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8" r:id="rId9"/>
    <p:sldId id="265" r:id="rId10"/>
    <p:sldId id="270" r:id="rId11"/>
    <p:sldId id="271" r:id="rId12"/>
    <p:sldId id="269" r:id="rId13"/>
    <p:sldId id="272" r:id="rId14"/>
    <p:sldId id="266" r:id="rId15"/>
    <p:sldId id="273" r:id="rId16"/>
    <p:sldId id="263" r:id="rId17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1945-4CDF-4E44-A041-3FA2B2E6BEF4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1485-8175-4A6A-A65A-CB191E34BB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1945-4CDF-4E44-A041-3FA2B2E6BEF4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1485-8175-4A6A-A65A-CB191E34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1945-4CDF-4E44-A041-3FA2B2E6BEF4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1485-8175-4A6A-A65A-CB191E34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1945-4CDF-4E44-A041-3FA2B2E6BEF4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1485-8175-4A6A-A65A-CB191E34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1945-4CDF-4E44-A041-3FA2B2E6BEF4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EEF1485-8175-4A6A-A65A-CB191E34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1945-4CDF-4E44-A041-3FA2B2E6BEF4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1485-8175-4A6A-A65A-CB191E34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1945-4CDF-4E44-A041-3FA2B2E6BEF4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1485-8175-4A6A-A65A-CB191E34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1945-4CDF-4E44-A041-3FA2B2E6BEF4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1485-8175-4A6A-A65A-CB191E34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1945-4CDF-4E44-A041-3FA2B2E6BEF4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1485-8175-4A6A-A65A-CB191E34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1945-4CDF-4E44-A041-3FA2B2E6BEF4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1485-8175-4A6A-A65A-CB191E34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1945-4CDF-4E44-A041-3FA2B2E6BEF4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1485-8175-4A6A-A65A-CB191E34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821945-4CDF-4E44-A041-3FA2B2E6BEF4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EF1485-8175-4A6A-A65A-CB191E34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liya-toys.ru/interesting/43-narodnaya-kukla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7772400" cy="10801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9900CC"/>
                </a:solidFill>
              </a:rPr>
              <a:t>МУНИЦИПАЛЬНОЕ  БЮДЖЕТНОЕ  </a:t>
            </a:r>
            <a:r>
              <a:rPr lang="ru-RU" sz="2000" dirty="0" smtClean="0">
                <a:solidFill>
                  <a:srgbClr val="9900CC"/>
                </a:solidFill>
              </a:rPr>
              <a:t> </a:t>
            </a:r>
            <a:r>
              <a:rPr lang="ru-RU" sz="2000" dirty="0" smtClean="0">
                <a:solidFill>
                  <a:srgbClr val="9900CC"/>
                </a:solidFill>
              </a:rPr>
              <a:t>УЧРЕЖДЕНИЕ ДОПОЛНИТЕЛЬНОГО  </a:t>
            </a:r>
            <a:r>
              <a:rPr lang="ru-RU" sz="2000" dirty="0" smtClean="0">
                <a:solidFill>
                  <a:srgbClr val="9900CC"/>
                </a:solidFill>
                <a:latin typeface="+mn-lt"/>
              </a:rPr>
              <a:t>ОБРАЗОВАНИЯ</a:t>
            </a:r>
            <a:r>
              <a:rPr lang="ru-RU" sz="2000" dirty="0" smtClean="0">
                <a:solidFill>
                  <a:srgbClr val="9900CC"/>
                </a:solidFill>
              </a:rPr>
              <a:t>  ДЕТЕЙ </a:t>
            </a:r>
            <a:br>
              <a:rPr lang="ru-RU" sz="2000" dirty="0" smtClean="0">
                <a:solidFill>
                  <a:srgbClr val="9900CC"/>
                </a:solidFill>
              </a:rPr>
            </a:br>
            <a:r>
              <a:rPr lang="ru-RU" sz="2000" dirty="0" smtClean="0">
                <a:solidFill>
                  <a:srgbClr val="9900CC"/>
                </a:solidFill>
              </a:rPr>
              <a:t>ЦЕНТР  ДЕТСКОГО  ТВОРЧЕСТВА  «ИМПУЛЬС»</a:t>
            </a:r>
            <a:endParaRPr lang="ru-RU" sz="2000" dirty="0">
              <a:solidFill>
                <a:srgbClr val="99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204864"/>
            <a:ext cx="6768752" cy="2160240"/>
          </a:xfrm>
        </p:spPr>
        <p:txBody>
          <a:bodyPr>
            <a:normAutofit fontScale="32500" lnSpcReduction="20000"/>
          </a:bodyPr>
          <a:lstStyle/>
          <a:p>
            <a:r>
              <a:rPr lang="ru-RU" sz="11100" b="1" dirty="0" smtClean="0">
                <a:solidFill>
                  <a:srgbClr val="9900CC"/>
                </a:solidFill>
              </a:rPr>
              <a:t>МАСТЕР - КЛАСС</a:t>
            </a:r>
          </a:p>
          <a:p>
            <a:r>
              <a:rPr lang="ru-RU" sz="11100" b="1" dirty="0" smtClean="0">
                <a:solidFill>
                  <a:srgbClr val="9900CC"/>
                </a:solidFill>
              </a:rPr>
              <a:t>Изготовление сувенира в технике скрутки</a:t>
            </a:r>
          </a:p>
          <a:p>
            <a:r>
              <a:rPr lang="ru-RU" sz="11100" b="1" dirty="0" smtClean="0">
                <a:solidFill>
                  <a:srgbClr val="9900CC"/>
                </a:solidFill>
              </a:rPr>
              <a:t>«Куколка на счастье»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22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4869160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9900CC"/>
                </a:solidFill>
              </a:rPr>
              <a:t>педагог дополнительного образования   Солнцева С.В</a:t>
            </a:r>
            <a:r>
              <a:rPr lang="ru-RU" sz="2000" dirty="0" smtClean="0">
                <a:solidFill>
                  <a:srgbClr val="9900CC"/>
                </a:solidFill>
              </a:rPr>
              <a:t>.</a:t>
            </a:r>
          </a:p>
          <a:p>
            <a:pPr algn="ctr"/>
            <a:endParaRPr lang="ru-RU" sz="2000" dirty="0">
              <a:solidFill>
                <a:srgbClr val="9900CC"/>
              </a:solidFill>
            </a:endParaRPr>
          </a:p>
          <a:p>
            <a:pPr algn="ctr"/>
            <a:endParaRPr lang="ru-RU" sz="2000" dirty="0" smtClean="0">
              <a:solidFill>
                <a:srgbClr val="9900CC"/>
              </a:solidFill>
            </a:endParaRPr>
          </a:p>
          <a:p>
            <a:pPr algn="ctr"/>
            <a:r>
              <a:rPr lang="ru-RU" sz="2000" dirty="0" smtClean="0">
                <a:solidFill>
                  <a:srgbClr val="9900CC"/>
                </a:solidFill>
              </a:rPr>
              <a:t>2023г.</a:t>
            </a:r>
            <a:endParaRPr lang="ru-RU" sz="20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ransition advTm="15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творчество2013\кук на счастье фото\SDC10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61048"/>
            <a:ext cx="3168352" cy="2376264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F:\творчество2013\кук на счастье фото\SDC10789.JPG"/>
          <p:cNvPicPr>
            <a:picLocks noChangeAspect="1" noChangeArrowheads="1"/>
          </p:cNvPicPr>
          <p:nvPr/>
        </p:nvPicPr>
        <p:blipFill>
          <a:blip r:embed="rId3" cstate="print"/>
          <a:srcRect r="22727"/>
          <a:stretch>
            <a:fillRect/>
          </a:stretch>
        </p:blipFill>
        <p:spPr bwMode="auto">
          <a:xfrm>
            <a:off x="755576" y="836712"/>
            <a:ext cx="3168352" cy="2577463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283968" y="148478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00CC"/>
                </a:solidFill>
              </a:rPr>
              <a:t>3. Затем складываем сформированную тканевую трубочку пополам.</a:t>
            </a:r>
            <a:endParaRPr lang="ru-RU" dirty="0">
              <a:solidFill>
                <a:srgbClr val="99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00506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00CC"/>
                </a:solidFill>
              </a:rPr>
              <a:t>4. Завязываем нитью очертания будущей головы. Наматываем на голову немного сантехнического льна(очес),</a:t>
            </a:r>
            <a:endParaRPr lang="ru-RU" dirty="0">
              <a:solidFill>
                <a:srgbClr val="9900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творчество2013\кук на счастье фото\SDC10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360374" cy="252028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7" descr="F:\творчество2013\кук на счастье фото\SDC107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5"/>
            <a:ext cx="3312368" cy="2484275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427984" y="141277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00CC"/>
                </a:solidFill>
              </a:rPr>
              <a:t>чтобы объем головы стал 3-4 см.</a:t>
            </a:r>
            <a:endParaRPr lang="ru-RU" dirty="0">
              <a:solidFill>
                <a:srgbClr val="99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58112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00CC"/>
                </a:solidFill>
              </a:rPr>
              <a:t>5.Сформированную голову помещаем в центр второго льняного квадрата.</a:t>
            </a:r>
            <a:endParaRPr lang="ru-RU" dirty="0">
              <a:solidFill>
                <a:srgbClr val="9900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F:\творчество2013\кук на счастье фото\SDC10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620688"/>
            <a:ext cx="3360373" cy="252028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9" descr="F:\творчество2013\кук на счастье фото\SDC10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3312368" cy="2484276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211960" y="17008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00CC"/>
                </a:solidFill>
              </a:rPr>
              <a:t>6.  Обвязываем голову.</a:t>
            </a:r>
            <a:endParaRPr lang="ru-RU" dirty="0">
              <a:solidFill>
                <a:srgbClr val="99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43651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00CC"/>
                </a:solidFill>
              </a:rPr>
              <a:t>7.  Ручки.</a:t>
            </a:r>
            <a:endParaRPr lang="ru-RU" dirty="0">
              <a:solidFill>
                <a:srgbClr val="9900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:\творчество2013\кук на счастье фото\SDC10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456384" cy="2592288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F:\творчество2013\кук на счастье фото\SDC10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3384376" cy="2538283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355976" y="170080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00CC"/>
                </a:solidFill>
              </a:rPr>
              <a:t>8. Туловище куколки.</a:t>
            </a:r>
          </a:p>
          <a:p>
            <a:r>
              <a:rPr lang="ru-RU" dirty="0" smtClean="0">
                <a:solidFill>
                  <a:srgbClr val="9900CC"/>
                </a:solidFill>
              </a:rPr>
              <a:t> </a:t>
            </a:r>
            <a:r>
              <a:rPr lang="ru-RU" dirty="0" err="1" smtClean="0">
                <a:solidFill>
                  <a:srgbClr val="9900CC"/>
                </a:solidFill>
              </a:rPr>
              <a:t>Присобираем</a:t>
            </a:r>
            <a:r>
              <a:rPr lang="ru-RU" dirty="0" smtClean="0">
                <a:solidFill>
                  <a:srgbClr val="9900CC"/>
                </a:solidFill>
              </a:rPr>
              <a:t> при помощи иглы, швом вперед иголка, на нитку полоску яркой ткани.</a:t>
            </a:r>
            <a:endParaRPr lang="ru-RU" dirty="0">
              <a:solidFill>
                <a:srgbClr val="99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450912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00CC"/>
                </a:solidFill>
              </a:rPr>
              <a:t>9. Формируем пышную юбку и надеваем на нашу куклу.</a:t>
            </a:r>
            <a:endParaRPr lang="ru-RU" dirty="0">
              <a:solidFill>
                <a:srgbClr val="9900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творчество2013\кук на счастье фото\SDC10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686"/>
            <a:ext cx="3600400" cy="27003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F:\творчество2013\кук на счастье фото\SDC10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81028"/>
            <a:ext cx="3600400" cy="27003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644008" y="1628800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00CC"/>
                </a:solidFill>
              </a:rPr>
              <a:t>10. В завершении прикрепляем волосы из сантехнического льна на макушке головы куколки. Закручиваем красной ниткой вокруг головы.</a:t>
            </a:r>
            <a:endParaRPr lang="ru-RU" dirty="0">
              <a:solidFill>
                <a:srgbClr val="99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429309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00CC"/>
                </a:solidFill>
              </a:rPr>
              <a:t>11.Заплетаем тугую длинную косу, благодаря которой куколка сможет самостоятельно стоять.</a:t>
            </a:r>
            <a:endParaRPr lang="ru-RU" dirty="0">
              <a:solidFill>
                <a:srgbClr val="9900CC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творчество2013\кук на счастье фото\SDC10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4032448" cy="3024336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499992" y="3933056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9900CC"/>
                </a:solidFill>
              </a:rPr>
              <a:t> Почему обматывается все красными нитками и почему я решила сделать красный наряд у куколки? По традиции в любом наряде, даже у кукол, должен присутствовать красный цвет. Он считался цветом Солнца и нес в себе радость, тепло, здоровье.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352928" cy="57606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>
                <a:solidFill>
                  <a:srgbClr val="9900CC"/>
                </a:solidFill>
              </a:rPr>
              <a:t>Вот и готова ваша кукла. </a:t>
            </a:r>
            <a:endParaRPr lang="ru-RU" sz="2400" dirty="0" smtClean="0">
              <a:solidFill>
                <a:srgbClr val="9900CC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9900CC"/>
                </a:solidFill>
              </a:rPr>
              <a:t>Самую </a:t>
            </a:r>
            <a:r>
              <a:rPr lang="ru-RU" sz="2400" dirty="0">
                <a:solidFill>
                  <a:srgbClr val="9900CC"/>
                </a:solidFill>
              </a:rPr>
              <a:t>первую куклу, сделанную своими руками, нежелательно дарить и отдавать. Оставьте ее себе, она обязательно украсит любимый уголок вашей комнаты, и всегда будет радовать хозяйку, ведь она сделана с любовью. А </a:t>
            </a:r>
            <a:r>
              <a:rPr lang="ru-RU" sz="2400" dirty="0" smtClean="0">
                <a:solidFill>
                  <a:srgbClr val="9900CC"/>
                </a:solidFill>
              </a:rPr>
              <a:t>в </a:t>
            </a:r>
            <a:r>
              <a:rPr lang="ru-RU" sz="2400" dirty="0">
                <a:solidFill>
                  <a:srgbClr val="9900CC"/>
                </a:solidFill>
              </a:rPr>
              <a:t>подарок </a:t>
            </a:r>
            <a:r>
              <a:rPr lang="ru-RU" sz="2400" dirty="0" smtClean="0">
                <a:solidFill>
                  <a:srgbClr val="9900CC"/>
                </a:solidFill>
              </a:rPr>
              <a:t>сделайте </a:t>
            </a:r>
            <a:r>
              <a:rPr lang="ru-RU" sz="2400" dirty="0">
                <a:solidFill>
                  <a:srgbClr val="9900CC"/>
                </a:solidFill>
              </a:rPr>
              <a:t>еще одну </a:t>
            </a:r>
            <a:r>
              <a:rPr lang="ru-RU" sz="2400" dirty="0" smtClean="0">
                <a:solidFill>
                  <a:srgbClr val="9900CC"/>
                </a:solidFill>
              </a:rPr>
              <a:t>куклу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9900CC"/>
                </a:solidFill>
              </a:rPr>
              <a:t> с </a:t>
            </a:r>
            <a:r>
              <a:rPr lang="ru-RU" sz="2400" dirty="0">
                <a:solidFill>
                  <a:srgbClr val="9900CC"/>
                </a:solidFill>
              </a:rPr>
              <a:t>добрыми </a:t>
            </a:r>
            <a:r>
              <a:rPr lang="ru-RU" sz="2400" dirty="0" smtClean="0">
                <a:solidFill>
                  <a:srgbClr val="9900CC"/>
                </a:solidFill>
              </a:rPr>
              <a:t>пожеланиями друзьям!</a:t>
            </a:r>
            <a:endParaRPr lang="ru-RU" sz="2400" dirty="0">
              <a:solidFill>
                <a:srgbClr val="9900CC"/>
              </a:solidFill>
            </a:endParaRPr>
          </a:p>
          <a:p>
            <a:r>
              <a:rPr lang="en-US" sz="2400" dirty="0">
                <a:solidFill>
                  <a:srgbClr val="9900CC"/>
                </a:solidFill>
              </a:rPr>
              <a:t> </a:t>
            </a:r>
            <a:endParaRPr lang="ru-RU" sz="2400" dirty="0">
              <a:solidFill>
                <a:srgbClr val="9900CC"/>
              </a:solidFill>
            </a:endParaRPr>
          </a:p>
          <a:p>
            <a:endParaRPr lang="ru-RU" dirty="0"/>
          </a:p>
        </p:txBody>
      </p:sp>
      <p:pic>
        <p:nvPicPr>
          <p:cNvPr id="6" name="Picture 5" descr="F:\творчество2013\кук на счастье фото\SDC10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429000"/>
            <a:ext cx="3744416" cy="2808312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9900CC"/>
                </a:solidFill>
              </a:rPr>
              <a:t/>
            </a:r>
            <a:br>
              <a:rPr lang="ru-RU" sz="3200" dirty="0" smtClean="0">
                <a:solidFill>
                  <a:srgbClr val="9900CC"/>
                </a:solidFill>
              </a:rPr>
            </a:br>
            <a:r>
              <a:rPr lang="ru-RU" sz="3200" dirty="0">
                <a:solidFill>
                  <a:srgbClr val="9900CC"/>
                </a:solidFill>
              </a:rPr>
              <a:t/>
            </a:r>
            <a:br>
              <a:rPr lang="ru-RU" sz="3200" dirty="0">
                <a:solidFill>
                  <a:srgbClr val="9900CC"/>
                </a:solidFill>
              </a:rPr>
            </a:br>
            <a:r>
              <a:rPr lang="ru-RU" sz="3200" b="1" dirty="0" smtClean="0">
                <a:solidFill>
                  <a:srgbClr val="9900CC"/>
                </a:solidFill>
              </a:rPr>
              <a:t>Цель мастер-класса:</a:t>
            </a:r>
            <a:r>
              <a:rPr lang="ru-RU" sz="3200" dirty="0" smtClean="0">
                <a:solidFill>
                  <a:srgbClr val="9900CC"/>
                </a:solidFill>
              </a:rPr>
              <a:t/>
            </a:r>
            <a:br>
              <a:rPr lang="ru-RU" sz="3200" dirty="0" smtClean="0">
                <a:solidFill>
                  <a:srgbClr val="9900CC"/>
                </a:solidFill>
              </a:rPr>
            </a:br>
            <a:r>
              <a:rPr lang="ru-RU" sz="2700" dirty="0" smtClean="0">
                <a:solidFill>
                  <a:srgbClr val="9900CC"/>
                </a:solidFill>
              </a:rPr>
              <a:t>знакомство с одним из любимых традиционных занятий женщин и детей на Руси – изготовление тряпичной куклы.</a:t>
            </a:r>
            <a:endParaRPr lang="ru-RU" sz="2700" dirty="0">
              <a:solidFill>
                <a:srgbClr val="99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348880"/>
            <a:ext cx="7931224" cy="377728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9900CC"/>
                </a:solidFill>
              </a:rPr>
              <a:t>Задачи:</a:t>
            </a:r>
          </a:p>
          <a:p>
            <a:pPr marL="514350" indent="-514350">
              <a:buFont typeface="+mj-lt"/>
              <a:buAutoNum type="arabicPeriod"/>
            </a:pPr>
            <a:endParaRPr lang="ru-RU" sz="2000" dirty="0" smtClean="0">
              <a:solidFill>
                <a:srgbClr val="9900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9900CC"/>
                </a:solidFill>
              </a:rPr>
              <a:t>Ознакомить  с  традиционными  народными занятиями в досуговое время.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9900CC"/>
                </a:solidFill>
              </a:rPr>
              <a:t>Сформировать представление участников мастер-класса  о красоте и простоте изготовления народной куклы.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9900CC"/>
                </a:solidFill>
              </a:rPr>
              <a:t>Обучить приемам выполнения куклы.</a:t>
            </a:r>
          </a:p>
          <a:p>
            <a:pPr marL="514350" indent="-514350">
              <a:buFont typeface="+mj-lt"/>
              <a:buAutoNum type="arabicPeriod"/>
            </a:pP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9900CC"/>
                </a:solidFill>
              </a:rPr>
              <a:t>ПЛАН ПРОВЕДЕНИЯ МАСТЕР-КЛАССА</a:t>
            </a:r>
            <a:br>
              <a:rPr lang="ru-RU" sz="3200" dirty="0" smtClean="0">
                <a:solidFill>
                  <a:srgbClr val="9900CC"/>
                </a:solidFill>
              </a:rPr>
            </a:br>
            <a:endParaRPr lang="ru-RU" sz="3200" dirty="0">
              <a:solidFill>
                <a:srgbClr val="99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520280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9900CC"/>
                </a:solidFill>
              </a:rPr>
              <a:t>Ознакомление участников мастер-класса  с историческими  сведениями о традиционных  народных занятиях  женщин и детей  на Руси в </a:t>
            </a:r>
            <a:r>
              <a:rPr lang="ru-RU" sz="2400" dirty="0" err="1" smtClean="0">
                <a:solidFill>
                  <a:srgbClr val="9900CC"/>
                </a:solidFill>
              </a:rPr>
              <a:t>досуговое</a:t>
            </a:r>
            <a:r>
              <a:rPr lang="ru-RU" sz="2400" dirty="0" smtClean="0">
                <a:solidFill>
                  <a:srgbClr val="9900CC"/>
                </a:solidFill>
              </a:rPr>
              <a:t> время.</a:t>
            </a:r>
          </a:p>
          <a:p>
            <a:pPr marL="514350" indent="-514350">
              <a:buFont typeface="Wingdings" pitchFamily="2" charset="2"/>
              <a:buChar char="v"/>
            </a:pPr>
            <a:endParaRPr lang="ru-RU" sz="2400" dirty="0" smtClean="0">
              <a:solidFill>
                <a:srgbClr val="9900CC"/>
              </a:solidFill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9900CC"/>
                </a:solidFill>
              </a:rPr>
              <a:t>Обучение приемам изготовления «куколки на счастье».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65622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9900CC"/>
                </a:solidFill>
              </a:rPr>
              <a:t>  Это  «Куколка на счастье».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CC"/>
                </a:solidFill>
              </a:rPr>
              <a:t>Её прародительница </a:t>
            </a:r>
            <a:r>
              <a:rPr lang="ru-RU" dirty="0">
                <a:solidFill>
                  <a:srgbClr val="9900CC"/>
                </a:solidFill>
              </a:rPr>
              <a:t>была найдена на раскопках </a:t>
            </a:r>
            <a:r>
              <a:rPr lang="ru-RU" dirty="0" smtClean="0">
                <a:solidFill>
                  <a:srgbClr val="9900CC"/>
                </a:solidFill>
              </a:rPr>
              <a:t>древнего городища </a:t>
            </a:r>
            <a:r>
              <a:rPr lang="ru-RU" dirty="0">
                <a:solidFill>
                  <a:srgbClr val="9900CC"/>
                </a:solidFill>
              </a:rPr>
              <a:t>под Ржевом (слой X века). </a:t>
            </a:r>
            <a:endParaRPr lang="ru-RU" dirty="0" smtClean="0">
              <a:solidFill>
                <a:srgbClr val="9900CC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9900CC"/>
                </a:solidFill>
              </a:rPr>
              <a:t>Чудесная «Куколка</a:t>
            </a:r>
            <a:r>
              <a:rPr lang="ru-RU" dirty="0">
                <a:solidFill>
                  <a:srgbClr val="9900CC"/>
                </a:solidFill>
              </a:rPr>
              <a:t> </a:t>
            </a:r>
            <a:r>
              <a:rPr lang="ru-RU" dirty="0" smtClean="0">
                <a:solidFill>
                  <a:srgbClr val="9900CC"/>
                </a:solidFill>
              </a:rPr>
              <a:t> на счастье»</a:t>
            </a:r>
            <a:r>
              <a:rPr lang="ru-RU" dirty="0">
                <a:solidFill>
                  <a:srgbClr val="9900CC"/>
                </a:solidFill>
              </a:rPr>
              <a:t> радует всех и </a:t>
            </a:r>
            <a:r>
              <a:rPr lang="ru-RU" dirty="0" smtClean="0">
                <a:solidFill>
                  <a:srgbClr val="9900CC"/>
                </a:solidFill>
              </a:rPr>
              <a:t>очень хороша </a:t>
            </a:r>
            <a:r>
              <a:rPr lang="ru-RU" dirty="0">
                <a:solidFill>
                  <a:srgbClr val="9900CC"/>
                </a:solidFill>
              </a:rPr>
              <a:t>для подарков с пожеланиями счастья, удачи, любви…</a:t>
            </a:r>
          </a:p>
          <a:p>
            <a:endParaRPr lang="ru-RU" dirty="0"/>
          </a:p>
        </p:txBody>
      </p:sp>
      <p:pic>
        <p:nvPicPr>
          <p:cNvPr id="1026" name="Picture 2" descr="F:\творчество2013\кук на счастье фото\SDC10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8680"/>
            <a:ext cx="5252592" cy="3939444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76064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9900CC"/>
                </a:solidFill>
              </a:rPr>
              <a:t>С </a:t>
            </a:r>
            <a:r>
              <a:rPr lang="ru-RU" dirty="0">
                <a:solidFill>
                  <a:srgbClr val="9900CC"/>
                </a:solidFill>
              </a:rPr>
              <a:t>давних времен тряпичная кукла была </a:t>
            </a:r>
            <a:r>
              <a:rPr lang="ru-RU" dirty="0" smtClean="0">
                <a:solidFill>
                  <a:srgbClr val="9900CC"/>
                </a:solidFill>
              </a:rPr>
              <a:t>традиционной </a:t>
            </a:r>
            <a:r>
              <a:rPr lang="ru-RU" dirty="0">
                <a:solidFill>
                  <a:srgbClr val="9900CC"/>
                </a:solidFill>
              </a:rPr>
              <a:t>игрушкой русского народа. </a:t>
            </a:r>
            <a:endParaRPr lang="ru-RU" dirty="0" smtClean="0">
              <a:solidFill>
                <a:srgbClr val="9900CC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9900CC"/>
                </a:solidFill>
              </a:rPr>
              <a:t>Игра </a:t>
            </a:r>
            <a:r>
              <a:rPr lang="ru-RU" dirty="0">
                <a:solidFill>
                  <a:srgbClr val="9900CC"/>
                </a:solidFill>
              </a:rPr>
              <a:t>в куклы поощрялась взрослыми, так как ребенок играя, учился вести хозяйство, познавал </a:t>
            </a:r>
            <a:r>
              <a:rPr lang="ru-RU" dirty="0" smtClean="0">
                <a:solidFill>
                  <a:srgbClr val="9900CC"/>
                </a:solidFill>
              </a:rPr>
              <a:t> закономерности  </a:t>
            </a:r>
            <a:r>
              <a:rPr lang="ru-RU" dirty="0">
                <a:solidFill>
                  <a:srgbClr val="9900CC"/>
                </a:solidFill>
              </a:rPr>
              <a:t>семейных связей и отношений. </a:t>
            </a:r>
            <a:endParaRPr lang="ru-RU" dirty="0" smtClean="0">
              <a:solidFill>
                <a:srgbClr val="9900CC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9900CC"/>
                </a:solidFill>
              </a:rPr>
              <a:t>Кукла </a:t>
            </a:r>
            <a:r>
              <a:rPr lang="ru-RU" b="1" i="1" dirty="0">
                <a:solidFill>
                  <a:srgbClr val="9900CC"/>
                </a:solidFill>
              </a:rPr>
              <a:t>была не просто игрушкой, а символом продолжения рода, залогом семейного счастья.</a:t>
            </a:r>
            <a:r>
              <a:rPr lang="ru-RU" dirty="0">
                <a:solidFill>
                  <a:srgbClr val="9900CC"/>
                </a:solidFill>
              </a:rPr>
              <a:t> </a:t>
            </a:r>
            <a:endParaRPr lang="ru-RU" dirty="0" smtClean="0">
              <a:solidFill>
                <a:srgbClr val="9900CC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9900CC"/>
                </a:solidFill>
              </a:rPr>
              <a:t>Она </a:t>
            </a:r>
            <a:r>
              <a:rPr lang="ru-RU" dirty="0">
                <a:solidFill>
                  <a:srgbClr val="9900CC"/>
                </a:solidFill>
              </a:rPr>
              <a:t>была в каждом доме, а в некоторых семьях кукол насчитывалось до </a:t>
            </a:r>
            <a:r>
              <a:rPr lang="ru-RU" dirty="0" smtClean="0">
                <a:solidFill>
                  <a:srgbClr val="9900CC"/>
                </a:solidFill>
              </a:rPr>
              <a:t>сотни, </a:t>
            </a:r>
            <a:r>
              <a:rPr lang="ru-RU" dirty="0">
                <a:solidFill>
                  <a:srgbClr val="9900CC"/>
                </a:solidFill>
              </a:rPr>
              <a:t> но их ни в коем случае не </a:t>
            </a:r>
            <a:r>
              <a:rPr lang="ru-RU" dirty="0" smtClean="0">
                <a:solidFill>
                  <a:srgbClr val="9900CC"/>
                </a:solidFill>
              </a:rPr>
              <a:t>выбрасывали - </a:t>
            </a:r>
            <a:r>
              <a:rPr lang="ru-RU" dirty="0">
                <a:solidFill>
                  <a:srgbClr val="9900CC"/>
                </a:solidFill>
              </a:rPr>
              <a:t>грех. Куклы бережно хранили, передавали из поколения в поколение, как самую </a:t>
            </a:r>
            <a:r>
              <a:rPr lang="ru-RU" dirty="0" smtClean="0">
                <a:solidFill>
                  <a:srgbClr val="9900CC"/>
                </a:solidFill>
              </a:rPr>
              <a:t>большую ценность.</a:t>
            </a:r>
            <a:br>
              <a:rPr lang="ru-RU" dirty="0" smtClean="0">
                <a:solidFill>
                  <a:srgbClr val="9900CC"/>
                </a:solidFill>
              </a:rPr>
            </a:br>
            <a:r>
              <a:rPr lang="ru-RU" dirty="0" smtClean="0">
                <a:solidFill>
                  <a:srgbClr val="9900CC"/>
                </a:solidFill>
              </a:rPr>
              <a:t>Куклу </a:t>
            </a:r>
            <a:r>
              <a:rPr lang="ru-RU" dirty="0">
                <a:solidFill>
                  <a:srgbClr val="9900CC"/>
                </a:solidFill>
              </a:rPr>
              <a:t>наряжали, но лицо не рисовали. </a:t>
            </a:r>
            <a:endParaRPr lang="ru-RU" dirty="0" smtClean="0">
              <a:solidFill>
                <a:srgbClr val="9900CC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9900CC"/>
                </a:solidFill>
              </a:rPr>
              <a:t>По </a:t>
            </a:r>
            <a:r>
              <a:rPr lang="ru-RU" dirty="0">
                <a:solidFill>
                  <a:srgbClr val="9900CC"/>
                </a:solidFill>
              </a:rPr>
              <a:t>народным поверьям, кукла без лица считалась неодушевленной, недоступной для вселения в неё злых духов, недобрых сил, а значит, </a:t>
            </a:r>
            <a:r>
              <a:rPr lang="ru-RU" dirty="0" smtClean="0">
                <a:solidFill>
                  <a:srgbClr val="9900CC"/>
                </a:solidFill>
              </a:rPr>
              <a:t>безвредна </a:t>
            </a:r>
            <a:r>
              <a:rPr lang="ru-RU" dirty="0">
                <a:solidFill>
                  <a:srgbClr val="9900CC"/>
                </a:solidFill>
              </a:rPr>
              <a:t>для ребенка</a:t>
            </a:r>
            <a:r>
              <a:rPr lang="ru-RU" dirty="0" smtClean="0">
                <a:solidFill>
                  <a:srgbClr val="9900CC"/>
                </a:solidFill>
              </a:rPr>
              <a:t>.</a:t>
            </a:r>
            <a:endParaRPr lang="ru-RU" dirty="0">
              <a:solidFill>
                <a:srgbClr val="9900CC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9766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9900CC"/>
                </a:solidFill>
              </a:rPr>
              <a:t>      Почему </a:t>
            </a:r>
            <a:r>
              <a:rPr lang="ru-RU" sz="2200" dirty="0">
                <a:solidFill>
                  <a:srgbClr val="9900CC"/>
                </a:solidFill>
              </a:rPr>
              <a:t>на счастье? Теперь остается только догадываться. Скорее всего из-за косы. Коса у куколки должна быть толстая, длинная... </a:t>
            </a:r>
            <a:endParaRPr lang="ru-RU" sz="2200" dirty="0" smtClean="0">
              <a:solidFill>
                <a:srgbClr val="9900CC"/>
              </a:solidFill>
            </a:endParaRPr>
          </a:p>
          <a:p>
            <a:pPr algn="ctr">
              <a:buNone/>
            </a:pPr>
            <a:r>
              <a:rPr lang="ru-RU" sz="2200" dirty="0" smtClean="0">
                <a:solidFill>
                  <a:srgbClr val="9900CC"/>
                </a:solidFill>
              </a:rPr>
              <a:t>Главная </a:t>
            </a:r>
            <a:r>
              <a:rPr lang="ru-RU" sz="2200" dirty="0">
                <a:solidFill>
                  <a:srgbClr val="9900CC"/>
                </a:solidFill>
              </a:rPr>
              <a:t>девичья краса на Руси - коса. </a:t>
            </a:r>
            <a:endParaRPr lang="ru-RU" sz="2200" dirty="0" smtClean="0">
              <a:solidFill>
                <a:srgbClr val="9900CC"/>
              </a:solidFill>
            </a:endParaRPr>
          </a:p>
          <a:p>
            <a:pPr algn="ctr">
              <a:buNone/>
            </a:pPr>
            <a:r>
              <a:rPr lang="ru-RU" sz="2200" dirty="0" smtClean="0">
                <a:solidFill>
                  <a:srgbClr val="9900CC"/>
                </a:solidFill>
              </a:rPr>
              <a:t> </a:t>
            </a:r>
            <a:r>
              <a:rPr lang="ru-RU" sz="2200" dirty="0">
                <a:solidFill>
                  <a:srgbClr val="9900CC"/>
                </a:solidFill>
              </a:rPr>
              <a:t>Да и стоит-то куколка лишь опираясь на косу. Ещё коса выгибается дугой</a:t>
            </a:r>
            <a:r>
              <a:rPr lang="ru-RU" sz="2200" dirty="0" smtClean="0">
                <a:solidFill>
                  <a:srgbClr val="9900CC"/>
                </a:solidFill>
              </a:rPr>
              <a:t>.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9900CC"/>
                </a:solidFill>
              </a:rPr>
              <a:t> «Куколка на счастье» </a:t>
            </a:r>
            <a:r>
              <a:rPr lang="ru-RU" sz="2200" dirty="0">
                <a:solidFill>
                  <a:srgbClr val="9900CC"/>
                </a:solidFill>
              </a:rPr>
              <a:t>- это </a:t>
            </a:r>
            <a:r>
              <a:rPr lang="ru-RU" sz="2200" u="sng" dirty="0">
                <a:solidFill>
                  <a:srgbClr val="9900CC"/>
                </a:solidFill>
                <a:hlinkClick r:id="rId2"/>
              </a:rPr>
              <a:t>народная </a:t>
            </a:r>
            <a:r>
              <a:rPr lang="ru-RU" sz="2200" u="sng" dirty="0" smtClean="0">
                <a:solidFill>
                  <a:srgbClr val="9900CC"/>
                </a:solidFill>
                <a:hlinkClick r:id="rId2"/>
              </a:rPr>
              <a:t>кукла</a:t>
            </a:r>
            <a:r>
              <a:rPr lang="ru-RU" sz="2200" u="sng" dirty="0" smtClean="0">
                <a:solidFill>
                  <a:srgbClr val="9900CC"/>
                </a:solidFill>
              </a:rPr>
              <a:t> – оберег</a:t>
            </a:r>
            <a:r>
              <a:rPr lang="ru-RU" sz="2200" dirty="0" smtClean="0">
                <a:solidFill>
                  <a:srgbClr val="9900CC"/>
                </a:solidFill>
              </a:rPr>
              <a:t>: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9900CC"/>
                </a:solidFill>
              </a:rPr>
              <a:t> маленькая </a:t>
            </a:r>
            <a:r>
              <a:rPr lang="ru-RU" sz="2200" dirty="0">
                <a:solidFill>
                  <a:srgbClr val="9900CC"/>
                </a:solidFill>
              </a:rPr>
              <a:t>девочка с очень длинной косой и поднятыми к </a:t>
            </a:r>
            <a:r>
              <a:rPr lang="ru-RU" sz="2200" dirty="0" smtClean="0">
                <a:solidFill>
                  <a:srgbClr val="9900CC"/>
                </a:solidFill>
              </a:rPr>
              <a:t>солнцу </a:t>
            </a:r>
            <a:r>
              <a:rPr lang="ru-RU" sz="2200" dirty="0">
                <a:solidFill>
                  <a:srgbClr val="9900CC"/>
                </a:solidFill>
              </a:rPr>
              <a:t>ручками. </a:t>
            </a:r>
            <a:endParaRPr lang="ru-RU" sz="2200" dirty="0" smtClean="0">
              <a:solidFill>
                <a:srgbClr val="9900CC"/>
              </a:solidFill>
            </a:endParaRPr>
          </a:p>
          <a:p>
            <a:pPr algn="ctr">
              <a:buNone/>
            </a:pPr>
            <a:r>
              <a:rPr lang="ru-RU" sz="2200" dirty="0" smtClean="0">
                <a:solidFill>
                  <a:srgbClr val="9900CC"/>
                </a:solidFill>
              </a:rPr>
              <a:t>Коса</a:t>
            </a:r>
            <a:r>
              <a:rPr lang="ru-RU" sz="2200" dirty="0">
                <a:solidFill>
                  <a:srgbClr val="9900CC"/>
                </a:solidFill>
              </a:rPr>
              <a:t>, как символ женского начала и женской силы, символизирует здоровье, достаток, красоту и долгую жизнь. Лучше всего, если коса направлена вверх и вперед - к новым достижениям и новым </a:t>
            </a:r>
            <a:r>
              <a:rPr lang="ru-RU" sz="2200" dirty="0" smtClean="0">
                <a:solidFill>
                  <a:srgbClr val="9900CC"/>
                </a:solidFill>
              </a:rPr>
              <a:t>успехам 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9900CC"/>
                </a:solidFill>
              </a:rPr>
              <a:t>(так </a:t>
            </a:r>
            <a:r>
              <a:rPr lang="ru-RU" sz="2200" dirty="0">
                <a:solidFill>
                  <a:srgbClr val="9900CC"/>
                </a:solidFill>
              </a:rPr>
              <a:t>же это делает куколку более </a:t>
            </a:r>
            <a:r>
              <a:rPr lang="ru-RU" sz="2200" dirty="0" smtClean="0">
                <a:solidFill>
                  <a:srgbClr val="9900CC"/>
                </a:solidFill>
              </a:rPr>
              <a:t>устойчивой)</a:t>
            </a:r>
            <a:r>
              <a:rPr lang="ru-RU" sz="2400" dirty="0" smtClean="0">
                <a:solidFill>
                  <a:srgbClr val="9900CC"/>
                </a:solidFill>
              </a:rPr>
              <a:t>.</a:t>
            </a:r>
            <a:r>
              <a:rPr lang="ru-RU" sz="2400" dirty="0">
                <a:solidFill>
                  <a:srgbClr val="9900CC"/>
                </a:solidFill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9900CC"/>
                </a:solidFill>
              </a:rPr>
              <a:t>В русских народных сказках, где герои ищут свое счастье, упоминается эта куколка как кукла-помощница. 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9900CC"/>
                </a:solidFill>
              </a:rPr>
              <a:t>Так и сейчас считается, что если носить такую куколку  с собой, тебе будет сопутствовать успех и ты найдешь свое счастье.</a:t>
            </a:r>
          </a:p>
          <a:p>
            <a:endParaRPr lang="ru-RU" dirty="0"/>
          </a:p>
        </p:txBody>
      </p:sp>
      <p:pic>
        <p:nvPicPr>
          <p:cNvPr id="4" name="Picture 2" descr="F:\творчество2013\кук на счастье фото\SDC10775.JPG"/>
          <p:cNvPicPr>
            <a:picLocks noChangeAspect="1" noChangeArrowheads="1"/>
          </p:cNvPicPr>
          <p:nvPr/>
        </p:nvPicPr>
        <p:blipFill>
          <a:blip r:embed="rId2" cstate="print"/>
          <a:srcRect b="19120"/>
          <a:stretch>
            <a:fillRect/>
          </a:stretch>
        </p:blipFill>
        <p:spPr bwMode="auto">
          <a:xfrm rot="21020197">
            <a:off x="565420" y="2657598"/>
            <a:ext cx="3877099" cy="2351858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F:\творчество2013\кук на счастье фото\SDC10776.JPG"/>
          <p:cNvPicPr>
            <a:picLocks noChangeAspect="1" noChangeArrowheads="1"/>
          </p:cNvPicPr>
          <p:nvPr/>
        </p:nvPicPr>
        <p:blipFill>
          <a:blip r:embed="rId3" cstate="print"/>
          <a:srcRect b="14451"/>
          <a:stretch>
            <a:fillRect/>
          </a:stretch>
        </p:blipFill>
        <p:spPr bwMode="auto">
          <a:xfrm rot="1073717">
            <a:off x="4574998" y="3537318"/>
            <a:ext cx="3912336" cy="2510233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CC"/>
                </a:solidFill>
              </a:rPr>
              <a:t>Материалы и инструменты</a:t>
            </a:r>
            <a:endParaRPr lang="ru-RU" dirty="0">
              <a:solidFill>
                <a:srgbClr val="9900CC"/>
              </a:solidFill>
            </a:endParaRPr>
          </a:p>
        </p:txBody>
      </p:sp>
      <p:pic>
        <p:nvPicPr>
          <p:cNvPr id="5122" name="Picture 2" descr="F:\творчество2013\кук на счастье фото\SDC10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936437" cy="2952328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572000" y="1556792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9900CC"/>
                </a:solidFill>
              </a:rPr>
              <a:t>2 квадрата  ткани  </a:t>
            </a:r>
            <a:r>
              <a:rPr lang="ru-RU" sz="2000" dirty="0" err="1" smtClean="0">
                <a:solidFill>
                  <a:srgbClr val="9900CC"/>
                </a:solidFill>
              </a:rPr>
              <a:t>двунити</a:t>
            </a:r>
            <a:r>
              <a:rPr lang="ru-RU" sz="2000" dirty="0" smtClean="0">
                <a:solidFill>
                  <a:srgbClr val="9900CC"/>
                </a:solidFill>
              </a:rPr>
              <a:t> 10х10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9900CC"/>
                </a:solidFill>
              </a:rPr>
              <a:t>Лен сантехнический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9900CC"/>
                </a:solidFill>
              </a:rPr>
              <a:t>2 кружка из тонкого трикотажа диаметром 3 см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9900CC"/>
                </a:solidFill>
              </a:rPr>
              <a:t>Полоска яркой ткани мелкого рисунка для юбки (длина 12-14 см, высота 4-5 см)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9900CC"/>
                </a:solidFill>
              </a:rPr>
              <a:t>Нитки красные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9900CC"/>
                </a:solidFill>
              </a:rPr>
              <a:t>Ножницы, иголка</a:t>
            </a:r>
            <a:endParaRPr lang="ru-RU" sz="20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творчество2013\кук на счастье фото\SDC1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3240360" cy="243027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F:\творчество2013\кук на счастье фото\SDC10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113076"/>
            <a:ext cx="3240360" cy="243027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971600" y="54868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900CC"/>
                </a:solidFill>
              </a:rPr>
              <a:t>Ход работы:</a:t>
            </a:r>
            <a:endParaRPr lang="ru-RU" sz="3600" b="1" dirty="0">
              <a:solidFill>
                <a:srgbClr val="99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1916832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00CC"/>
                </a:solidFill>
              </a:rPr>
              <a:t>1.Для начала возьмем квадрат льняной ткани и закрутим края навстречу друг другу .Края завяжем. Это заготовка для ног и головы.</a:t>
            </a:r>
            <a:endParaRPr lang="ru-RU" dirty="0">
              <a:solidFill>
                <a:srgbClr val="99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479715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00CC"/>
                </a:solidFill>
              </a:rPr>
              <a:t>2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rgbClr val="9900CC"/>
                </a:solidFill>
              </a:rPr>
              <a:t>На края трубочек завяжем кружочки из трикотажа – это ботиночки.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269</TotalTime>
  <Words>747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Wingdings</vt:lpstr>
      <vt:lpstr>Wingdings 2</vt:lpstr>
      <vt:lpstr>Wingdings 3</vt:lpstr>
      <vt:lpstr>Апекс</vt:lpstr>
      <vt:lpstr>МУНИЦИПАЛЬНОЕ  БЮДЖЕТНОЕ   УЧРЕЖДЕНИЕ ДОПОЛНИТЕЛЬНОГО  ОБРАЗОВАНИЯ  ДЕТЕЙ  ЦЕНТР  ДЕТСКОГО  ТВОРЧЕСТВА  «ИМПУЛЬС»</vt:lpstr>
      <vt:lpstr>  Цель мастер-класса: знакомство с одним из любимых традиционных занятий женщин и детей на Руси – изготовление тряпичной куклы.</vt:lpstr>
      <vt:lpstr>ПЛАН ПРОВЕДЕНИЯ МАСТЕР-КЛАССА 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и инструменты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 ОБРАЗОВАТЕЛЬНОЕ  УЧРЕЖДЕНИЕ ДОПОЛНИТЕЛЬНОГО  ОБРАЗОВАНИЯ  ДЕТЕЙ  ЦЕНТР  ДЕТСКОГО  ТВОРЧЕСТВА  «ИМПУЛЬС»</dc:title>
  <dc:creator>импульс</dc:creator>
  <cp:lastModifiedBy>импульс</cp:lastModifiedBy>
  <cp:revision>31</cp:revision>
  <dcterms:created xsi:type="dcterms:W3CDTF">2013-05-22T05:19:19Z</dcterms:created>
  <dcterms:modified xsi:type="dcterms:W3CDTF">2024-02-07T08:31:33Z</dcterms:modified>
</cp:coreProperties>
</file>