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1" r:id="rId7"/>
    <p:sldId id="273" r:id="rId8"/>
    <p:sldId id="276" r:id="rId9"/>
    <p:sldId id="280" r:id="rId10"/>
    <p:sldId id="270" r:id="rId11"/>
    <p:sldId id="277" r:id="rId12"/>
    <p:sldId id="278" r:id="rId13"/>
    <p:sldId id="279" r:id="rId14"/>
    <p:sldId id="272" r:id="rId15"/>
    <p:sldId id="281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B92E3-EF7D-7F7E-86CE-7E893365B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2EB901-4406-A13B-5C5B-A9E1A72C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0DE738-BB07-56BC-3C94-F57F8DB21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2A47E3-7C59-4B2A-79A6-5FFD4718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3ED858-E9EA-E062-6348-4DED6591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9DD94-2787-AD74-6BB8-A4B9C007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5F75F-546A-0966-6982-E59F7F66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FB286E-419F-4368-7982-FD7EC3CF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EE582-564D-2B4C-7982-2BC7FA77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08D17-8A57-42BA-A7B4-796926C6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4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2F1F36-2CC6-B3BA-D506-D956BACF7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21DF5E-87E3-EFD2-D72A-1A7DA11F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AF10ED-8359-2776-4167-71F2834D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3C4B33-C538-FB6A-E927-7CDE09E7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711B8D-862C-7050-195A-621C4350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55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8DDE0-16C5-A1DA-E798-326DA6CD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64804-3B86-38E2-7FB4-5E34D75B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78123-0F71-EAEA-E27B-F9D3B59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5060F-C44F-6CE9-FD7C-3A0C8840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E8FC84-DA2B-7A80-73C6-8B314397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3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18D20-8B24-7AFF-49BA-F27FA35F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7DCDBB-096E-2F37-CB86-AA3F1088D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08F20-9D51-0096-AA58-4DCEB226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367BF-5A92-532C-8CD8-4973128A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58067D-F3A5-9DBD-CED6-3D940001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6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E8440D-6093-1DEE-CABD-B550EC92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353B0-C6B9-EBAE-FB78-5AC643CD8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F37BFD-BCBC-DE60-88FF-40EE6865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6DB1DD-C1E6-7862-7CD2-4D0FD61D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8B26BD-6BC8-C90D-5405-F6BFEA7E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AE9DC6-76DD-B8A7-6710-B0240CDC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17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6E82F-5902-4656-4AC0-C996E5E9A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240BF-FC2D-76BB-929D-BDE090EBB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D2CDB5-B7DC-35F7-A7C8-676EE9DFC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63B303-1C20-CFCB-514B-02947B2F0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ACB8CA-54DA-3CB2-7B44-53AEC4147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F223B-52CB-323D-4786-ED16A3EA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DEEE5B-100A-6B94-E35D-948E4ED53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3C28BF-0D98-238A-1E31-C8C00850E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3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631E5-F311-FBAC-4C86-8918CA2D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38ACF6-2463-C7D7-7583-26FDF761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FC88A1-69AE-FBCD-963C-01B55969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F2EC77-67F4-FE59-1BA0-5ECC38BC3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5D4D27-A3EA-194C-7307-C5D9F42C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B5AFBE-80AD-48C2-0F9A-EA1A79A56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7505B7-2CD6-FAAC-C0E3-D426064A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0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9197A-EFBD-F968-A216-5D53697E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8147E-971E-B05F-3E25-91B23078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9AD8F-4A9A-23D5-0B27-C8BAE68A3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85CFE0-58BD-CB2B-255C-A0DDFB5A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43B940-B6C7-2754-D7D2-3B79E0C3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037385-2C28-5417-37D2-1A88094F1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6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A98F1-5EA2-0192-72DC-634F9121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6530114-1B60-BE96-B148-520E90E4E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8A6900-AE95-A335-7F64-D7BAF9D279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BA36CA-9A5A-A168-45C5-96DFE2DC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892B5B-C5E5-87BD-CF8A-A7E9CDDB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3EB8CD-FE54-83A1-AE53-E5D197BC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682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7740D-722B-99C8-5D23-0346F337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29D0B-9816-F5E4-AE7E-F7F6008E1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ECFE3-A82B-486E-41C1-25373039CF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7BB51-DC7D-4B37-A6A8-E53849E7F1FA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B9850-1B8C-828A-303C-DDDBC20FC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28512-DE73-A1C0-A4D5-935D6F4DC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96E4-792A-437E-AA7F-0813C5C3DA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8" Target="../media/image24.jpeg" Type="http://schemas.openxmlformats.org/officeDocument/2006/relationships/image"/><Relationship Id="rId3" Target="../media/image19.png" Type="http://schemas.openxmlformats.org/officeDocument/2006/relationships/image"/><Relationship Id="rId7" Target="../media/image23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2.jpeg" Type="http://schemas.openxmlformats.org/officeDocument/2006/relationships/image"/><Relationship Id="rId5" Target="../media/image21.png" Type="http://schemas.openxmlformats.org/officeDocument/2006/relationships/image"/><Relationship Id="rId4" Target="../media/image20.png" Type="http://schemas.openxmlformats.org/officeDocument/2006/relationships/image"/><Relationship Id="rId9" Target="../media/image25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6.jp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9.jpg" Type="http://schemas.openxmlformats.org/officeDocument/2006/relationships/image"/><Relationship Id="rId5" Target="../media/image28.jpeg" Type="http://schemas.openxmlformats.org/officeDocument/2006/relationships/image"/><Relationship Id="rId4" Target="../media/image27.jp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4.pn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9.jpeg" Type="http://schemas.openxmlformats.org/officeDocument/2006/relationships/image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16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3ADB6C-835C-E978-30F2-F9BD3FDF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08BBC-AFAE-44DA-6B60-A743F284E788}"/>
              </a:ext>
            </a:extLst>
          </p:cNvPr>
          <p:cNvSpPr txBox="1"/>
          <p:nvPr/>
        </p:nvSpPr>
        <p:spPr>
          <a:xfrm>
            <a:off x="1074057" y="1301596"/>
            <a:ext cx="105633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компьютерных технологий в обучении дошкольников </a:t>
            </a:r>
            <a:b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мерам личной безопасности.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E7D932-9A9E-2912-5613-A4FFE0CB04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2867" y="4591779"/>
            <a:ext cx="2554763" cy="234696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CFE7CE-C57F-C773-2D52-100B959E3672}"/>
              </a:ext>
            </a:extLst>
          </p:cNvPr>
          <p:cNvSpPr txBox="1"/>
          <p:nvPr/>
        </p:nvSpPr>
        <p:spPr>
          <a:xfrm>
            <a:off x="6811617" y="5374875"/>
            <a:ext cx="33100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Бакиева Татьяна Васильевна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№63 г. Михайловск</a:t>
            </a:r>
          </a:p>
        </p:txBody>
      </p:sp>
    </p:spTree>
    <p:extLst>
      <p:ext uri="{BB962C8B-B14F-4D97-AF65-F5344CB8AC3E}">
        <p14:creationId xmlns:p14="http://schemas.microsoft.com/office/powerpoint/2010/main" val="3081898865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248F0F-BDA1-B60B-8A43-49456D1A9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F313A6-0F22-D1AE-E151-7EBE807D4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70" r="27207"/>
          <a:stretch/>
        </p:blipFill>
        <p:spPr>
          <a:xfrm>
            <a:off x="266906" y="54808"/>
            <a:ext cx="1285462" cy="2996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2DECE7-AEE9-2FE8-FD78-03B29FCA61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188" y="4167285"/>
            <a:ext cx="1450456" cy="27755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4B8A47-5561-FDA1-73AD-FE32486FEC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7767"/>
            <a:ext cx="1819275" cy="2514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2C5D4-6F92-1B45-4C29-F52BD79A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93" l="307" r="401" t="522"/>
          <a:stretch/>
        </p:blipFill>
        <p:spPr>
          <a:xfrm>
            <a:off x="8269357" y="0"/>
            <a:ext cx="3922643" cy="20823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C9F793-AB8F-E3D8-6413-025529D95C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356" y="4775610"/>
            <a:ext cx="3922643" cy="20367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01F395-B463-1DF0-5AEA-F0F16ABE11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2" r="363"/>
          <a:stretch/>
        </p:blipFill>
        <p:spPr>
          <a:xfrm>
            <a:off x="8269357" y="2272811"/>
            <a:ext cx="3922643" cy="23123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E2C7DA-0F2C-2FBE-E6A8-94402526C8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238" l="9428" r="11672" t="10934"/>
          <a:stretch/>
        </p:blipFill>
        <p:spPr>
          <a:xfrm>
            <a:off x="2998439" y="1097614"/>
            <a:ext cx="2065041" cy="27546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03D6CB-701B-A9A7-3515-8CEC8E0C0249}"/>
              </a:ext>
            </a:extLst>
          </p:cNvPr>
          <p:cNvSpPr txBox="1"/>
          <p:nvPr/>
        </p:nvSpPr>
        <p:spPr>
          <a:xfrm>
            <a:off x="1862507" y="54808"/>
            <a:ext cx="4803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ru-RU" sz="5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4169459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5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52 -0.19236 L 0.05352 -0.19236 L 0.21315 -0.18357 C 0.22656 -0.18195 0.23971 -0.17616 0.25299 -0.17245 C 0.25885 -0.1706 0.26471 -0.16898 0.27057 -0.1669 C 0.27174 -0.16644 0.27305 -0.16574 0.27422 -0.16505 C 0.2763 -0.16389 0.27825 -0.16204 0.28034 -0.16158 C 0.28906 -0.15833 0.29792 -0.15671 0.30677 -0.15394 L 0.34922 -0.1412 C 0.35156 -0.13935 0.35443 -0.1382 0.35664 -0.13588 C 0.35977 -0.13195 0.36237 -0.12708 0.36536 -0.12269 C 0.36862 -0.11829 0.37174 -0.11389 0.37539 -0.10995 C 0.37943 -0.10533 0.38372 -0.10162 0.38776 -0.09699 C 0.38984 -0.09491 0.39297 -0.08843 0.39401 -0.08611 C 0.3974 -0.07847 0.39961 -0.07269 0.40143 -0.06412 C 0.40234 -0.05995 0.40299 -0.05556 0.40404 -0.05139 C 0.40508 -0.04699 0.40638 -0.04283 0.40781 -0.03843 C 0.41042 -0.01806 0.40898 -0.02616 0.41146 -0.01458 C 0.41107 0.02824 0.41133 0.07106 0.41016 0.11389 C 0.41003 0.12176 0.40794 0.12963 0.40781 0.13773 C 0.40404 0.32639 0.41693 0.25069 0.40273 0.32662 C 0.40443 0.38727 0.40404 0.44815 0.40781 0.50833 C 0.4082 0.51643 0.41393 0.52245 0.41523 0.53032 C 0.41575 0.53287 0.41588 0.53542 0.41641 0.53773 C 0.41862 0.54537 0.41849 0.54097 0.42148 0.54699 C 0.42292 0.54977 0.42383 0.55324 0.42526 0.55602 C 0.42591 0.55764 0.42656 0.55926 0.4276 0.55972 C 0.45247 0.56921 0.47708 0.58079 0.5026 0.58542 L 0.53242 0.59097 C 0.53385 0.59167 0.53503 0.59305 0.5362 0.59282 C 0.53906 0.5919 0.54388 0.58727 0.54388 0.5875 L 0.54388 0.58727 L 0.54388 0.5875 " pathEditMode="relative" ptsTypes="AAAAAAAAAAAAAAAAAAAAAAAAAAAAAAAAA" rAng="0">
                                      <p:cBhvr>
                                        <p:cTn dur="2000" fill="hold" id="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18" y="3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9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 -0.18194 L 0.0319 -0.18194 C 0.03294 -0.19166 0.03359 -0.20162 0.03516 -0.21111 C 0.03802 -0.22963 0.04193 -0.24004 0.04596 -0.2574 C 0.05039 -0.27639 0.04557 -0.2618 0.05143 -0.28264 C 0.05273 -0.28726 0.05443 -0.29143 0.05573 -0.29606 C 0.05729 -0.30185 0.05833 -0.30787 0.06016 -0.31342 C 0.06302 -0.32268 0.06719 -0.33101 0.06992 -0.34051 C 0.07057 -0.34305 0.07122 -0.34583 0.072 -0.34814 C 0.07331 -0.35162 0.07513 -0.35439 0.07643 -0.35787 C 0.07734 -0.36041 0.0776 -0.36342 0.07865 -0.36574 C 0.08203 -0.37361 0.08594 -0.38078 0.08945 -0.38889 C 0.09453 -0.40046 0.09779 -0.41551 0.10469 -0.42361 C 0.16094 -0.48912 0.11693 -0.44097 0.14922 -0.47199 C 0.16367 -0.48564 0.16224 -0.48634 0.17539 -0.49699 C 0.18034 -0.50115 0.18555 -0.50463 0.19049 -0.50856 C 0.19271 -0.51041 0.19479 -0.51296 0.19713 -0.51435 C 0.2013 -0.51736 0.20586 -0.51921 0.21016 -0.52222 C 0.25898 -0.55509 0.22057 -0.52963 0.24922 -0.55115 C 0.26536 -0.56319 0.26549 -0.56273 0.2819 -0.57245 L 0.28841 -0.57615 C 0.31081 -0.5743 0.33333 -0.57361 0.35586 -0.57037 C 0.35742 -0.57037 0.35859 -0.56759 0.36016 -0.56666 C 0.36341 -0.56435 0.36992 -0.56088 0.36992 -0.56088 C 0.37487 -0.55416 0.37487 -0.55393 0.38086 -0.54722 C 0.38607 -0.5412 0.38763 -0.54143 0.39167 -0.53171 C 0.39401 -0.52639 0.39792 -0.51759 0.40039 -0.51064 C 0.4026 -0.50416 0.40456 -0.49745 0.4069 -0.4912 C 0.40755 -0.48935 0.40833 -0.48726 0.40911 -0.48541 C 0.41016 -0.48287 0.41146 -0.48055 0.41237 -0.47777 C 0.41328 -0.47476 0.41354 -0.47106 0.41445 -0.46805 C 0.41536 -0.46527 0.41693 -0.46319 0.41771 -0.46041 C 0.41914 -0.45601 0.41979 -0.45115 0.42096 -0.44676 C 0.42448 -0.43495 0.42825 -0.42361 0.4319 -0.41203 C 0.43294 -0.40879 0.43372 -0.40509 0.43516 -0.40231 C 0.44479 -0.38518 0.43086 -0.41088 0.44167 -0.3868 C 0.44323 -0.38333 0.44557 -0.38078 0.44713 -0.37731 C 0.44844 -0.3743 0.44883 -0.37014 0.45039 -0.36759 C 0.45325 -0.3625 0.46667 -0.34652 0.46992 -0.34444 C 0.47878 -0.33865 0.48828 -0.3368 0.49713 -0.33078 C 0.5 -0.32893 0.50286 -0.32639 0.50586 -0.325 C 0.51992 -0.31828 0.50807 -0.32801 0.51784 -0.31921 L 0.51784 -0.31921 " pathEditMode="relative" ptsTypes="AAAAAAAAAAAAAAAAAAAAAAAAAAAAAAAAAAAAAAAAAAA">
                                      <p:cBhvr>
                                        <p:cTn dur="2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accel="50000" decel="50000" fill="hold" id="13" nodeType="clickEffect" presetClass="path" presetID="0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0.11389 L -0.01107 -0.11365 C -0.01042 -0.1287 -0.00977 -0.14328 -0.00885 -0.15787 C -0.00872 -0.16111 -0.00846 -0.16458 -0.00781 -0.16782 C -0.00703 -0.17129 -0.00534 -0.1743 -0.00443 -0.17777 C -0.00247 -0.18472 -0.00156 -0.19213 4.16667E-7 -0.19953 C 0.00365 -0.21689 0.00755 -0.23402 0.0112 -0.25139 C 0.01719 -0.2787 0.01953 -0.2868 0.02357 -0.31296 C 0.02487 -0.32152 0.02591 -0.33032 0.02695 -0.33889 C 0.02891 -0.35486 0.03021 -0.37106 0.03255 -0.3868 C 0.03516 -0.40393 0.0375 -0.42129 0.04036 -0.43842 C 0.04492 -0.46551 0.04779 -0.48865 0.06159 -0.51018 C 0.06458 -0.51481 0.06732 -0.5199 0.07057 -0.52407 C 0.08151 -0.53796 0.09844 -0.55648 0.11094 -0.56782 C 0.1194 -0.57546 0.12786 -0.58333 0.13659 -0.58981 C 0.14505 -0.59583 0.15339 -0.60347 0.16237 -0.60578 C 0.16888 -0.6074 0.17266 -0.60787 0.17917 -0.61157 C 0.18073 -0.6125 0.18216 -0.61435 0.18359 -0.61551 L 0.2306 -0.61365 C 0.23294 -0.61342 0.23516 -0.61226 0.23737 -0.61157 C 0.24635 -0.60949 0.25247 -0.60902 0.26198 -0.60764 C 0.29271 -0.59676 0.26575 -0.60833 0.29219 -0.59166 C 0.29401 -0.59051 0.29596 -0.59027 0.29779 -0.58981 L 0.3112 -0.58588 C 0.31745 -0.58657 0.32448 -0.58333 0.32917 -0.59166 C 0.33008 -0.59351 0.33073 -0.5956 0.33138 -0.59768 C 0.33529 -0.61018 0.33216 -0.60972 0.33594 -0.60972 L 0.33594 -0.60949 " pathEditMode="relative" ptsTypes="AAAAAAAAAAAAAAAAAAAAAAAAAAAA" rAng="0">
                                      <p:cBhvr>
                                        <p:cTn dur="2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-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B62E4E-9491-3F17-0D12-693406BB4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5" y="23191"/>
            <a:ext cx="12192000" cy="685799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01C3A27-A4FC-12C2-79E8-631573FDA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 l="67" r="81" t="69"/>
          <a:stretch/>
        </p:blipFill>
        <p:spPr>
          <a:xfrm rot="5400000">
            <a:off x="4186307" y="664569"/>
            <a:ext cx="4077987" cy="5062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AA2E38-4CEB-0D81-5E78-4A328FB8ABE8}"/>
              </a:ext>
            </a:extLst>
          </p:cNvPr>
          <p:cNvSpPr txBox="1"/>
          <p:nvPr/>
        </p:nvSpPr>
        <p:spPr>
          <a:xfrm>
            <a:off x="4818677" y="0"/>
            <a:ext cx="2451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 i="1" lang="ru-RU" sz="5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Видео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1A28C8-3266-3871-D82D-64253589A28A}"/>
              </a:ext>
            </a:extLst>
          </p:cNvPr>
          <p:cNvSpPr txBox="1"/>
          <p:nvPr/>
        </p:nvSpPr>
        <p:spPr>
          <a:xfrm>
            <a:off x="116853" y="5294484"/>
            <a:ext cx="72646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2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Любимые и интересные для детей герои мультфильмов рассказывают и показывают различные ситуации, происходящие с ними и способы и правила выхода из них.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51A9FE-6A30-F54A-D75D-3B90D5AE08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5"/>
          <a:stretch/>
        </p:blipFill>
        <p:spPr>
          <a:xfrm rot="5400000">
            <a:off x="-221174" y="850013"/>
            <a:ext cx="4711148" cy="40350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FF0AEFF-A7C8-5D20-A078-AAD7180D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782" y="1923446"/>
            <a:ext cx="4235036" cy="25445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1078F73-3ED1-BD28-EC4A-95F85FF104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" l="13" r="44" t="8"/>
          <a:stretch/>
        </p:blipFill>
        <p:spPr>
          <a:xfrm rot="5400000">
            <a:off x="8371393" y="3012850"/>
            <a:ext cx="3245675" cy="43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833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44628E-5881-5732-9C14-09029C4A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37DBF1-5C8C-5345-62C0-3ACC265E0526}"/>
              </a:ext>
            </a:extLst>
          </p:cNvPr>
          <p:cNvSpPr txBox="1"/>
          <p:nvPr/>
        </p:nvSpPr>
        <p:spPr>
          <a:xfrm>
            <a:off x="649357" y="1060824"/>
            <a:ext cx="101611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осторожности тетушки Совы»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детей в транспортном мире»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дороге»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безопасности для детей на природе»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на воде»</a:t>
            </a:r>
          </a:p>
          <a:p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семеро козлят»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 поросенка»</a:t>
            </a:r>
          </a:p>
        </p:txBody>
      </p:sp>
    </p:spTree>
    <p:extLst>
      <p:ext uri="{BB962C8B-B14F-4D97-AF65-F5344CB8AC3E}">
        <p14:creationId xmlns:p14="http://schemas.microsoft.com/office/powerpoint/2010/main" val="1568866534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4EE5B1-0BDC-EB49-3763-20B52F5B9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0CB0CA-8BFF-28E3-42AB-CE8E1E476A6E}"/>
              </a:ext>
            </a:extLst>
          </p:cNvPr>
          <p:cNvSpPr txBox="1"/>
          <p:nvPr/>
        </p:nvSpPr>
        <p:spPr>
          <a:xfrm>
            <a:off x="3206538" y="-121743"/>
            <a:ext cx="618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ru-RU" sz="4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Интерактивные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55B451-74B2-B6CD-BB83-0C3794105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/>
          <a:stretch/>
        </p:blipFill>
        <p:spPr>
          <a:xfrm rot="5400000">
            <a:off x="-1135463" y="1902430"/>
            <a:ext cx="6048283" cy="35123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0D579A-75E4-FD0B-5D71-CBEBE01B90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26" t="16"/>
          <a:stretch/>
        </p:blipFill>
        <p:spPr>
          <a:xfrm rot="5400000">
            <a:off x="3972332" y="2111033"/>
            <a:ext cx="3956271" cy="38298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8B607E-A1C3-9FFF-DF1C-5D0FD28C7C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1"/>
          <a:stretch/>
        </p:blipFill>
        <p:spPr>
          <a:xfrm rot="5400000">
            <a:off x="7016457" y="1880046"/>
            <a:ext cx="5992094" cy="38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14090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3F12B3-E3AE-91C5-946E-713CAE21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5A1EB5-FCD9-1B56-597E-A0CBAF666A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" l="161" r="48" t="97"/>
          <a:stretch/>
        </p:blipFill>
        <p:spPr>
          <a:xfrm>
            <a:off x="7073313" y="-3189"/>
            <a:ext cx="4297053" cy="68611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5C4053-6BF0-3EDB-98AD-85C99E5DE5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"/>
          <a:stretch/>
        </p:blipFill>
        <p:spPr>
          <a:xfrm>
            <a:off x="1050271" y="0"/>
            <a:ext cx="4068417" cy="690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652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7ED7D6-C479-88EC-D836-CD01DA50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A6F1EF-BAC8-7B20-CB7D-E49EDED95A3D}"/>
              </a:ext>
            </a:extLst>
          </p:cNvPr>
          <p:cNvSpPr txBox="1"/>
          <p:nvPr/>
        </p:nvSpPr>
        <p:spPr>
          <a:xfrm>
            <a:off x="536713" y="612844"/>
            <a:ext cx="111185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условиях детского сада возможно, необходимо и целесообразно использовать ИКТ в обучении детей мерам личной безопасности. Это не только доступно и привычно для детей нового поколения, но и удобно для современного педагога. </a:t>
            </a:r>
          </a:p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Однако, каким бы положительным, огромным потенциалом не обладали информационно-коммуникационные технологии, но заменить живого общения педагога с ребёнком они не могут и не должны.</a:t>
            </a:r>
          </a:p>
        </p:txBody>
      </p:sp>
    </p:spTree>
    <p:extLst>
      <p:ext uri="{BB962C8B-B14F-4D97-AF65-F5344CB8AC3E}">
        <p14:creationId xmlns:p14="http://schemas.microsoft.com/office/powerpoint/2010/main" val="107236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B5FA25D-715A-DECF-2585-90E20EE7F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89AEA-957B-9926-2E07-7C56CC114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536" y="1353636"/>
            <a:ext cx="5162956" cy="5370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8D09C5-32EB-2E0E-140A-E877404D5BBC}"/>
              </a:ext>
            </a:extLst>
          </p:cNvPr>
          <p:cNvSpPr txBox="1"/>
          <p:nvPr/>
        </p:nvSpPr>
        <p:spPr>
          <a:xfrm>
            <a:off x="3001618" y="450166"/>
            <a:ext cx="61887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8416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F750F6-E16B-76B0-B215-A5DB5136B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9F489-1AD0-6D00-DA1A-3DF0673C0170}"/>
              </a:ext>
            </a:extLst>
          </p:cNvPr>
          <p:cNvSpPr txBox="1"/>
          <p:nvPr/>
        </p:nvSpPr>
        <p:spPr>
          <a:xfrm>
            <a:off x="4325257" y="188686"/>
            <a:ext cx="775062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Часто, втягиваясь в круговорот повседневности, мы забываем о том, сколько неожиданных опасностей подстерегает человека на жизненном пути. Мы забываем принять необходимые меры, чтобы оградить себя и свою семью от чрезвычайных ситуаций. Наименее защищенными и подготовленными к действию в подобных ситуациях оказываются дети. И как ни печально, именно дети страдают, так как не знают, как вести себя в сложившихся экстремальных ситуациях.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3E522B-51B5-39E9-4807-B22CF957C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7" y="1287119"/>
            <a:ext cx="4271590" cy="42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2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CD2CAF-1115-DEBF-4095-E727F315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9FCF3-FFFD-56F2-8ADB-BCE10AC96860}"/>
              </a:ext>
            </a:extLst>
          </p:cNvPr>
          <p:cNvSpPr txBox="1"/>
          <p:nvPr/>
        </p:nvSpPr>
        <p:spPr>
          <a:xfrm>
            <a:off x="99702" y="335845"/>
            <a:ext cx="61976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как-то повысить защищенность детей им необходимо овладеть – наблюдательностью, умением анализировать свои ошибки, отдавать себе отчет о возможных последствиях своих поступков, а также навыками грамотных действий в случае проявления опасностей.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832D17-D1EE-C92D-91DF-9FD1F590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479" y="813303"/>
            <a:ext cx="5428344" cy="54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F426D5-9669-6F4C-A551-AD698851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3D09F9-032C-5733-A5FC-285245BCAEFF}"/>
              </a:ext>
            </a:extLst>
          </p:cNvPr>
          <p:cNvSpPr txBox="1"/>
          <p:nvPr/>
        </p:nvSpPr>
        <p:spPr>
          <a:xfrm>
            <a:off x="1221544" y="2274837"/>
            <a:ext cx="9748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необходимо сформировать у ребенка сознательное и ответственное отношение личной безопасности. Эти задачи стоят как перед родителями, так и перед педагогами ДОУ.</a:t>
            </a:r>
          </a:p>
        </p:txBody>
      </p:sp>
    </p:spTree>
    <p:extLst>
      <p:ext uri="{BB962C8B-B14F-4D97-AF65-F5344CB8AC3E}">
        <p14:creationId xmlns:p14="http://schemas.microsoft.com/office/powerpoint/2010/main" val="2950064339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D53F5-3C8C-A5B2-6182-CC7C662ED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9D889-F5EE-5875-323A-4BBE54F9A9D9}"/>
              </a:ext>
            </a:extLst>
          </p:cNvPr>
          <p:cNvSpPr txBox="1"/>
          <p:nvPr/>
        </p:nvSpPr>
        <p:spPr>
          <a:xfrm>
            <a:off x="447821" y="445485"/>
            <a:ext cx="1129635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 i="1" lang="ru-RU" sz="36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Одной из основных задач в работе с дошкольниками является обучение:</a:t>
            </a:r>
          </a:p>
          <a:p>
            <a:r>
              <a:rPr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•	правилам дорожного движения</a:t>
            </a:r>
          </a:p>
          <a:p>
            <a:r>
              <a:rPr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•	пожарной безопасности </a:t>
            </a:r>
          </a:p>
          <a:p>
            <a:r>
              <a:rPr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•	антитеррористической безопасности </a:t>
            </a:r>
          </a:p>
          <a:p>
            <a:pPr algn="just"/>
            <a:r>
              <a:rPr dirty="0" lang="ru-RU" sz="32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•	привитие навыков правильных действий в различных проблемных жизненных ситуациях.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CD7BC-AD81-EBB6-AA4F-2174C9F34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563" y="3990692"/>
            <a:ext cx="2465278" cy="28673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9C74C-D2C7-9EA2-2910-DD6CF9028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2" l="299" r="321" t="116"/>
          <a:stretch/>
        </p:blipFill>
        <p:spPr>
          <a:xfrm>
            <a:off x="-1" y="4016823"/>
            <a:ext cx="2855742" cy="28705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DA22A-E4B0-D85D-5DCE-C082C50CA6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1"/>
          <a:stretch/>
        </p:blipFill>
        <p:spPr>
          <a:xfrm>
            <a:off x="6167010" y="3987460"/>
            <a:ext cx="2905394" cy="28705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797B031-0214-E25A-898C-1586CD7A6B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"/>
          <a:stretch/>
        </p:blipFill>
        <p:spPr>
          <a:xfrm>
            <a:off x="9353966" y="3960135"/>
            <a:ext cx="2855742" cy="29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4875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A96D07-608C-9468-095A-A1A1497EB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56F901-B20B-3BEA-A661-D0B1D4FB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520" y="-1"/>
            <a:ext cx="841248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4EBF52-1233-DE22-7DD3-56CF0568C712}"/>
              </a:ext>
            </a:extLst>
          </p:cNvPr>
          <p:cNvSpPr txBox="1"/>
          <p:nvPr/>
        </p:nvSpPr>
        <p:spPr>
          <a:xfrm>
            <a:off x="0" y="169456"/>
            <a:ext cx="377952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одной из самых новых и актуальных методик обучения и воспитания детей, является применение современных информационно-коммуникационных технологий. </a:t>
            </a:r>
          </a:p>
        </p:txBody>
      </p:sp>
    </p:spTree>
    <p:extLst>
      <p:ext uri="{BB962C8B-B14F-4D97-AF65-F5344CB8AC3E}">
        <p14:creationId xmlns:p14="http://schemas.microsoft.com/office/powerpoint/2010/main" val="39287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E6B9F5-4EA3-4B4E-6ABE-39580C722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781ED1-2217-A171-3248-13E0C124DC93}"/>
              </a:ext>
            </a:extLst>
          </p:cNvPr>
          <p:cNvSpPr txBox="1"/>
          <p:nvPr/>
        </p:nvSpPr>
        <p:spPr>
          <a:xfrm>
            <a:off x="1807048" y="-13252"/>
            <a:ext cx="736158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F64B6-2555-1D59-1E9D-5D6054436E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EAEB"/>
              </a:clrFrom>
              <a:clrTo>
                <a:srgbClr val="ECEA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5710" y="2372139"/>
            <a:ext cx="5196290" cy="4485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BE5005-160A-0EEB-6804-8C2E361B7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05764">
            <a:off x="-578055" y="-230292"/>
            <a:ext cx="3177948" cy="30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8155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4452DB-D9DC-97F0-67DD-47AD47123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ABDF66-301B-05F0-CC5B-60DAF156398E}"/>
              </a:ext>
            </a:extLst>
          </p:cNvPr>
          <p:cNvSpPr txBox="1"/>
          <p:nvPr/>
        </p:nvSpPr>
        <p:spPr>
          <a:xfrm>
            <a:off x="3869635" y="20026"/>
            <a:ext cx="54217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i="1" lang="ru-RU" sz="5400">
                <a:solidFill>
                  <a:srgbClr val="00206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Иллюстрации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F3BE8C-3F44-8008-07EB-2539FB5A5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8139" y="1359203"/>
            <a:ext cx="4336586" cy="3252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684AB-F719-8320-A4D8-DFC0E406A9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/>
          <a:stretch/>
        </p:blipFill>
        <p:spPr>
          <a:xfrm>
            <a:off x="3074504" y="1098968"/>
            <a:ext cx="6216926" cy="53215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38C304-0AFF-EEFD-8C36-122FD964B2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9" l="31" t="104"/>
          <a:stretch/>
        </p:blipFill>
        <p:spPr>
          <a:xfrm>
            <a:off x="8654869" y="155612"/>
            <a:ext cx="3537130" cy="65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101342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085408-7B61-425E-3102-E644AD1FF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C923C-FA0D-241C-708A-3B3E16D1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358" y="1"/>
            <a:ext cx="945528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1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359</Words>
  <Application>Microsoft Office PowerPoint</Application>
  <PresentationFormat>Широкоэкранный</PresentationFormat>
  <Paragraphs>33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 Абрамов</dc:creator>
  <cp:lastModifiedBy>Василий Абрамов</cp:lastModifiedBy>
  <cp:revision>6</cp:revision>
  <dcterms:created xsi:type="dcterms:W3CDTF">2024-02-10T05:23:45Z</dcterms:created>
  <dcterms:modified xsi:type="dcterms:W3CDTF">2024-02-15T19:20:47Z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2337606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