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fntdata" ContentType="application/x-fontdata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6.12.1.0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"/>
  </p:notesMasterIdLst>
  <p:sldIdLst>
    <p:sldId id="256" r:id="rId3"/>
    <p:sldId id="258" r:id="rId4"/>
    <p:sldId id="312" r:id="rId5"/>
    <p:sldId id="315" r:id="rId6"/>
    <p:sldId id="259" r:id="rId7"/>
    <p:sldId id="260" r:id="rId8"/>
    <p:sldId id="262" r:id="rId9"/>
    <p:sldId id="313" r:id="rId10"/>
    <p:sldId id="314" r:id="rId11"/>
    <p:sldId id="261" r:id="rId12"/>
    <p:sldId id="318" r:id="rId13"/>
    <p:sldId id="319" r:id="rId14"/>
    <p:sldId id="320" r:id="rId15"/>
    <p:sldId id="321" r:id="rId16"/>
    <p:sldId id="322" r:id="rId17"/>
    <p:sldId id="269" r:id="rId18"/>
    <p:sldId id="316" r:id="rId19"/>
    <p:sldId id="323" r:id="rId20"/>
    <p:sldId id="325" r:id="rId21"/>
    <p:sldId id="324" r:id="rId22"/>
    <p:sldId id="317" r:id="rId23"/>
    <p:sldId id="327" r:id="rId24"/>
    <p:sldId id="328" r:id="rId25"/>
    <p:sldId id="329" r:id="rId26"/>
    <p:sldId id="330" r:id="rId27"/>
    <p:sldId id="331" r:id="rId28"/>
    <p:sldId id="333" r:id="rId29"/>
    <p:sldId id="332" r:id="rId30"/>
    <p:sldId id="334" r:id="rId31"/>
    <p:sldId id="335" r:id="rId32"/>
    <p:sldId id="336" r:id="rId33"/>
    <p:sldId id="338" r:id="rId34"/>
    <p:sldId id="337" r:id="rId35"/>
  </p:sldIdLst>
  <p:sldSz cx="9144000" cy="5143500" type="screen16x9"/>
  <p:notesSz cx="6858000" cy="9144000"/>
  <p:embeddedFontLst>
    <p:embeddedFont>
      <p:font typeface="Asap" panose="020B0604020202020204" charset="0"/>
      <p:regular r:id="rId37"/>
      <p:bold r:id="rId38"/>
      <p:italic r:id="rId39"/>
      <p:boldItalic r:id="rId40"/>
    </p:embeddedFont>
    <p:embeddedFont>
      <p:font typeface="Noto Serif Devanagari" panose="020B0604020202020204" charset="0"/>
      <p:regular r:id="rId41"/>
      <p:bold r:id="rId42"/>
    </p:embeddedFont>
    <p:embeddedFont>
      <p:font typeface="Anaheim" panose="020B0604020202020204" charset="0"/>
      <p:regular r:id="rId43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9201515-D9E1-4012-8E69-81225D711686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9" autoAdjust="0"/>
    <p:restoredTop sz="94660"/>
  </p:normalViewPr>
  <p:slideViewPr>
    <p:cSldViewPr snapToGrid="0">
      <p:cViewPr>
        <p:scale>
          <a:sx n="77" d="100"/>
          <a:sy n="77" d="100"/>
        </p:scale>
        <p:origin x="1938" y="1212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tags" Target="tags/tag1.xml" /><Relationship Id="rId37" Type="http://schemas.openxmlformats.org/officeDocument/2006/relationships/font" Target="fonts/font1.fntdata" /><Relationship Id="rId38" Type="http://schemas.openxmlformats.org/officeDocument/2006/relationships/font" Target="fonts/font2.fntdata" /><Relationship Id="rId39" Type="http://schemas.openxmlformats.org/officeDocument/2006/relationships/font" Target="fonts/font3.fntdata" /><Relationship Id="rId4" Type="http://schemas.openxmlformats.org/officeDocument/2006/relationships/slide" Target="slides/slide2.xml" /><Relationship Id="rId40" Type="http://schemas.openxmlformats.org/officeDocument/2006/relationships/font" Target="fonts/font4.fntdata" /><Relationship Id="rId41" Type="http://schemas.openxmlformats.org/officeDocument/2006/relationships/font" Target="fonts/font5.fntdata" /><Relationship Id="rId42" Type="http://schemas.openxmlformats.org/officeDocument/2006/relationships/font" Target="fonts/font6.fntdata" /><Relationship Id="rId43" Type="http://schemas.openxmlformats.org/officeDocument/2006/relationships/font" Target="fonts/font7.fntdata" /><Relationship Id="rId44" Type="http://schemas.openxmlformats.org/officeDocument/2006/relationships/presProps" Target="presProps.xml" /><Relationship Id="rId45" Type="http://schemas.openxmlformats.org/officeDocument/2006/relationships/viewProps" Target="viewProps.xml" /><Relationship Id="rId46" Type="http://schemas.openxmlformats.org/officeDocument/2006/relationships/theme" Target="theme/theme1.xml" /><Relationship Id="rId47" Type="http://schemas.openxmlformats.org/officeDocument/2006/relationships/tableStyles" Target="tableStyles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ct val="0"/>
              </a:spcBef>
              <a:spcAft>
                <a:spcPct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ct val="0"/>
              </a:spcBef>
              <a:spcAft>
                <a:spcPct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ct val="0"/>
              </a:spcBef>
              <a:spcAft>
                <a:spcPct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ct val="0"/>
      </a:spcBef>
      <a:spcAft>
        <a:spcPct val="0"/>
      </a:spcAft>
    </a:defPPr>
    <a:lvl1pPr marR="0" lvl="0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ct val="0"/>
      </a:spcBef>
      <a:spcAft>
        <a:spcPct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</a:xfrm>
      </p:grpSpPr>
      <p:sp>
        <p:nvSpPr>
          <p:cNvPr id="234" name="Google Shape;2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</a:xfrm>
      </p:grpSpPr>
      <p:sp>
        <p:nvSpPr>
          <p:cNvPr id="295" name="Google Shape;295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67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</a:xfrm>
      </p:grpSpPr>
      <p:sp>
        <p:nvSpPr>
          <p:cNvPr id="295" name="Google Shape;295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90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</a:xfrm>
      </p:grpSpPr>
      <p:sp>
        <p:nvSpPr>
          <p:cNvPr id="253" name="Google Shape;2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</a:xfrm>
      </p:grpSpPr>
      <p:sp>
        <p:nvSpPr>
          <p:cNvPr id="295" name="Google Shape;295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866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</a:xfrm>
      </p:grpSpPr>
      <p:sp>
        <p:nvSpPr>
          <p:cNvPr id="274" name="Google Shape;274;g14231f69b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4231f69b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</a:xfrm>
      </p:grpSpPr>
      <p:sp>
        <p:nvSpPr>
          <p:cNvPr id="284" name="Google Shape;284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</a:xfrm>
      </p:grpSpPr>
      <p:sp>
        <p:nvSpPr>
          <p:cNvPr id="305" name="Google Shape;305;g14231f69b35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4231f69b35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</a:xfrm>
      </p:grpSpPr>
      <p:sp>
        <p:nvSpPr>
          <p:cNvPr id="295" name="Google Shape;295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</a:xfrm>
      </p:grpSpPr>
      <p:sp>
        <p:nvSpPr>
          <p:cNvPr id="605" name="Google Shape;605;g1303be3818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303be3818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</a:xfrm>
      </p:grpSpPr>
      <p:sp>
        <p:nvSpPr>
          <p:cNvPr id="295" name="Google Shape;295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115671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Relationship Id="rId3" Type="http://schemas.openxmlformats.org/officeDocument/2006/relationships/image" Target="../media/image3.jpeg" /><Relationship Id="rId4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455">
            <a:off x="720000" y="3534268"/>
            <a:ext cx="45294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ct val="0"/>
              </a:spcBef>
              <a:spcAft>
                <a:spcPct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182625"/>
            <a:ext cx="5693700" cy="23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 amt="50000"/>
          </a:blip>
          <a:srcRect b="74378"/>
          <a:stretch>
            <a:fillRect/>
          </a:stretch>
        </p:blipFill>
        <p:spPr>
          <a:xfrm>
            <a:off x="265200" y="115375"/>
            <a:ext cx="2833276" cy="34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 idx="2"/>
          </p:nvPr>
        </p:nvSpPr>
        <p:spPr>
          <a:xfrm>
            <a:off x="6948225" y="542475"/>
            <a:ext cx="1454400" cy="4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800"/>
            </a:lvl1pPr>
            <a:lvl2pPr lvl="1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600">
                <a:solidFill>
                  <a:srgbClr val="191919"/>
                </a:solidFill>
              </a:defRPr>
            </a:lvl2pPr>
            <a:lvl3pPr lvl="2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600">
                <a:solidFill>
                  <a:srgbClr val="191919"/>
                </a:solidFill>
              </a:defRPr>
            </a:lvl3pPr>
            <a:lvl4pPr lvl="3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600">
                <a:solidFill>
                  <a:srgbClr val="191919"/>
                </a:solidFill>
              </a:defRPr>
            </a:lvl4pPr>
            <a:lvl5pPr lvl="4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600">
                <a:solidFill>
                  <a:srgbClr val="191919"/>
                </a:solidFill>
              </a:defRPr>
            </a:lvl5pPr>
            <a:lvl6pPr lvl="5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600">
                <a:solidFill>
                  <a:srgbClr val="191919"/>
                </a:solidFill>
              </a:defRPr>
            </a:lvl6pPr>
            <a:lvl7pPr lvl="6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600">
                <a:solidFill>
                  <a:srgbClr val="191919"/>
                </a:solidFill>
              </a:defRPr>
            </a:lvl7pPr>
            <a:lvl8pPr lvl="7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600">
                <a:solidFill>
                  <a:srgbClr val="191919"/>
                </a:solidFill>
              </a:defRPr>
            </a:lvl8pPr>
            <a:lvl9pPr lvl="8" algn="ctr" rtl="0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  <a:buSzPts val="1600"/>
              <a:buNone/>
              <a:defRPr sz="16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 amt="50000"/>
          </a:blip>
          <a:srcRect t="74137" b="3574"/>
          <a:stretch>
            <a:fillRect/>
          </a:stretch>
        </p:blipFill>
        <p:spPr>
          <a:xfrm>
            <a:off x="3606825" y="4419173"/>
            <a:ext cx="2833274" cy="2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 amt="50000"/>
          </a:blip>
          <a:srcRect t="25919" b="48458"/>
          <a:stretch>
            <a:fillRect/>
          </a:stretch>
        </p:blipFill>
        <p:spPr>
          <a:xfrm>
            <a:off x="2394363" y="460210"/>
            <a:ext cx="2344976" cy="2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two columns 2">
  <p:cSld name="TITLE_AND_TWO_COLUMNS_2_1">
    <p:spTree>
      <p:nvGrpSpPr>
        <p:cNvPr id="1" name="Shape 144"/>
        <p:cNvGrpSpPr/>
        <p:nvPr/>
      </p:nvGrpSpPr>
      <p:grpSpPr>
        <a:xfrm>
          <a:off x="0" y="0"/>
          <a:ext cx="0" cy="0"/>
        </a:xfrm>
      </p:grpSpPr>
      <p:pic>
        <p:nvPicPr>
          <p:cNvPr id="145" name="Google Shape;145;p23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>
            <a:spLocks noGrp="1"/>
          </p:cNvSpPr>
          <p:nvPr>
            <p:ph type="subTitle" idx="1"/>
          </p:nvPr>
        </p:nvSpPr>
        <p:spPr>
          <a:xfrm>
            <a:off x="720025" y="1636200"/>
            <a:ext cx="5986500" cy="1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2"/>
          </p:nvPr>
        </p:nvSpPr>
        <p:spPr>
          <a:xfrm>
            <a:off x="720000" y="3122100"/>
            <a:ext cx="5986500" cy="1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1pPr>
            <a:lvl2pPr lvl="1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23"/>
          <p:cNvGrpSpPr/>
          <p:nvPr/>
        </p:nvGrpSpPr>
        <p:grpSpPr>
          <a:xfrm>
            <a:off x="6161275" y="45100"/>
            <a:ext cx="2982725" cy="4966613"/>
            <a:chOff x="6161275" y="45100"/>
            <a:chExt cx="2982725" cy="4966613"/>
          </a:xfrm>
        </p:grpSpPr>
        <p:pic>
          <p:nvPicPr>
            <p:cNvPr id="150" name="Google Shape;150;p23"/>
            <p:cNvPicPr preferRelativeResize="0"/>
            <p:nvPr/>
          </p:nvPicPr>
          <p:blipFill>
            <a:blip r:embed="rId2">
              <a:alphaModFix amt="50000"/>
            </a:blip>
            <a:srcRect t="25919" b="48458"/>
            <a:stretch>
              <a:fillRect/>
            </a:stretch>
          </p:blipFill>
          <p:spPr>
            <a:xfrm>
              <a:off x="6161275" y="4666888"/>
              <a:ext cx="2833276" cy="34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23"/>
            <p:cNvPicPr preferRelativeResize="0"/>
            <p:nvPr/>
          </p:nvPicPr>
          <p:blipFill>
            <a:blip r:embed="rId3">
              <a:alphaModFix/>
            </a:blip>
            <a:srcRect r="7338"/>
            <a:stretch>
              <a:fillRect/>
            </a:stretch>
          </p:blipFill>
          <p:spPr>
            <a:xfrm>
              <a:off x="7964100" y="45100"/>
              <a:ext cx="1179900" cy="23633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Background">
  <p:cSld name="BLANK_1_1_1_1_1_1_1">
    <p:bg>
      <p:bgPr>
        <a:solidFill>
          <a:schemeClr val="lt2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</a:xfrm>
      </p:grpSpPr>
      <p:pic>
        <p:nvPicPr>
          <p:cNvPr id="224" name="Google Shape;224;p30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 hasCustomPrompt="1"/>
          </p:nvPr>
        </p:nvSpPr>
        <p:spPr>
          <a:xfrm>
            <a:off x="6781200" y="1275738"/>
            <a:ext cx="1642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SzPts val="6000"/>
              <a:buNone/>
              <a:defRPr sz="9000" b="0">
                <a:solidFill>
                  <a:schemeClr val="dk2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6000"/>
              <a:buNone/>
              <a:defRPr sz="6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6000"/>
              <a:buNone/>
              <a:defRPr sz="6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6000"/>
              <a:buNone/>
              <a:defRPr sz="6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6000"/>
              <a:buNone/>
              <a:defRPr sz="6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6000"/>
              <a:buNone/>
              <a:defRPr sz="6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6000"/>
              <a:buNone/>
              <a:defRPr sz="6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6000"/>
              <a:buNone/>
              <a:defRPr sz="6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 rot="254">
            <a:off x="4365125" y="3409488"/>
            <a:ext cx="40590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/>
          </p:nvPr>
        </p:nvSpPr>
        <p:spPr>
          <a:xfrm>
            <a:off x="4365000" y="2443138"/>
            <a:ext cx="40590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ct val="0"/>
              </a:spcBef>
              <a:spcAft>
                <a:spcPct val="0"/>
              </a:spcAft>
              <a:buSzPts val="3600"/>
              <a:buNone/>
              <a:defRPr sz="5400"/>
            </a:lvl1pPr>
            <a:lvl2pPr lvl="1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2pPr>
            <a:lvl3pPr lvl="2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3pPr>
            <a:lvl4pPr lvl="3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4pPr>
            <a:lvl5pPr lvl="4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5pPr>
            <a:lvl6pPr lvl="5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6pPr>
            <a:lvl7pPr lvl="6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7pPr>
            <a:lvl8pPr lvl="7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8pPr>
            <a:lvl9pPr lvl="8" algn="ctr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327725" y="188946"/>
            <a:ext cx="5885089" cy="4659716"/>
            <a:chOff x="159600" y="188946"/>
            <a:chExt cx="5885089" cy="4659716"/>
          </a:xfrm>
        </p:grpSpPr>
        <p:pic>
          <p:nvPicPr>
            <p:cNvPr id="22" name="Google Shape;22;p3"/>
            <p:cNvPicPr preferRelativeResize="0"/>
            <p:nvPr/>
          </p:nvPicPr>
          <p:blipFill>
            <a:blip r:embed="rId2">
              <a:alphaModFix amt="50000"/>
            </a:blip>
            <a:srcRect t="25919" b="48458"/>
            <a:stretch>
              <a:fillRect/>
            </a:stretch>
          </p:blipFill>
          <p:spPr>
            <a:xfrm>
              <a:off x="3211413" y="4503838"/>
              <a:ext cx="2833276" cy="34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3"/>
            <p:cNvPicPr preferRelativeResize="0"/>
            <p:nvPr/>
          </p:nvPicPr>
          <p:blipFill>
            <a:blip r:embed="rId2">
              <a:alphaModFix amt="50000"/>
            </a:blip>
            <a:srcRect t="51277" b="30466"/>
            <a:stretch>
              <a:fillRect/>
            </a:stretch>
          </p:blipFill>
          <p:spPr>
            <a:xfrm>
              <a:off x="159600" y="188946"/>
              <a:ext cx="2833276" cy="245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</a:xfrm>
      </p:grpSpPr>
      <p:pic>
        <p:nvPicPr>
          <p:cNvPr id="48" name="Google Shape;48;p7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3920400" y="1739700"/>
            <a:ext cx="4503600" cy="22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400"/>
              <a:buChar char="⍆"/>
              <a:defRPr/>
            </a:lvl1pPr>
            <a:lvl2pPr marL="914400" lvl="1" indent="-317500" rtl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ct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3920475" y="387600"/>
            <a:ext cx="4503600" cy="11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1pPr>
            <a:lvl2pPr lvl="1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7"/>
          <p:cNvPicPr preferRelativeResize="0"/>
          <p:nvPr/>
        </p:nvPicPr>
        <p:blipFill>
          <a:blip r:embed="rId2">
            <a:alphaModFix amt="50000"/>
          </a:blip>
          <a:srcRect t="25919" b="48458"/>
          <a:stretch>
            <a:fillRect/>
          </a:stretch>
        </p:blipFill>
        <p:spPr>
          <a:xfrm>
            <a:off x="6024250" y="4431075"/>
            <a:ext cx="2833276" cy="34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Main point">
  <p:cSld name="MAIN_POINT">
    <p:spTree>
      <p:nvGrpSpPr>
        <p:cNvPr id="1" name="Shape 52"/>
        <p:cNvGrpSpPr/>
        <p:nvPr/>
      </p:nvGrpSpPr>
      <p:grpSpPr>
        <a:xfrm>
          <a:off x="0" y="0"/>
          <a:ext cx="0" cy="0"/>
        </a:xfrm>
      </p:grpSpPr>
      <p:pic>
        <p:nvPicPr>
          <p:cNvPr id="53" name="Google Shape;53;p8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777250" y="1134600"/>
            <a:ext cx="5646600" cy="28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ct val="0"/>
              </a:spcBef>
              <a:spcAft>
                <a:spcPct val="0"/>
              </a:spcAft>
              <a:buSzPts val="4800"/>
              <a:buNone/>
              <a:defRPr sz="8000"/>
            </a:lvl1pPr>
            <a:lvl2pPr lvl="1" algn="ctr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2pPr>
            <a:lvl3pPr lvl="2" algn="ctr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3pPr>
            <a:lvl4pPr lvl="3" algn="ctr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4pPr>
            <a:lvl5pPr lvl="4" algn="ctr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5pPr>
            <a:lvl6pPr lvl="5" algn="ctr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6pPr>
            <a:lvl7pPr lvl="6" algn="ctr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7pPr>
            <a:lvl8pPr lvl="7" algn="ctr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8pPr>
            <a:lvl9pPr lvl="8" algn="ctr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55" name="Google Shape;55;p8"/>
          <p:cNvPicPr preferRelativeResize="0"/>
          <p:nvPr/>
        </p:nvPicPr>
        <p:blipFill>
          <a:blip r:embed="rId2">
            <a:alphaModFix amt="50000"/>
          </a:blip>
          <a:srcRect t="25919" b="48458"/>
          <a:stretch>
            <a:fillRect/>
          </a:stretch>
        </p:blipFill>
        <p:spPr>
          <a:xfrm>
            <a:off x="5666625" y="422838"/>
            <a:ext cx="2833276" cy="34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Section title and description">
  <p:cSld name="SECTION_TITLE_AND_DESCRIPTION">
    <p:spTree>
      <p:nvGrpSpPr>
        <p:cNvPr id="1" name="Shape 56"/>
        <p:cNvGrpSpPr/>
        <p:nvPr/>
      </p:nvGrpSpPr>
      <p:grpSpPr>
        <a:xfrm>
          <a:off x="0" y="0"/>
          <a:ext cx="0" cy="0"/>
        </a:xfrm>
      </p:grpSpPr>
      <p:pic>
        <p:nvPicPr>
          <p:cNvPr id="57" name="Google Shape;57;p9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subTitle" idx="1"/>
          </p:nvPr>
        </p:nvSpPr>
        <p:spPr>
          <a:xfrm rot="244">
            <a:off x="4197000" y="2950550"/>
            <a:ext cx="42270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197000" y="1503450"/>
            <a:ext cx="4227000" cy="160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ct val="0"/>
              </a:spcBef>
              <a:spcAft>
                <a:spcPct val="0"/>
              </a:spcAft>
              <a:buSzPts val="4800"/>
              <a:buNone/>
              <a:defRPr sz="90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60" name="Google Shape;60;p9"/>
          <p:cNvPicPr preferRelativeResize="0"/>
          <p:nvPr/>
        </p:nvPicPr>
        <p:blipFill>
          <a:blip r:embed="rId2">
            <a:alphaModFix amt="50000"/>
          </a:blip>
          <a:srcRect t="26208" b="49269"/>
          <a:stretch>
            <a:fillRect/>
          </a:stretch>
        </p:blipFill>
        <p:spPr>
          <a:xfrm>
            <a:off x="6000200" y="602300"/>
            <a:ext cx="2833250" cy="3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Big number">
  <p:cSld name="BIG_NUMBER">
    <p:spTree>
      <p:nvGrpSpPr>
        <p:cNvPr id="1" name="Shape 64"/>
        <p:cNvGrpSpPr/>
        <p:nvPr/>
      </p:nvGrpSpPr>
      <p:grpSpPr>
        <a:xfrm>
          <a:off x="0" y="0"/>
          <a:ext cx="0" cy="0"/>
        </a:xfrm>
      </p:grpSpPr>
      <p:pic>
        <p:nvPicPr>
          <p:cNvPr id="65" name="Google Shape;65;p11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>
            <a:off x="1292375" y="3081415"/>
            <a:ext cx="65598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 rot="314">
            <a:off x="1292377" y="1625813"/>
            <a:ext cx="6559800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8000"/>
            </a:lvl1pPr>
            <a:lvl2pPr lvl="1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2pPr>
            <a:lvl3pPr lvl="2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3pPr>
            <a:lvl4pPr lvl="3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4pPr>
            <a:lvl5pPr lvl="4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5pPr>
            <a:lvl6pPr lvl="5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6pPr>
            <a:lvl7pPr lvl="6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7pPr>
            <a:lvl8pPr lvl="7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8pPr>
            <a:lvl9pPr lvl="8" algn="ctr">
              <a:spcBef>
                <a:spcPct val="0"/>
              </a:spcBef>
              <a:spcAft>
                <a:spcPct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able of contents">
  <p:cSld name="BLANK_1">
    <p:spTree>
      <p:nvGrpSpPr>
        <p:cNvPr id="1" name="Shape 69"/>
        <p:cNvGrpSpPr/>
        <p:nvPr/>
      </p:nvGrpSpPr>
      <p:grpSpPr>
        <a:xfrm>
          <a:off x="0" y="0"/>
          <a:ext cx="0" cy="0"/>
        </a:xfrm>
      </p:grpSpPr>
      <p:pic>
        <p:nvPicPr>
          <p:cNvPr id="70" name="Google Shape;70;p13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31205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4000" b="0">
                <a:solidFill>
                  <a:schemeClr val="dk2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720000" y="22100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365600" y="310270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4000" b="0">
                <a:solidFill>
                  <a:schemeClr val="dk2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3"/>
          </p:nvPr>
        </p:nvSpPr>
        <p:spPr>
          <a:xfrm>
            <a:off x="7200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6733200" y="131205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4000" b="0">
                <a:solidFill>
                  <a:schemeClr val="dk2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5"/>
          </p:nvPr>
        </p:nvSpPr>
        <p:spPr>
          <a:xfrm>
            <a:off x="6087600" y="221005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3102701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4000" b="0">
                <a:solidFill>
                  <a:schemeClr val="dk2"/>
                </a:solidFill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7"/>
          </p:nvPr>
        </p:nvSpPr>
        <p:spPr>
          <a:xfrm>
            <a:off x="6087600" y="40008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8"/>
          </p:nvPr>
        </p:nvSpPr>
        <p:spPr>
          <a:xfrm>
            <a:off x="720000" y="190485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2000"/>
              <a:buFont typeface="Poller One"/>
              <a:buNone/>
              <a:defRPr sz="2000" b="1"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9"/>
          </p:nvPr>
        </p:nvSpPr>
        <p:spPr>
          <a:xfrm>
            <a:off x="720000" y="369570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2000"/>
              <a:buFont typeface="Poller One"/>
              <a:buNone/>
              <a:defRPr sz="2000" b="1"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3"/>
          </p:nvPr>
        </p:nvSpPr>
        <p:spPr>
          <a:xfrm>
            <a:off x="6087600" y="190485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2000"/>
              <a:buFont typeface="Poller One"/>
              <a:buNone/>
              <a:defRPr sz="2000" b="1"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4"/>
          </p:nvPr>
        </p:nvSpPr>
        <p:spPr>
          <a:xfrm>
            <a:off x="6087600" y="3695700"/>
            <a:ext cx="2336400" cy="46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2000"/>
              <a:buFont typeface="Poller One"/>
              <a:buNone/>
              <a:defRPr sz="2000" b="1"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15"/>
          </p:nvPr>
        </p:nvSpPr>
        <p:spPr>
          <a:xfrm>
            <a:off x="720000" y="3876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1pPr>
            <a:lvl2pPr lvl="1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2pPr>
            <a:lvl3pPr lvl="2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3pPr>
            <a:lvl4pPr lvl="3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4pPr>
            <a:lvl5pPr lvl="4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5pPr>
            <a:lvl6pPr lvl="5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6pPr>
            <a:lvl7pPr lvl="6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7pPr>
            <a:lvl8pPr lvl="7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8pPr>
            <a:lvl9pPr lvl="8" rtl="0">
              <a:spcBef>
                <a:spcPct val="0"/>
              </a:spcBef>
              <a:spcAft>
                <a:spcPct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84" name="Google Shape;84;p13"/>
          <p:cNvPicPr preferRelativeResize="0"/>
          <p:nvPr/>
        </p:nvPicPr>
        <p:blipFill>
          <a:blip r:embed="rId2">
            <a:alphaModFix amt="50000"/>
          </a:blip>
          <a:srcRect t="927" b="73450"/>
          <a:stretch>
            <a:fillRect/>
          </a:stretch>
        </p:blipFill>
        <p:spPr>
          <a:xfrm>
            <a:off x="6137425" y="110188"/>
            <a:ext cx="2833276" cy="34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Quote">
  <p:cSld name="BLANK_1_1">
    <p:spTree>
      <p:nvGrpSpPr>
        <p:cNvPr id="1" name="Shape 85"/>
        <p:cNvGrpSpPr/>
        <p:nvPr/>
      </p:nvGrpSpPr>
      <p:grpSpPr>
        <a:xfrm>
          <a:off x="0" y="0"/>
          <a: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 rot="-1071">
            <a:off x="720000" y="3467799"/>
            <a:ext cx="38520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800"/>
              <a:buNone/>
              <a:defRPr sz="2000"/>
            </a:lvl1pPr>
            <a:lvl2pPr lvl="1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2pPr>
            <a:lvl3pPr lvl="2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3pPr>
            <a:lvl4pPr lvl="3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4pPr>
            <a:lvl5pPr lvl="4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5pPr>
            <a:lvl6pPr lvl="5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6pPr>
            <a:lvl7pPr lvl="6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7pPr>
            <a:lvl8pPr lvl="7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8pPr>
            <a:lvl9pPr lvl="8" rtl="0">
              <a:spcBef>
                <a:spcPct val="0"/>
              </a:spcBef>
              <a:spcAft>
                <a:spcPct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720100" y="1193000"/>
            <a:ext cx="5237100" cy="227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SzPts val="1400"/>
              <a:buNone/>
              <a:defRPr sz="3000"/>
            </a:lvl1pPr>
            <a:lvl2pPr lvl="1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14"/>
          <p:cNvGrpSpPr/>
          <p:nvPr/>
        </p:nvGrpSpPr>
        <p:grpSpPr>
          <a:xfrm>
            <a:off x="772200" y="304513"/>
            <a:ext cx="4047551" cy="4471388"/>
            <a:chOff x="772200" y="304513"/>
            <a:chExt cx="4047551" cy="4471388"/>
          </a:xfrm>
        </p:grpSpPr>
        <p:pic>
          <p:nvPicPr>
            <p:cNvPr id="90" name="Google Shape;90;p14"/>
            <p:cNvPicPr preferRelativeResize="0"/>
            <p:nvPr/>
          </p:nvPicPr>
          <p:blipFill>
            <a:blip r:embed="rId2">
              <a:alphaModFix amt="50000"/>
            </a:blip>
            <a:srcRect t="25919" b="48458"/>
            <a:stretch>
              <a:fillRect/>
            </a:stretch>
          </p:blipFill>
          <p:spPr>
            <a:xfrm>
              <a:off x="772200" y="304513"/>
              <a:ext cx="2833276" cy="34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14"/>
            <p:cNvPicPr preferRelativeResize="0"/>
            <p:nvPr/>
          </p:nvPicPr>
          <p:blipFill>
            <a:blip r:embed="rId2">
              <a:alphaModFix amt="50000"/>
            </a:blip>
            <a:srcRect t="73919" b="458"/>
            <a:stretch>
              <a:fillRect/>
            </a:stretch>
          </p:blipFill>
          <p:spPr>
            <a:xfrm>
              <a:off x="1986475" y="4431075"/>
              <a:ext cx="2833276" cy="344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matchingName="Title and text">
  <p:cSld name="MAIN_POINT_1">
    <p:spTree>
      <p:nvGrpSpPr>
        <p:cNvPr id="1" name="Shape 108"/>
        <p:cNvGrpSpPr/>
        <p:nvPr/>
      </p:nvGrpSpPr>
      <p:grpSpPr>
        <a:xfrm>
          <a:off x="0" y="0"/>
          <a:ext cx="0" cy="0"/>
        </a:xfrm>
      </p:grpSpPr>
      <p:pic>
        <p:nvPicPr>
          <p:cNvPr id="109" name="Google Shape;109;p17"/>
          <p:cNvPicPr preferRelativeResize="0"/>
          <p:nvPr/>
        </p:nvPicPr>
        <p:blipFill>
          <a:blip r:embed="rId1">
            <a:alphaModFix amt="72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1427933" y="540000"/>
            <a:ext cx="62883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6000"/>
            </a:lvl1pPr>
            <a:lvl2pPr lvl="1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2pPr>
            <a:lvl3pPr lvl="2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3pPr>
            <a:lvl4pPr lvl="3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4pPr>
            <a:lvl5pPr lvl="4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5pPr>
            <a:lvl6pPr lvl="5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6pPr>
            <a:lvl7pPr lvl="6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7pPr>
            <a:lvl8pPr lvl="7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8pPr>
            <a:lvl9pPr lvl="8" algn="ctr" rtl="0">
              <a:spcBef>
                <a:spcPct val="0"/>
              </a:spcBef>
              <a:spcAft>
                <a:spcPct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1427799" y="1675801"/>
            <a:ext cx="62883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ct val="0"/>
              </a:spcBef>
              <a:spcAft>
                <a:spcPct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lvl="1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2pPr>
            <a:lvl3pPr lvl="2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3pPr>
            <a:lvl4pPr lvl="3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4pPr>
            <a:lvl5pPr lvl="4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5pPr>
            <a:lvl6pPr lvl="5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6pPr>
            <a:lvl7pPr lvl="6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7pPr>
            <a:lvl8pPr lvl="7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8pPr>
            <a:lvl9pPr lvl="8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9" r:id="rId7"/>
    <p:sldLayoutId id="2147483660" r:id="rId8"/>
    <p:sldLayoutId id="2147483663" r:id="rId9"/>
    <p:sldLayoutId id="2147483669" r:id="rId10"/>
    <p:sldLayoutId id="2147483676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  <p:hf hdr="0" ftr="0" dt="0"/>
  <p:txStyles>
    <p:title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ct val="0"/>
        </a:spcBef>
        <a:spcAft>
          <a:spcPct val="0"/>
        </a:spcAft>
      </a:defPPr>
      <a:lvl1pPr marR="0" lvl="0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4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7.jpeg" /><Relationship Id="rId4" Type="http://schemas.microsoft.com/office/2007/relationships/hdphoto" Target="../media/image25.wdp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6.jpeg" /><Relationship Id="rId3" Type="http://schemas.microsoft.com/office/2007/relationships/hdphoto" Target="../media/image27.wdp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7.jpeg" /><Relationship Id="rId3" Type="http://schemas.microsoft.com/office/2007/relationships/hdphoto" Target="../media/image29.wdp" /><Relationship Id="rId4" Type="http://schemas.openxmlformats.org/officeDocument/2006/relationships/image" Target="../media/image18.jpeg" /><Relationship Id="rId5" Type="http://schemas.microsoft.com/office/2007/relationships/hdphoto" Target="../media/image31.wdp" /><Relationship Id="rId6" Type="http://schemas.openxmlformats.org/officeDocument/2006/relationships/image" Target="../media/image19.jpeg" /><Relationship Id="rId7" Type="http://schemas.microsoft.com/office/2007/relationships/hdphoto" Target="../media/image33.wdp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0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1.jpeg" /><Relationship Id="rId3" Type="http://schemas.microsoft.com/office/2007/relationships/hdphoto" Target="../media/image36.wdp" /><Relationship Id="rId4" Type="http://schemas.openxmlformats.org/officeDocument/2006/relationships/image" Target="../media/image22.jpeg" /><Relationship Id="rId5" Type="http://schemas.microsoft.com/office/2007/relationships/hdphoto" Target="../media/image38.wdp" /><Relationship Id="rId6" Type="http://schemas.openxmlformats.org/officeDocument/2006/relationships/image" Target="../media/image23.jpeg" /><Relationship Id="rId7" Type="http://schemas.microsoft.com/office/2007/relationships/hdphoto" Target="../media/image40.wdp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image" Target="../media/image24.jpeg" /><Relationship Id="rId3" Type="http://schemas.microsoft.com/office/2007/relationships/hdphoto" Target="../media/image42.wdp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25.jpeg" /><Relationship Id="rId4" Type="http://schemas.microsoft.com/office/2007/relationships/hdphoto" Target="../media/image44.wdp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7.jpeg" /><Relationship Id="rId4" Type="http://schemas.microsoft.com/office/2007/relationships/hdphoto" Target="../media/image45.wdp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26.jpeg" /><Relationship Id="rId3" Type="http://schemas.microsoft.com/office/2007/relationships/hdphoto" Target="../media/image47.wdp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.jpeg" /><Relationship Id="rId4" Type="http://schemas.openxmlformats.org/officeDocument/2006/relationships/image" Target="../media/image5.jpeg" /><Relationship Id="rId5" Type="http://schemas.microsoft.com/office/2007/relationships/hdphoto" Target="../media/image6.wdp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image" Target="../media/image27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7.jpeg" /><Relationship Id="rId4" Type="http://schemas.microsoft.com/office/2007/relationships/hdphoto" Target="../media/image49.wdp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8.jpeg" /><Relationship Id="rId3" Type="http://schemas.microsoft.com/office/2007/relationships/hdphoto" Target="../media/image51.wdp" /><Relationship Id="rId4" Type="http://schemas.openxmlformats.org/officeDocument/2006/relationships/image" Target="../media/image29.jpeg" /><Relationship Id="rId5" Type="http://schemas.microsoft.com/office/2007/relationships/hdphoto" Target="../media/image53.wdp" /><Relationship Id="rId6" Type="http://schemas.openxmlformats.org/officeDocument/2006/relationships/image" Target="../media/image30.jpeg" /><Relationship Id="rId7" Type="http://schemas.microsoft.com/office/2007/relationships/hdphoto" Target="../media/image55.wdp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1.jpeg" /><Relationship Id="rId3" Type="http://schemas.microsoft.com/office/2007/relationships/hdphoto" Target="../media/image57.wdp" /><Relationship Id="rId4" Type="http://schemas.openxmlformats.org/officeDocument/2006/relationships/image" Target="../media/image32.jpeg" /><Relationship Id="rId5" Type="http://schemas.microsoft.com/office/2007/relationships/hdphoto" Target="../media/image59.wdp" /><Relationship Id="rId6" Type="http://schemas.openxmlformats.org/officeDocument/2006/relationships/image" Target="../media/image33.jpeg" /><Relationship Id="rId7" Type="http://schemas.microsoft.com/office/2007/relationships/hdphoto" Target="../media/image61.wdp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4.jpeg" /><Relationship Id="rId3" Type="http://schemas.microsoft.com/office/2007/relationships/hdphoto" Target="../media/image63.wdp" /><Relationship Id="rId4" Type="http://schemas.openxmlformats.org/officeDocument/2006/relationships/image" Target="../media/image35.jpeg" /><Relationship Id="rId5" Type="http://schemas.microsoft.com/office/2007/relationships/hdphoto" Target="../media/image65.wdp" /><Relationship Id="rId6" Type="http://schemas.openxmlformats.org/officeDocument/2006/relationships/image" Target="../media/image36.jpeg" /><Relationship Id="rId7" Type="http://schemas.microsoft.com/office/2007/relationships/hdphoto" Target="../media/image67.wdp" /><Relationship Id="rId8" Type="http://schemas.openxmlformats.org/officeDocument/2006/relationships/image" Target="../media/image37.jpeg" /><Relationship Id="rId9" Type="http://schemas.microsoft.com/office/2007/relationships/hdphoto" Target="../media/image69.wdp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8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39.jpeg" /><Relationship Id="rId3" Type="http://schemas.microsoft.com/office/2007/relationships/hdphoto" Target="../media/image72.wdp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7.jpeg" /><Relationship Id="rId4" Type="http://schemas.microsoft.com/office/2007/relationships/hdphoto" Target="../media/image73.wdp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0.jpeg" /><Relationship Id="rId3" Type="http://schemas.microsoft.com/office/2007/relationships/hdphoto" Target="../media/image75.wdp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1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6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2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3.jpeg" /><Relationship Id="rId3" Type="http://schemas.microsoft.com/office/2007/relationships/hdphoto" Target="../media/image79.wdp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4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image" Target="../media/image45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7.jpeg" /><Relationship Id="rId4" Type="http://schemas.microsoft.com/office/2007/relationships/hdphoto" Target="../media/image9.wdp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2.jpeg" /><Relationship Id="rId4" Type="http://schemas.openxmlformats.org/officeDocument/2006/relationships/image" Target="../media/image8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2.jpeg" /><Relationship Id="rId4" Type="http://schemas.openxmlformats.org/officeDocument/2006/relationships/image" Target="../media/image9.jpeg" /><Relationship Id="rId5" Type="http://schemas.microsoft.com/office/2007/relationships/hdphoto" Target="../media/image12.wdp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0.jpeg" /><Relationship Id="rId4" Type="http://schemas.microsoft.com/office/2007/relationships/hdphoto" Target="../media/image14.wdp" /><Relationship Id="rId5" Type="http://schemas.openxmlformats.org/officeDocument/2006/relationships/image" Target="../media/image11.jpeg" /><Relationship Id="rId6" Type="http://schemas.microsoft.com/office/2007/relationships/hdphoto" Target="../media/image16.wdp" /><Relationship Id="rId7" Type="http://schemas.openxmlformats.org/officeDocument/2006/relationships/image" Target="../media/image12.jpeg" /><Relationship Id="rId8" Type="http://schemas.microsoft.com/office/2007/relationships/hdphoto" Target="../media/image18.wdp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3.jpeg" /><Relationship Id="rId3" Type="http://schemas.microsoft.com/office/2007/relationships/hdphoto" Target="../media/image20.wdp" /><Relationship Id="rId4" Type="http://schemas.openxmlformats.org/officeDocument/2006/relationships/image" Target="../media/image14.jpeg" /><Relationship Id="rId5" Type="http://schemas.microsoft.com/office/2007/relationships/hdphoto" Target="../media/image22.wdp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5.jpeg" /><Relationship Id="rId3" Type="http://schemas.microsoft.com/office/2007/relationships/hdphoto" Target="../media/image24.wdp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ctrTitle"/>
          </p:nvPr>
        </p:nvSpPr>
        <p:spPr>
          <a:xfrm>
            <a:off x="172277" y="1706086"/>
            <a:ext cx="4532245" cy="23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5400" smtClean="0"/>
              <a:t>Российская Революция.</a:t>
            </a:r>
            <a:br>
              <a:rPr lang="ru-RU" sz="5400" smtClean="0"/>
            </a:br>
            <a:r>
              <a:rPr lang="ru-RU" sz="5400" smtClean="0"/>
              <a:t>Февраль 1917 года</a:t>
            </a:r>
            <a:endParaRPr sz="4200" b="0"/>
          </a:p>
        </p:txBody>
      </p:sp>
      <p:pic>
        <p:nvPicPr>
          <p:cNvPr id="1026" name="Picture 2" descr="https://om-saratov.ru/files/pages/47512/1491230341general_pages_04_april_2017_i47512_obshchestvennoe_upravlenie_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8871" y="660893"/>
            <a:ext cx="4528790" cy="3396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</a:xfrm>
      </p:grpSpPr>
      <p:sp>
        <p:nvSpPr>
          <p:cNvPr id="299" name="Google Shape;299;p40"/>
          <p:cNvSpPr txBox="1">
            <a:spLocks noGrp="1"/>
          </p:cNvSpPr>
          <p:nvPr>
            <p:ph type="title" idx="2"/>
          </p:nvPr>
        </p:nvSpPr>
        <p:spPr>
          <a:xfrm>
            <a:off x="4404757" y="3975820"/>
            <a:ext cx="40590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3600"/>
              <a:t>Падение монархии. Временное правительство и его </a:t>
            </a:r>
            <a:r>
              <a:rPr lang="ru-RU" sz="3600" smtClean="0"/>
              <a:t>программа.</a:t>
            </a:r>
            <a:br>
              <a:rPr lang="ru-RU" sz="3600"/>
            </a:br>
            <a:endParaRPr sz="3600"/>
          </a:p>
        </p:txBody>
      </p:sp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6820957" y="434225"/>
            <a:ext cx="1642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mtClean="0"/>
              <a:t>0</a:t>
            </a:r>
            <a:r>
              <a:rPr lang="ru-RU" smtClean="0"/>
              <a:t>2</a:t>
            </a:r>
            <a:endParaRPr/>
          </a:p>
        </p:txBody>
      </p:sp>
      <p:pic>
        <p:nvPicPr>
          <p:cNvPr id="4098" name="Picture 2" descr="https://cdn.culture.ru/images/cf1aa8ef-0f49-5876-ab1a-cb058787c52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0" l="9021" r="71454">
                        <a14:foregroundMark x1="11335" y1="87328" x2="66053" y2="89229"/>
                        <a14:foregroundMark x1="15786" y1="71911" x2="66647" y2="98627"/>
                        <a14:foregroundMark x1="64036" y1="72967" x2="13650" y2="83949"/>
                        <a14:foregroundMark x1="24926" y1="77930" x2="31929" y2="73284"/>
                        <a14:foregroundMark x1="12878" y1="98099" x2="41721" y2="93875"/>
                        <a14:foregroundMark x1="13472" y1="74657" x2="28665" y2="84583"/>
                        <a14:foregroundMark x1="11929" y1="73284" x2="11335" y2="97254"/>
                        <a14:foregroundMark x1="31454" y1="63886" x2="67240" y2="71278"/>
                        <a14:foregroundMark x1="34896" y1="72439" x2="66053" y2="84266"/>
                        <a14:foregroundMark x1="51632" y1="77402" x2="63858" y2="77086"/>
                        <a14:foregroundMark x1="35786" y1="74657" x2="35786" y2="74657"/>
                        <a14:foregroundMark x1="63858" y1="72650" x2="63858" y2="7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9" r="29945"/>
          <a:stretch>
            <a:fillRect/>
          </a:stretch>
        </p:blipFill>
        <p:spPr bwMode="auto">
          <a:xfrm>
            <a:off x="445674" y="675012"/>
            <a:ext cx="3959083" cy="36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263300" y="1739700"/>
            <a:ext cx="4503600" cy="2260500"/>
          </a:xfrm>
        </p:spPr>
        <p:txBody>
          <a:bodyPr/>
          <a:lstStyle/>
          <a:p>
            <a:pPr algn="r"/>
            <a:r>
              <a:rPr lang="ru-RU" sz="1800"/>
              <a:t> большое число людей собралось у Таврического дворца. Здесь находились не подчинившиеся царскому указу депутаты Государственной думы. Они </a:t>
            </a:r>
            <a:r>
              <a:rPr lang="ru-RU" sz="1800" b="1"/>
              <a:t>создали Временный комитет Государственной думы</a:t>
            </a:r>
            <a:r>
              <a:rPr lang="ru-RU" sz="1800"/>
              <a:t> во главе с М. Родзянко.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0535" y="410460"/>
            <a:ext cx="4503600" cy="1105500"/>
          </a:xfrm>
        </p:spPr>
        <p:txBody>
          <a:bodyPr/>
          <a:lstStyle/>
          <a:p>
            <a:r>
              <a:rPr lang="ru-RU"/>
              <a:t>Вечером 27 февраля (12 марта)</a:t>
            </a:r>
          </a:p>
        </p:txBody>
      </p:sp>
      <p:pic>
        <p:nvPicPr>
          <p:cNvPr id="11266" name="Picture 2" descr="https://avatars.dzeninfra.ru/get-zen_doc/10024599/pub_64bd0f31ede6142746ea3fe8_64bec7a77cf72343fde7b57c/scale_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48" b="100000" l="3125" r="90000">
                        <a14:foregroundMark x1="39688" y1="56006" x2="60000" y2="95788"/>
                        <a14:foregroundMark x1="56771" y1="56006" x2="56771" y2="88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56" y="963210"/>
            <a:ext cx="5140329" cy="34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19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777740" y="1739700"/>
            <a:ext cx="3646260" cy="2260500"/>
          </a:xfrm>
        </p:spPr>
        <p:txBody>
          <a:bodyPr/>
          <a:lstStyle/>
          <a:p>
            <a:r>
              <a:rPr lang="ru-RU"/>
              <a:t>Председателем Исполнительного комитета Совета избрали лидера социал-демократической фракции Думы меньшевика Н. Чхеидзе, его заместителями – А. Керенского (вскоре он стал эсером) и меньшевика М. Скобелева. Большинство членов Совета были меньшевиками и эсерами.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97729" y="387600"/>
            <a:ext cx="3726345" cy="1105500"/>
          </a:xfrm>
        </p:spPr>
        <p:txBody>
          <a:bodyPr/>
          <a:lstStyle/>
          <a:p>
            <a:r>
              <a:rPr lang="ru-RU"/>
              <a:t>Совет рабочих и солдатских депутатов</a:t>
            </a:r>
            <a:r>
              <a:rPr lang="ru-RU" b="0"/>
              <a:t>.</a:t>
            </a:r>
            <a:endParaRPr lang="ru-RU"/>
          </a:p>
        </p:txBody>
      </p:sp>
      <p:pic>
        <p:nvPicPr>
          <p:cNvPr id="15362" name="Picture 2" descr="https://mf.b37mrtl.ru/rbthmedia/images/all/2017/03/27/nikolay-chkheidze-rian_00007803_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308" y1="18339" x2="59692" y2="45675"/>
                        <a14:foregroundMark x1="57231" y1="16955" x2="60615" y2="36217"/>
                        <a14:foregroundMark x1="47385" y1="14994" x2="54846" y2="15571"/>
                        <a14:foregroundMark x1="18769" y1="83852" x2="58000" y2="83045"/>
                        <a14:foregroundMark x1="86077" y1="83852" x2="31615" y2="86159"/>
                        <a14:foregroundMark x1="55385" y1="61246" x2="55385" y2="61246"/>
                        <a14:foregroundMark x1="74923" y1="51211" x2="56538" y2="20069"/>
                        <a14:foregroundMark x1="46462" y1="13033" x2="63000" y2="21453"/>
                        <a14:foregroundMark x1="61154" y1="21453" x2="67308" y2="32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0741" y="-463165"/>
            <a:ext cx="4609851" cy="307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73online.ru/uploads/sz_770-2480_upld_525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88" b="100000" l="3247" r="100000">
                        <a14:foregroundMark x1="49740" y1="36647" x2="13377" y2="79951"/>
                        <a14:foregroundMark x1="79610" y1="85210" x2="12208" y2="77979"/>
                        <a14:foregroundMark x1="15974" y1="83813" x2="49351" y2="86031"/>
                        <a14:foregroundMark x1="88182" y1="43303" x2="88571" y2="61216"/>
                        <a14:foregroundMark x1="53896" y1="79786" x2="53896" y2="79786"/>
                        <a14:foregroundMark x1="8312" y1="23418" x2="30000" y2="13887"/>
                        <a14:foregroundMark x1="13377" y1="14955" x2="39481" y2="13887"/>
                        <a14:foregroundMark x1="43636" y1="5670" x2="77662" y2="24569"/>
                        <a14:foregroundMark x1="52208" y1="7477" x2="75844" y2="14708"/>
                        <a14:foregroundMark x1="9870" y1="24404" x2="6104" y2="66064"/>
                        <a14:foregroundMark x1="12208" y1="31800" x2="96104" y2="28841"/>
                        <a14:foregroundMark x1="72338" y1="10107" x2="93636" y2="90797"/>
                        <a14:foregroundMark x1="62078" y1="73131" x2="63117" y2="73541"/>
                        <a14:foregroundMark x1="69740" y1="74692" x2="69740" y2="74692"/>
                        <a14:foregroundMark x1="72987" y1="67461" x2="56753" y2="78965"/>
                        <a14:foregroundMark x1="94545" y1="89236" x2="97143" y2="93016"/>
                        <a14:foregroundMark x1="95844" y1="76746" x2="95844" y2="76746"/>
                        <a14:foregroundMark x1="77013" y1="12325" x2="97143" y2="4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8100" y="1314683"/>
            <a:ext cx="3398270" cy="537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cdn.wikipredia.net/files/hxforttadqaaHR0cHM6Ly91cGxvYWQud2lraW1lZGlhLm9yZy93aWtpcGVkaWEvY29tbW9ucy90aHVtYi9mL2ZhL01hdHZlal9Ta29iZWxldi5qcGcvMTI4MHB4LU1hdHZlal9Ta29iZWxldi5qcGc=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8" b="89976" l="10000" r="90000">
                        <a14:foregroundMark x1="31484" y1="24939" x2="37500" y2="64843"/>
                        <a14:foregroundMark x1="87891" y1="68571" x2="19609" y2="82809"/>
                        <a14:foregroundMark x1="15391" y1="85375" x2="82500" y2="82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14932" y="1493099"/>
            <a:ext cx="2655212" cy="428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6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0375" y="969963"/>
            <a:ext cx="8180705" cy="2683710"/>
          </a:xfrm>
        </p:spPr>
        <p:txBody>
          <a:bodyPr/>
          <a:lstStyle/>
          <a:p>
            <a:pPr algn="r"/>
            <a:r>
              <a:rPr lang="ru-RU" sz="2000"/>
              <a:t>Временный комитет и Исполком Петросовета договорились об образовании </a:t>
            </a:r>
            <a:r>
              <a:rPr lang="ru-RU" sz="2000" b="1"/>
              <a:t>Временного правительства</a:t>
            </a:r>
            <a:r>
              <a:rPr lang="ru-RU" sz="2000"/>
              <a:t> (глава – известный земский деятель, кадет князь Г. Львов).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4874" y="387600"/>
            <a:ext cx="7839075" cy="632010"/>
          </a:xfrm>
        </p:spPr>
        <p:txBody>
          <a:bodyPr/>
          <a:lstStyle/>
          <a:p>
            <a:pPr algn="r"/>
            <a:r>
              <a:rPr lang="ru-RU"/>
              <a:t>В ночь с 1 на 2 (с 14 на 15) марта 1917 г.</a:t>
            </a:r>
          </a:p>
        </p:txBody>
      </p:sp>
      <p:sp>
        <p:nvSpPr>
          <p:cNvPr id="4" name="AutoShape 2" descr="https://prikommunizme.ru/images/img/1-vremennoe-pravitelstvo-sosta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https://prikommunizme.ru/images/img/1-vremennoe-pravitelstvo-sosta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3292" y="2143124"/>
            <a:ext cx="4698057" cy="30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01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430238" y="1777800"/>
            <a:ext cx="3416074" cy="2260500"/>
          </a:xfrm>
        </p:spPr>
        <p:txBody>
          <a:bodyPr/>
          <a:lstStyle/>
          <a:p>
            <a:r>
              <a:rPr lang="ru-RU" sz="1800" smtClean="0"/>
              <a:t>потрясённый </a:t>
            </a:r>
            <a:r>
              <a:rPr lang="ru-RU" sz="1800"/>
              <a:t>Николай II подписал акт об </a:t>
            </a:r>
            <a:r>
              <a:rPr lang="ru-RU" sz="1800" b="1"/>
              <a:t>отречении от престола</a:t>
            </a:r>
            <a:r>
              <a:rPr lang="ru-RU" sz="1800"/>
              <a:t> (за себя и за цесаревича Алексея) в пользу младшего брата Михаила. 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34975" y="587625"/>
            <a:ext cx="3509025" cy="1105500"/>
          </a:xfrm>
        </p:spPr>
        <p:txBody>
          <a:bodyPr/>
          <a:lstStyle/>
          <a:p>
            <a:r>
              <a:rPr lang="ru-RU"/>
              <a:t>Вечером 2 (15) марта </a:t>
            </a:r>
          </a:p>
        </p:txBody>
      </p:sp>
      <p:pic>
        <p:nvPicPr>
          <p:cNvPr id="17410" name="Picture 2" descr="https://i.pinimg.com/originals/f3/89/49/f38949000332d61c6c83a78b41a6bc4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00" b="90000" l="10000" r="90000">
                        <a14:foregroundMark x1="36486" y1="26200" x2="36486" y2="26200"/>
                        <a14:foregroundMark x1="34189" y1="24800" x2="38378" y2="29900"/>
                        <a14:foregroundMark x1="62432" y1="55200" x2="64054" y2="62600"/>
                        <a14:foregroundMark x1="24595" y1="45000" x2="10135" y2="50600"/>
                        <a14:foregroundMark x1="32703" y1="44500" x2="13243" y2="45500"/>
                        <a14:foregroundMark x1="78784" y1="45000" x2="86351" y2="46900"/>
                        <a14:foregroundMark x1="16351" y1="44100" x2="26486" y2="4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78091" y="-314325"/>
            <a:ext cx="3333940" cy="45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6125" y1="16651" x2="66750" y2="44120"/>
                        <a14:foregroundMark x1="51500" y1="40169" x2="45375" y2="56820"/>
                        <a14:foregroundMark x1="70875" y1="43932" x2="82750" y2="68109"/>
                        <a14:foregroundMark x1="74375" y1="18721" x2="41625" y2="17215"/>
                        <a14:foregroundMark x1="41875" y1="17968" x2="38875" y2="43744"/>
                        <a14:foregroundMark x1="76125" y1="44403" x2="76125" y2="44403"/>
                        <a14:foregroundMark x1="81500" y1="57573" x2="81500" y2="57573"/>
                        <a14:foregroundMark x1="82250" y1="69238" x2="82250" y2="69238"/>
                        <a14:foregroundMark x1="74875" y1="72813" x2="85375" y2="63688"/>
                        <a14:foregroundMark x1="82250" y1="63688" x2="83500" y2="71872"/>
                        <a14:foregroundMark x1="84000" y1="70743" x2="84000" y2="70743"/>
                        <a14:foregroundMark x1="47000" y1="55786" x2="47000" y2="55786"/>
                        <a14:foregroundMark x1="43125" y1="67639" x2="37000" y2="78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6" y="1226100"/>
            <a:ext cx="3752277" cy="4985838"/>
          </a:xfrm>
          <a:prstGeom prst="rect">
            <a:avLst/>
          </a:prstGeom>
        </p:spPr>
      </p:pic>
      <p:pic>
        <p:nvPicPr>
          <p:cNvPr id="17416" name="Picture 8" descr="https://i.pinimg.com/736x/75/4f/d1/754fd1701a6aada0daafe794ca214997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8" b="90252" l="8696" r="88859">
                        <a14:foregroundMark x1="11005" y1="53888" x2="86957" y2="87733"/>
                        <a14:foregroundMark x1="88587" y1="53122" x2="9918" y2="86747"/>
                        <a14:foregroundMark x1="24049" y1="85652" x2="74864" y2="85652"/>
                        <a14:foregroundMark x1="79484" y1="70427" x2="79484" y2="70427"/>
                        <a14:foregroundMark x1="86957" y1="54545" x2="86821" y2="83461"/>
                        <a14:foregroundMark x1="59103" y1="40635" x2="67120" y2="56736"/>
                        <a14:foregroundMark x1="69429" y1="51260" x2="69429" y2="51260"/>
                        <a14:foregroundMark x1="78125" y1="53122" x2="88859" y2="54984"/>
                        <a14:foregroundMark x1="21332" y1="87295" x2="67799" y2="87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9469" y="-10865"/>
            <a:ext cx="3142634" cy="38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47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314">
            <a:off x="433666" y="701899"/>
            <a:ext cx="8277217" cy="1455300"/>
          </a:xfrm>
        </p:spPr>
        <p:txBody>
          <a:bodyPr/>
          <a:lstStyle/>
          <a:p>
            <a:r>
              <a:rPr lang="ru-RU" sz="4400" smtClean="0"/>
              <a:t>Российская монархия прекратила своё существование</a:t>
            </a:r>
            <a:endParaRPr lang="ru-RU" sz="4400"/>
          </a:p>
        </p:txBody>
      </p:sp>
      <p:pic>
        <p:nvPicPr>
          <p:cNvPr id="18434" name="Picture 2" descr="https://worldpodium.ru/sites/default/files/4892894e5f999e4b1_0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741" l="3281" r="97188">
                        <a14:foregroundMark x1="6615" y1="85926" x2="91719" y2="79074"/>
                        <a14:foregroundMark x1="35833" y1="87870" x2="69479" y2="87870"/>
                        <a14:foregroundMark x1="78646" y1="87593" x2="31979" y2="91204"/>
                        <a14:foregroundMark x1="49427" y1="92778" x2="71667" y2="92130"/>
                        <a14:foregroundMark x1="62656" y1="91481" x2="6979" y2="88889"/>
                        <a14:foregroundMark x1="6615" y1="47685" x2="3333" y2="70556"/>
                        <a14:foregroundMark x1="87865" y1="42130" x2="97188" y2="68981"/>
                        <a14:foregroundMark x1="94271" y1="46759" x2="84167" y2="92500"/>
                        <a14:foregroundMark x1="76094" y1="92130" x2="94479" y2="9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932"/>
          <a:stretch>
            <a:fillRect/>
          </a:stretch>
        </p:blipFill>
        <p:spPr bwMode="auto">
          <a:xfrm>
            <a:off x="-143258" y="2362200"/>
            <a:ext cx="9431064" cy="305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96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</a:xfrm>
      </p:grpSpPr>
      <p:sp>
        <p:nvSpPr>
          <p:cNvPr id="610" name="Google Shape;610;p48"/>
          <p:cNvSpPr txBox="1">
            <a:spLocks noGrp="1"/>
          </p:cNvSpPr>
          <p:nvPr>
            <p:ph type="subTitle" idx="1"/>
          </p:nvPr>
        </p:nvSpPr>
        <p:spPr>
          <a:xfrm>
            <a:off x="396075" y="2602150"/>
            <a:ext cx="5237100" cy="227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sz="2000"/>
              <a:t>У пришедших к власти в результате падения монархии представителей торгово-промышленных кругов и либеральных партий (кадетов и октябристов), а также среди поддержавшего свержение царя генералитета существовал расчёт на то, что революция вызовет общенациональный патриотический подъём и желание закрепить её победой на фронте Первой мировой войны. Однако дальнейшие события показали, что этот расчёт был глубоко ошибочным.</a:t>
            </a:r>
            <a:endParaRPr sz="2000"/>
          </a:p>
        </p:txBody>
      </p:sp>
      <p:pic>
        <p:nvPicPr>
          <p:cNvPr id="19458" name="Picture 2" descr="https://www.prlib.ru/sites/default/files/book_preview/d3989a17-c9a6-4725-8198-aeed68633760/8285579-doc1-ea1d24d6-998f-43ad-9be8-d02a0ff467d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73" b="86952" l="10000" r="90000">
                        <a14:foregroundMark x1="39714" y1="31123" x2="80857" y2="30909"/>
                        <a14:foregroundMark x1="38571" y1="36257" x2="81714" y2="36257"/>
                        <a14:foregroundMark x1="49143" y1="41176" x2="73143" y2="41604"/>
                        <a14:foregroundMark x1="17429" y1="75615" x2="71143" y2="79465"/>
                        <a14:foregroundMark x1="26000" y1="48877" x2="26000" y2="48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13279"/>
          <a:stretch>
            <a:fillRect/>
          </a:stretch>
        </p:blipFill>
        <p:spPr bwMode="auto">
          <a:xfrm>
            <a:off x="5191529" y="878125"/>
            <a:ext cx="4279495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</a:xfrm>
      </p:grpSpPr>
      <p:sp>
        <p:nvSpPr>
          <p:cNvPr id="299" name="Google Shape;299;p40"/>
          <p:cNvSpPr txBox="1">
            <a:spLocks noGrp="1"/>
          </p:cNvSpPr>
          <p:nvPr>
            <p:ph type="title" idx="2"/>
          </p:nvPr>
        </p:nvSpPr>
        <p:spPr>
          <a:xfrm>
            <a:off x="4633357" y="3480140"/>
            <a:ext cx="40590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SzPts val="1100"/>
            </a:pPr>
            <a:r>
              <a:rPr lang="ru-RU" sz="3600"/>
              <a:t>Петроградский совет рабочих и солдатских депутатов и его декреты.</a:t>
            </a:r>
          </a:p>
        </p:txBody>
      </p:sp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6820957" y="434225"/>
            <a:ext cx="1642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mtClean="0"/>
              <a:t>0</a:t>
            </a:r>
            <a:r>
              <a:rPr lang="ru-RU" smtClean="0"/>
              <a:t>3</a:t>
            </a:r>
            <a:endParaRPr/>
          </a:p>
        </p:txBody>
      </p:sp>
      <p:pic>
        <p:nvPicPr>
          <p:cNvPr id="4098" name="Picture 2" descr="https://cdn.culture.ru/images/cf1aa8ef-0f49-5876-ab1a-cb058787c52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0" l="9021" r="71454">
                        <a14:foregroundMark x1="11335" y1="87328" x2="66053" y2="89229"/>
                        <a14:foregroundMark x1="15786" y1="71911" x2="66647" y2="98627"/>
                        <a14:foregroundMark x1="64036" y1="72967" x2="13650" y2="83949"/>
                        <a14:foregroundMark x1="24926" y1="77930" x2="31929" y2="73284"/>
                        <a14:foregroundMark x1="12878" y1="98099" x2="41721" y2="93875"/>
                        <a14:foregroundMark x1="13472" y1="74657" x2="28665" y2="84583"/>
                        <a14:foregroundMark x1="11929" y1="73284" x2="11335" y2="97254"/>
                        <a14:foregroundMark x1="31454" y1="63886" x2="67240" y2="71278"/>
                        <a14:foregroundMark x1="34896" y1="72439" x2="66053" y2="84266"/>
                        <a14:foregroundMark x1="51632" y1="77402" x2="63858" y2="77086"/>
                        <a14:foregroundMark x1="35786" y1="74657" x2="35786" y2="74657"/>
                        <a14:foregroundMark x1="63858" y1="72650" x2="63858" y2="7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9" r="29945"/>
          <a:stretch>
            <a:fillRect/>
          </a:stretch>
        </p:blipFill>
        <p:spPr bwMode="auto">
          <a:xfrm>
            <a:off x="445674" y="675012"/>
            <a:ext cx="3959083" cy="36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898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rot="244">
            <a:off x="5373711" y="3301774"/>
            <a:ext cx="3050266" cy="682200"/>
          </a:xfrm>
        </p:spPr>
        <p:txBody>
          <a:bodyPr/>
          <a:lstStyle/>
          <a:p>
            <a:r>
              <a:rPr lang="ru-RU" sz="1600"/>
              <a:t>оставлял за собой право контролировать его деятельность и издавать собственные распоряжения.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/>
              <a:t>Исполком Петросовета рабочих и солдатских депутатов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47" y="234469"/>
            <a:ext cx="39054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>
                <a:solidFill>
                  <a:schemeClr val="tx2"/>
                </a:solidFill>
                <a:latin typeface="Lato"/>
              </a:rPr>
              <a:t>1 марта 1917 г. Петросовет издал «Приказ № 1» по гарнизону Петроградского военного округа, создававший выборные солдатские комитеты. </a:t>
            </a:r>
            <a:endParaRPr lang="ru-RU" sz="180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48" y="2866540"/>
            <a:ext cx="30811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>
                <a:solidFill>
                  <a:schemeClr val="tx2"/>
                </a:solidFill>
                <a:latin typeface="Lato"/>
              </a:rPr>
              <a:t>Временное правительство согласилось с содержанием приказа, и для политического контроля над армией направило в части своих комиссаров. </a:t>
            </a:r>
            <a:endParaRPr lang="ru-RU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2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15429" y="2676176"/>
            <a:ext cx="3628571" cy="1606500"/>
          </a:xfrm>
        </p:spPr>
        <p:txBody>
          <a:bodyPr/>
          <a:lstStyle/>
          <a:p>
            <a:r>
              <a:rPr lang="ru-RU" sz="2400">
                <a:solidFill>
                  <a:schemeClr val="tx2"/>
                </a:solidFill>
                <a:latin typeface="Lato"/>
              </a:rPr>
              <a:t>Летом они получили право ареста любого генерала или офицера «для поддержания идей революции и закрепления её основ»</a:t>
            </a:r>
            <a:br>
              <a:rPr lang="ru-RU" sz="2400">
                <a:solidFill>
                  <a:schemeClr val="tx2"/>
                </a:solidFill>
              </a:rPr>
            </a:br>
            <a:endParaRPr lang="ru-RU" sz="2400"/>
          </a:p>
        </p:txBody>
      </p:sp>
      <p:pic>
        <p:nvPicPr>
          <p:cNvPr id="2050" name="Picture 2" descr="https://1957anti.ru/media/k2/items/cache/cd4f96c55e95e78e94868b367a0ea268_X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6" b="89889" l="237" r="98162">
                        <a14:foregroundMark x1="4268" y1="34972" x2="6817" y2="75696"/>
                        <a14:foregroundMark x1="6817" y1="75232" x2="96206" y2="7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9314" y="554251"/>
            <a:ext cx="5834743" cy="372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7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</a:xfrm>
      </p:grpSpPr>
      <p:pic>
        <p:nvPicPr>
          <p:cNvPr id="256" name="Google Shape;256;p37"/>
          <p:cNvPicPr preferRelativeResize="0"/>
          <p:nvPr/>
        </p:nvPicPr>
        <p:blipFill>
          <a:blip r:embed="rId3">
            <a:alphaModFix amt="50000"/>
          </a:blip>
          <a:srcRect t="25920" b="26934"/>
          <a:stretch>
            <a:fillRect/>
          </a:stretch>
        </p:blipFill>
        <p:spPr>
          <a:xfrm>
            <a:off x="3155375" y="1067201"/>
            <a:ext cx="283325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7"/>
          <p:cNvSpPr txBox="1">
            <a:spLocks noGrp="1"/>
          </p:cNvSpPr>
          <p:nvPr>
            <p:ph type="title"/>
          </p:nvPr>
        </p:nvSpPr>
        <p:spPr>
          <a:xfrm rot="1973">
            <a:off x="1365600" y="1312051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59" name="Google Shape;259;p37"/>
          <p:cNvSpPr txBox="1">
            <a:spLocks noGrp="1"/>
          </p:cNvSpPr>
          <p:nvPr>
            <p:ph type="subTitle" idx="1"/>
          </p:nvPr>
        </p:nvSpPr>
        <p:spPr>
          <a:xfrm>
            <a:off x="720000" y="1779442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mtClean="0"/>
              <a:t>Объективные </a:t>
            </a:r>
            <a:r>
              <a:rPr lang="ru-RU"/>
              <a:t>и субъективные причины революционного кризиса.</a:t>
            </a:r>
            <a:endParaRPr/>
          </a:p>
        </p:txBody>
      </p:sp>
      <p:sp>
        <p:nvSpPr>
          <p:cNvPr id="260" name="Google Shape;260;p37"/>
          <p:cNvSpPr txBox="1">
            <a:spLocks noGrp="1"/>
          </p:cNvSpPr>
          <p:nvPr>
            <p:ph type="title" idx="15"/>
          </p:nvPr>
        </p:nvSpPr>
        <p:spPr>
          <a:xfrm>
            <a:off x="720000" y="160972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mtClean="0"/>
              <a:t>План урока</a:t>
            </a:r>
            <a:endParaRPr/>
          </a:p>
        </p:txBody>
      </p:sp>
      <p:sp>
        <p:nvSpPr>
          <p:cNvPr id="261" name="Google Shape;261;p37"/>
          <p:cNvSpPr txBox="1">
            <a:spLocks noGrp="1"/>
          </p:cNvSpPr>
          <p:nvPr>
            <p:ph type="title" idx="2"/>
          </p:nvPr>
        </p:nvSpPr>
        <p:spPr>
          <a:xfrm rot="1973">
            <a:off x="1365600" y="3102701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62" name="Google Shape;262;p37"/>
          <p:cNvSpPr txBox="1">
            <a:spLocks noGrp="1"/>
          </p:cNvSpPr>
          <p:nvPr>
            <p:ph type="subTitle" idx="3"/>
          </p:nvPr>
        </p:nvSpPr>
        <p:spPr>
          <a:xfrm>
            <a:off x="720000" y="356010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/>
              <a:t>Петроградский совет рабочих и солдатских депутатов и его декреты.</a:t>
            </a:r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title" idx="4"/>
          </p:nvPr>
        </p:nvSpPr>
        <p:spPr>
          <a:xfrm rot="1973">
            <a:off x="6690401" y="540983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64" name="Google Shape;264;p37"/>
          <p:cNvSpPr txBox="1">
            <a:spLocks noGrp="1"/>
          </p:cNvSpPr>
          <p:nvPr>
            <p:ph type="subTitle" idx="5"/>
          </p:nvPr>
        </p:nvSpPr>
        <p:spPr>
          <a:xfrm>
            <a:off x="5988624" y="102026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 smtClean="0"/>
              <a:t>Падение </a:t>
            </a:r>
            <a:r>
              <a:rPr lang="ru-RU"/>
              <a:t>монархии. Временное правительство и его программа.</a:t>
            </a:r>
            <a:endParaRPr/>
          </a:p>
        </p:txBody>
      </p:sp>
      <p:sp>
        <p:nvSpPr>
          <p:cNvPr id="265" name="Google Shape;265;p37"/>
          <p:cNvSpPr txBox="1">
            <a:spLocks noGrp="1"/>
          </p:cNvSpPr>
          <p:nvPr>
            <p:ph type="title" idx="6"/>
          </p:nvPr>
        </p:nvSpPr>
        <p:spPr>
          <a:xfrm rot="1973">
            <a:off x="6733200" y="2102840"/>
            <a:ext cx="1045200" cy="6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66" name="Google Shape;266;p37"/>
          <p:cNvSpPr txBox="1">
            <a:spLocks noGrp="1"/>
          </p:cNvSpPr>
          <p:nvPr>
            <p:ph type="subTitle" idx="7"/>
          </p:nvPr>
        </p:nvSpPr>
        <p:spPr>
          <a:xfrm>
            <a:off x="6087600" y="2795804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SzPts val="1100"/>
            </a:pPr>
            <a:r>
              <a:rPr lang="ru-RU"/>
              <a:t>Основные политические партии в 1917 г.</a:t>
            </a:r>
            <a:endParaRPr/>
          </a:p>
        </p:txBody>
      </p:sp>
      <p:pic>
        <p:nvPicPr>
          <p:cNvPr id="2050" name="Picture 2" descr="https://scepsis.net/images/246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" b="100000" l="0" r="98895">
                        <a14:foregroundMark x1="34070" y1="95768" x2="36280" y2="76663"/>
                        <a14:foregroundMark x1="41989" y1="76663" x2="59669" y2="70133"/>
                        <a14:foregroundMark x1="14180" y1="94680" x2="14180" y2="94680"/>
                        <a14:foregroundMark x1="30755" y1="95405" x2="30755" y2="95405"/>
                        <a14:foregroundMark x1="65930" y1="15840" x2="65930" y2="15840"/>
                        <a14:foregroundMark x1="33149" y1="5320" x2="33149" y2="5320"/>
                        <a14:foregroundMark x1="38858" y1="4232" x2="38858" y2="4232"/>
                        <a14:foregroundMark x1="7919" y1="5200" x2="44567" y2="5562"/>
                        <a14:foregroundMark x1="22836" y1="2902" x2="22836" y2="2902"/>
                        <a14:foregroundMark x1="38674" y1="2297" x2="38674" y2="2297"/>
                        <a14:foregroundMark x1="48987" y1="2902" x2="48987" y2="2902"/>
                        <a14:foregroundMark x1="45488" y1="6530" x2="45488" y2="6530"/>
                        <a14:foregroundMark x1="45488" y1="6530" x2="49724" y2="2297"/>
                        <a14:foregroundMark x1="5525" y1="6409" x2="45304" y2="6409"/>
                        <a14:foregroundMark x1="8656" y1="3023" x2="49908" y2="1935"/>
                        <a14:foregroundMark x1="4788" y1="7981" x2="44936" y2="8222"/>
                        <a14:foregroundMark x1="7735" y1="846" x2="3131" y2="7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6664" y="806971"/>
            <a:ext cx="2611696" cy="39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5;p37"/>
          <p:cNvSpPr txBox="1"/>
          <p:nvPr/>
        </p:nvSpPr>
        <p:spPr>
          <a:xfrm rot="1973">
            <a:off x="6733201" y="3577033"/>
            <a:ext cx="10452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defPPr>
            <a:lvl1pPr marR="0" lvl="0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4000" b="0" i="0" u="none" strike="noStrike" cap="none">
                <a:solidFill>
                  <a:schemeClr val="dk2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1pPr>
            <a:lvl2pPr marR="0" lvl="1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 i="0" u="none" strike="noStrike" cap="none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2pPr>
            <a:lvl3pPr marR="0" lvl="2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 i="0" u="none" strike="noStrike" cap="none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3pPr>
            <a:lvl4pPr marR="0" lvl="3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 i="0" u="none" strike="noStrike" cap="none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4pPr>
            <a:lvl5pPr marR="0" lvl="4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 i="0" u="none" strike="noStrike" cap="none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5pPr>
            <a:lvl6pPr marR="0" lvl="5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 i="0" u="none" strike="noStrike" cap="none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6pPr>
            <a:lvl7pPr marR="0" lvl="6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 i="0" u="none" strike="noStrike" cap="none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7pPr>
            <a:lvl8pPr marR="0" lvl="7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 i="0" u="none" strike="noStrike" cap="none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8pPr>
            <a:lvl9pPr marR="0" lvl="8" algn="ctr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3000"/>
              <a:buFont typeface="Noto Serif Devanagari"/>
              <a:buNone/>
              <a:defRPr sz="3000" b="1" i="0" u="none" strike="noStrike" cap="none">
                <a:solidFill>
                  <a:schemeClr val="dk1"/>
                </a:solidFill>
                <a:latin typeface="Noto Serif Devanagari"/>
                <a:ea typeface="Noto Serif Devanagari"/>
                <a:cs typeface="Noto Serif Devanagari"/>
                <a:sym typeface="Noto Serif Devanagari"/>
              </a:defRPr>
            </a:lvl9pPr>
          </a:lstStyle>
          <a:p>
            <a:r>
              <a:rPr lang="en" smtClean="0"/>
              <a:t>0</a:t>
            </a:r>
            <a:r>
              <a:rPr lang="ru-RU" smtClean="0"/>
              <a:t>5</a:t>
            </a:r>
            <a:endParaRPr lang="en"/>
          </a:p>
        </p:txBody>
      </p:sp>
      <p:sp>
        <p:nvSpPr>
          <p:cNvPr id="17" name="Google Shape;266;p37"/>
          <p:cNvSpPr txBox="1">
            <a:spLocks noGrp="1"/>
          </p:cNvSpPr>
          <p:nvPr>
            <p:ph type="subTitle" idx="7"/>
          </p:nvPr>
        </p:nvSpPr>
        <p:spPr>
          <a:xfrm>
            <a:off x="5988624" y="4056312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ru-RU"/>
              <a:t>Кризисы Временного правительства.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схема двоевласт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8757" y="433661"/>
            <a:ext cx="7066860" cy="445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69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</a:xfrm>
      </p:grpSpPr>
      <p:sp>
        <p:nvSpPr>
          <p:cNvPr id="299" name="Google Shape;299;p40"/>
          <p:cNvSpPr txBox="1">
            <a:spLocks noGrp="1"/>
          </p:cNvSpPr>
          <p:nvPr>
            <p:ph type="title" idx="2"/>
          </p:nvPr>
        </p:nvSpPr>
        <p:spPr>
          <a:xfrm>
            <a:off x="4595257" y="2496866"/>
            <a:ext cx="40590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SzPts val="1100"/>
            </a:pPr>
            <a:r>
              <a:rPr lang="ru-RU" sz="3600"/>
              <a:t>Основные политические партии в 1917 г.</a:t>
            </a:r>
          </a:p>
        </p:txBody>
      </p:sp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6820957" y="434225"/>
            <a:ext cx="1642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mtClean="0"/>
              <a:t>0</a:t>
            </a:r>
            <a:r>
              <a:rPr lang="ru-RU" smtClean="0"/>
              <a:t>4</a:t>
            </a:r>
            <a:endParaRPr/>
          </a:p>
        </p:txBody>
      </p:sp>
      <p:pic>
        <p:nvPicPr>
          <p:cNvPr id="4098" name="Picture 2" descr="https://cdn.culture.ru/images/cf1aa8ef-0f49-5876-ab1a-cb058787c52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0" l="9021" r="71454">
                        <a14:foregroundMark x1="11335" y1="87328" x2="66053" y2="89229"/>
                        <a14:foregroundMark x1="15786" y1="71911" x2="66647" y2="98627"/>
                        <a14:foregroundMark x1="64036" y1="72967" x2="13650" y2="83949"/>
                        <a14:foregroundMark x1="24926" y1="77930" x2="31929" y2="73284"/>
                        <a14:foregroundMark x1="12878" y1="98099" x2="41721" y2="93875"/>
                        <a14:foregroundMark x1="13472" y1="74657" x2="28665" y2="84583"/>
                        <a14:foregroundMark x1="11929" y1="73284" x2="11335" y2="97254"/>
                        <a14:foregroundMark x1="31454" y1="63886" x2="67240" y2="71278"/>
                        <a14:foregroundMark x1="34896" y1="72439" x2="66053" y2="84266"/>
                        <a14:foregroundMark x1="51632" y1="77402" x2="63858" y2="77086"/>
                        <a14:foregroundMark x1="35786" y1="74657" x2="35786" y2="74657"/>
                        <a14:foregroundMark x1="63858" y1="72650" x2="63858" y2="7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9" r="29945"/>
          <a:stretch>
            <a:fillRect/>
          </a:stretch>
        </p:blipFill>
        <p:spPr bwMode="auto">
          <a:xfrm>
            <a:off x="445674" y="675012"/>
            <a:ext cx="3959083" cy="36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88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64475" y="1725186"/>
            <a:ext cx="4503600" cy="22605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4475" y="329543"/>
            <a:ext cx="5296096" cy="1105500"/>
          </a:xfrm>
        </p:spPr>
        <p:txBody>
          <a:bodyPr/>
          <a:lstStyle/>
          <a:p>
            <a:r>
              <a:rPr lang="ru-RU"/>
              <a:t>Конституционно-демократическая партия</a:t>
            </a:r>
            <a:br>
              <a:rPr lang="ru-RU"/>
            </a:br>
            <a:br>
              <a:rPr lang="ru-RU" sz="2400" b="0"/>
            </a:br>
            <a:r>
              <a:rPr lang="ru-RU" sz="2400" b="0" smtClean="0"/>
              <a:t>Одна из ведущих политических политических </a:t>
            </a:r>
            <a:r>
              <a:rPr lang="ru-RU" sz="2400" b="0"/>
              <a:t>сил.</a:t>
            </a:r>
            <a:br>
              <a:rPr lang="ru-RU" sz="2400" b="0"/>
            </a:br>
            <a:r>
              <a:rPr lang="ru-RU" sz="2400" b="0"/>
              <a:t>Весной 1917 г. кадеты высказывались за установление в России республики и за сотрудничество с социалистическими партиями. </a:t>
            </a:r>
          </a:p>
        </p:txBody>
      </p:sp>
      <p:pic>
        <p:nvPicPr>
          <p:cNvPr id="3074" name="Picture 2" descr="https://upload.wikimedia.org/wikipedia/commons/c/cd/%D0%9C%D0%B8%D0%BB%D1%8E%D0%BA%D0%BE%D0%B2_%D0%9F%D0%B0%D0%B2%D0%B5%D0%BB%2C_%D0%BC%D0%B8%D0%BD%D0%B8%D1%81%D1%82%D1%80_%D0%B8%D0%BD%D0%BE%D1%81%D1%82%D1%80.%D0%B4%D0%B5%D0%BB_1917%D0%B3_%D0%9A.%D0%91%D1%83%D0%BB%D0%BB%D0%B0%2C%D0%A1%D0%9F%D0%B1_scale_120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0" b="100000" l="0" r="90000">
                        <a14:foregroundMark x1="60750" y1="53056" x2="89250" y2="97077"/>
                        <a14:foregroundMark x1="65750" y1="49336" x2="86875" y2="65013"/>
                        <a14:foregroundMark x1="66375" y1="50221" x2="85500" y2="59610"/>
                        <a14:foregroundMark x1="23500" y1="55624" x2="6625" y2="71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9000" y="-621051"/>
            <a:ext cx="2545945" cy="35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ates.tambovlib.ru/?img=230307141752_723546697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1" b="100000" l="0" r="97917">
                        <a14:foregroundMark x1="41319" y1="50521" x2="2778" y2="87760"/>
                        <a14:foregroundMark x1="41146" y1="55208" x2="92188" y2="93490"/>
                        <a14:foregroundMark x1="62847" y1="60417" x2="16493" y2="92578"/>
                        <a14:foregroundMark x1="38889" y1="60807" x2="8854" y2="96875"/>
                        <a14:foregroundMark x1="69618" y1="42188" x2="94444" y2="76432"/>
                        <a14:foregroundMark x1="28299" y1="54297" x2="7292" y2="74479"/>
                        <a14:foregroundMark x1="26215" y1="53516" x2="4340" y2="70703"/>
                        <a14:foregroundMark x1="87153" y1="61589" x2="97917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4592" y="827314"/>
            <a:ext cx="2549408" cy="339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eslib.ru/wp-content/uploads/2017/03/64052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57" b="91905" l="6866" r="89993">
                        <a14:foregroundMark x1="47772" y1="30423" x2="47772" y2="30423"/>
                        <a14:foregroundMark x1="36377" y1="8777" x2="58364" y2="9959"/>
                        <a14:foregroundMark x1="26589" y1="52342" x2="15632" y2="88358"/>
                        <a14:foregroundMark x1="14463" y1="65075" x2="88240" y2="86494"/>
                        <a14:foregroundMark x1="85975" y1="65530" x2="19357" y2="91905"/>
                        <a14:foregroundMark x1="17896" y1="87176" x2="75018" y2="86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7711" y="1725186"/>
            <a:ext cx="2231912" cy="358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42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rot="244">
            <a:off x="176502" y="1638400"/>
            <a:ext cx="4235929" cy="2498020"/>
          </a:xfrm>
        </p:spPr>
        <p:txBody>
          <a:bodyPr/>
          <a:lstStyle/>
          <a:p>
            <a:pPr algn="l"/>
            <a:r>
              <a:rPr lang="ru-RU" sz="1600" smtClean="0"/>
              <a:t>Весной 1917 года численность групп и организаций достигла 100 тыс.человек.</a:t>
            </a:r>
            <a:r>
              <a:rPr lang="ru-RU" sz="1600"/>
              <a:t> Их лидеры стали инициаторами создания Петросовета, а затем и возглавили его Исполком. Ещё быстрее росли ряды партии социалистов-революционеров (в марте – более 500 тыс. членов), они имели самую крупную фракцию в Петросовете.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542" y="0"/>
            <a:ext cx="5092143" cy="1606500"/>
          </a:xfrm>
        </p:spPr>
        <p:txBody>
          <a:bodyPr/>
          <a:lstStyle/>
          <a:p>
            <a:pPr algn="l"/>
            <a:r>
              <a:rPr lang="ru-RU" sz="6000" smtClean="0"/>
              <a:t>Меньшевики</a:t>
            </a:r>
            <a:endParaRPr lang="ru-RU" sz="6000"/>
          </a:p>
        </p:txBody>
      </p:sp>
      <p:pic>
        <p:nvPicPr>
          <p:cNvPr id="4098" name="Picture 2" descr="https://sun9-19.userapi.com/impg/2g6oqctXp7WnQzPfWFB6rmek4b2cyPFD_OBDfQ/_9irNxSPu2Q.jpg?size=418x604&amp;quality=96&amp;sign=42299b25f595d1b9a91269d30f9a137a&amp;c_uniq_tag=C2Xux7pnSfnsVi3dc8ag0PT13a85nDcKYQ94xbLkH9o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" b="100000" l="0" r="100000">
                        <a14:foregroundMark x1="42344" y1="15563" x2="28230" y2="61093"/>
                        <a14:foregroundMark x1="47129" y1="26987" x2="61722" y2="74172"/>
                        <a14:foregroundMark x1="49282" y1="39901" x2="39474" y2="69040"/>
                        <a14:foregroundMark x1="56938" y1="65563" x2="56938" y2="65563"/>
                        <a14:foregroundMark x1="55502" y1="70364" x2="51196" y2="88742"/>
                        <a14:foregroundMark x1="51196" y1="16225" x2="38278" y2="15894"/>
                        <a14:foregroundMark x1="33254" y1="22185" x2="33254" y2="22185"/>
                        <a14:foregroundMark x1="41627" y1="51656" x2="41627" y2="51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995" y="-653144"/>
            <a:ext cx="2845194" cy="411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5/56/Martynov_AS.jpg/660px-Martynov_A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4545" y1="82030" x2="82879" y2="83756"/>
                        <a14:foregroundMark x1="72121" y1="46497" x2="72121" y2="46497"/>
                        <a14:foregroundMark x1="75152" y1="38274" x2="58030" y2="5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7446" y="339067"/>
            <a:ext cx="2552800" cy="380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6-21.userapi.com/s/v1/ig2/OPeHwySHr_RgTAIylirJno8fYP84Bc_DhgOD04FT6CQHPUi-IjaDSFtYvpiTJtj1-0crZsMWb-HghY9J50tkDqNZ.jpg?size=736x987&amp;quality=95&amp;crop=0,0,736,987&amp;ava=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505" y1="17528" x2="48505" y2="17528"/>
                        <a14:foregroundMark x1="34239" y1="19858" x2="80027" y2="31814"/>
                        <a14:foregroundMark x1="53533" y1="32523" x2="42935" y2="79027"/>
                        <a14:foregroundMark x1="65217" y1="38095" x2="52446" y2="77913"/>
                        <a14:foregroundMark x1="54076" y1="29483" x2="22826" y2="32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1189" y="1201234"/>
            <a:ext cx="3365851" cy="45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07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rot="244">
            <a:off x="24" y="1397450"/>
            <a:ext cx="5251799" cy="682200"/>
          </a:xfrm>
        </p:spPr>
        <p:txBody>
          <a:bodyPr/>
          <a:lstStyle/>
          <a:p>
            <a:pPr algn="l"/>
            <a:r>
              <a:rPr lang="ru-RU" sz="1600"/>
              <a:t>активного участия в февральских событиях не принимали. Многие руководители партии находились либо в эмиграции (Ленин), либо в тюрьмах и ссылке. В РСДРП(б) входило не больше 24 тыс. членов, в Петрограде большевиков было несколько сотен человек. У них была небольшая фракция в Петросовете, которая в целом разделяла позиции меньшевиков и эсеров по отношению к Временному правительству. Ситуация изменилась в апреле 1917 г.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9658" y="-209236"/>
            <a:ext cx="7378971" cy="1606500"/>
          </a:xfrm>
        </p:spPr>
        <p:txBody>
          <a:bodyPr/>
          <a:lstStyle/>
          <a:p>
            <a:pPr algn="l"/>
            <a:r>
              <a:rPr lang="ru-RU" sz="6600" smtClean="0"/>
              <a:t>Большевики</a:t>
            </a:r>
            <a:endParaRPr lang="ru-RU" sz="6600"/>
          </a:p>
        </p:txBody>
      </p:sp>
      <p:pic>
        <p:nvPicPr>
          <p:cNvPr id="5122" name="Picture 2" descr="https://pp.userapi.com/c851128/v851128742/98734/OcGDHn5I5M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5" b="89966" l="10000" r="90000">
                        <a14:foregroundMark x1="45222" y1="10463" x2="45222" y2="10463"/>
                        <a14:foregroundMark x1="39000" y1="10806" x2="49333" y2="10549"/>
                        <a14:foregroundMark x1="64889" y1="58576" x2="62222" y2="73842"/>
                        <a14:foregroundMark x1="36444" y1="63636" x2="73222" y2="72642"/>
                        <a14:foregroundMark x1="41333" y1="69640" x2="41333" y2="69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1740" y="-662333"/>
            <a:ext cx="3635559" cy="47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c.pics.livejournal.com/everstti_rymin/3187329/8595749/8595749_origina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88" b="89994" l="999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5712" y="46781"/>
            <a:ext cx="3315539" cy="463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rgnp.ru/wp-content/uploads/2/f/5/2f583cd644b92b24e6269291d36b67b8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27" b="89941" l="9954" r="89893">
                        <a14:foregroundMark x1="26034" y1="17480" x2="67075" y2="21289"/>
                        <a14:foregroundMark x1="57274" y1="12988" x2="70597" y2="30566"/>
                        <a14:foregroundMark x1="72435" y1="17285" x2="69066" y2="33984"/>
                        <a14:foregroundMark x1="33844" y1="16406" x2="26493" y2="28613"/>
                        <a14:foregroundMark x1="26493" y1="18945" x2="22971" y2="24023"/>
                        <a14:foregroundMark x1="32466" y1="33984" x2="22665" y2="60059"/>
                        <a14:foregroundMark x1="32312" y1="48535" x2="75038" y2="59766"/>
                        <a14:foregroundMark x1="58652" y1="48828" x2="88668" y2="60059"/>
                        <a14:foregroundMark x1="83614" y1="62109" x2="81317" y2="69141"/>
                        <a14:foregroundMark x1="30168" y1="37695" x2="9801" y2="48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1411" y="1989030"/>
            <a:ext cx="3162410" cy="495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kstati.net/wp-content/uploads/2018/04/Leon_Trotsky_1930s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8" b="89978" l="6877" r="90000">
                        <a14:foregroundMark x1="38246" y1="3174" x2="18561" y2="26615"/>
                        <a14:foregroundMark x1="26561" y1="25445" x2="34772" y2="70434"/>
                        <a14:foregroundMark x1="40982" y1="26169" x2="53193" y2="58129"/>
                        <a14:foregroundMark x1="20386" y1="27478" x2="20561" y2="51336"/>
                        <a14:foregroundMark x1="20737" y1="20518" x2="32947" y2="1587"/>
                        <a14:foregroundMark x1="13825" y1="80262" x2="78877" y2="84883"/>
                        <a14:foregroundMark x1="7614" y1="83296" x2="85649" y2="88641"/>
                        <a14:foregroundMark x1="29474" y1="4037" x2="17825" y2="17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26769" y="2875772"/>
            <a:ext cx="2527583" cy="318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17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papik.pro/grafic/uploads/posts/2023-04/1681405477_papik-pro-p-vsya-vlast-sovetam-plakat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556" y="0"/>
            <a:ext cx="7670444" cy="55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8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rot="244">
            <a:off x="4935262" y="1013982"/>
            <a:ext cx="3902073" cy="682200"/>
          </a:xfrm>
        </p:spPr>
        <p:txBody>
          <a:bodyPr/>
          <a:lstStyle/>
          <a:p>
            <a:r>
              <a:rPr lang="ru-RU"/>
              <a:t>В них лидер большевиков призывал перейти к новому этапу революции – социалистическому, который даст «власть в руки пролетариата и беднейших слоёв крестьянства». Если же ситуация двоевластия закончится переходом России к парламентской республике, то это будет «шагом назад». «Единственно возможной формой революционного правительства» провозглашались Советы рабочих и крестьянских депутатов, создаваемые на всех уровнях управления, которые должны были составить каркас новой государственной власти.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68462" y="-592656"/>
            <a:ext cx="6081633" cy="1606500"/>
          </a:xfrm>
        </p:spPr>
        <p:txBody>
          <a:bodyPr/>
          <a:lstStyle/>
          <a:p>
            <a:r>
              <a:rPr lang="ru-RU" sz="4800" smtClean="0"/>
              <a:t>Апрельские тезисы</a:t>
            </a:r>
            <a:endParaRPr lang="ru-RU" sz="4800"/>
          </a:p>
        </p:txBody>
      </p:sp>
      <p:pic>
        <p:nvPicPr>
          <p:cNvPr id="7170" name="Picture 2" descr="https://avatars.dzeninfra.ru/get-zen_doc/9348320/pub_6422e928e590f52c87b3037b_6422e92ec304764248e34e19/scale_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89974" l="9921" r="96464">
                        <a14:foregroundMark x1="74656" y1="52344" x2="87819" y2="54557"/>
                        <a14:foregroundMark x1="11297" y1="70703" x2="10118" y2="80990"/>
                        <a14:foregroundMark x1="43124" y1="21875" x2="43124" y2="21875"/>
                        <a14:foregroundMark x1="61198" y1="25651" x2="61198" y2="25651"/>
                        <a14:foregroundMark x1="42829" y1="29948" x2="42829" y2="29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95555" y="210594"/>
            <a:ext cx="6259522" cy="47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38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</a:xfrm>
      </p:grpSpPr>
      <p:sp>
        <p:nvSpPr>
          <p:cNvPr id="299" name="Google Shape;299;p40"/>
          <p:cNvSpPr txBox="1">
            <a:spLocks noGrp="1"/>
          </p:cNvSpPr>
          <p:nvPr>
            <p:ph type="title" idx="2"/>
          </p:nvPr>
        </p:nvSpPr>
        <p:spPr>
          <a:xfrm>
            <a:off x="4595257" y="2496866"/>
            <a:ext cx="40590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fontAlgn="base"/>
            <a:r>
              <a:rPr lang="ru-RU" sz="3600"/>
              <a:t>Кризисы Временного правительства.</a:t>
            </a:r>
          </a:p>
        </p:txBody>
      </p:sp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6820957" y="434225"/>
            <a:ext cx="1642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 smtClean="0"/>
              <a:t>0</a:t>
            </a:r>
            <a:r>
              <a:rPr lang="ru-RU" smtClean="0"/>
              <a:t>5</a:t>
            </a:r>
            <a:endParaRPr/>
          </a:p>
        </p:txBody>
      </p:sp>
      <p:pic>
        <p:nvPicPr>
          <p:cNvPr id="4098" name="Picture 2" descr="https://cdn.culture.ru/images/cf1aa8ef-0f49-5876-ab1a-cb058787c52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0" l="9021" r="71454">
                        <a14:foregroundMark x1="11335" y1="87328" x2="66053" y2="89229"/>
                        <a14:foregroundMark x1="15786" y1="71911" x2="66647" y2="98627"/>
                        <a14:foregroundMark x1="64036" y1="72967" x2="13650" y2="83949"/>
                        <a14:foregroundMark x1="24926" y1="77930" x2="31929" y2="73284"/>
                        <a14:foregroundMark x1="12878" y1="98099" x2="41721" y2="93875"/>
                        <a14:foregroundMark x1="13472" y1="74657" x2="28665" y2="84583"/>
                        <a14:foregroundMark x1="11929" y1="73284" x2="11335" y2="97254"/>
                        <a14:foregroundMark x1="31454" y1="63886" x2="67240" y2="71278"/>
                        <a14:foregroundMark x1="34896" y1="72439" x2="66053" y2="84266"/>
                        <a14:foregroundMark x1="51632" y1="77402" x2="63858" y2="77086"/>
                        <a14:foregroundMark x1="35786" y1="74657" x2="35786" y2="74657"/>
                        <a14:foregroundMark x1="63858" y1="72650" x2="63858" y2="7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9" r="29945"/>
          <a:stretch>
            <a:fillRect/>
          </a:stretch>
        </p:blipFill>
        <p:spPr bwMode="auto">
          <a:xfrm>
            <a:off x="445674" y="675012"/>
            <a:ext cx="3959083" cy="36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76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9058" y="2404997"/>
            <a:ext cx="4403145" cy="2308284"/>
          </a:xfrm>
        </p:spPr>
        <p:txBody>
          <a:bodyPr/>
          <a:lstStyle/>
          <a:p>
            <a:r>
              <a:rPr lang="ru-RU" sz="2400"/>
              <a:t>18 апреля 1917 г. </a:t>
            </a:r>
            <a:r>
              <a:rPr lang="ru-RU" sz="2400" b="0"/>
              <a:t>министр иностранных дел </a:t>
            </a:r>
            <a:br>
              <a:rPr lang="ru-RU" sz="2400" b="0" smtClean="0"/>
            </a:br>
            <a:r>
              <a:rPr lang="ru-RU" sz="2400" b="0" smtClean="0"/>
              <a:t>П</a:t>
            </a:r>
            <a:r>
              <a:rPr lang="ru-RU" sz="2400" b="0"/>
              <a:t>. Милюков обратился к правительствам союзных держав с нотой, в которой заверил их в решимости революционного правительства России довести войну до победного конца.</a:t>
            </a:r>
            <a:endParaRPr lang="ru-RU" sz="2400"/>
          </a:p>
        </p:txBody>
      </p:sp>
      <p:pic>
        <p:nvPicPr>
          <p:cNvPr id="819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677" y1="13235" x2="9677" y2="13235"/>
                        <a14:foregroundMark x1="18145" y1="2941" x2="9677" y2="42059"/>
                        <a14:foregroundMark x1="12903" y1="95588" x2="2823" y2="89118"/>
                        <a14:backgroundMark x1="31452" y1="31471" x2="2016" y2="2059"/>
                        <a14:backgroundMark x1="20968" y1="25588" x2="403" y2="40882"/>
                        <a14:backgroundMark x1="13710" y1="22059" x2="13710" y2="12059"/>
                        <a14:backgroundMark x1="17339" y1="5882" x2="11290" y2="38529"/>
                        <a14:backgroundMark x1="61694" y1="1176" x2="93145" y2="16765"/>
                        <a14:backgroundMark x1="84677" y1="31471" x2="83065" y2="23824"/>
                        <a14:backgroundMark x1="19758" y1="31176" x2="4032" y2="9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307" y="0"/>
            <a:ext cx="3707703" cy="5083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0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 rot="244">
            <a:off x="3407078" y="2336731"/>
            <a:ext cx="5467860" cy="682200"/>
          </a:xfrm>
        </p:spPr>
        <p:txBody>
          <a:bodyPr/>
          <a:lstStyle/>
          <a:p>
            <a:r>
              <a:rPr lang="ru-RU" sz="1600"/>
              <a:t>После длительных переговоров было достигнуто соглашение о создании коалиционного правительства. В него вошли 10 министров, представлявших партию кадетов и другие либеральные партии, и 6 министров-социалистов (эсеров и меньшевиков). Лидер эсеров В. Чернов получил пост министра земледелия. А. Керенский переместился в кресло военного и морского министра.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06871" y="626628"/>
            <a:ext cx="5668274" cy="1606500"/>
          </a:xfrm>
        </p:spPr>
        <p:txBody>
          <a:bodyPr/>
          <a:lstStyle/>
          <a:p>
            <a:r>
              <a:rPr lang="ru-RU" sz="4000" b="0"/>
              <a:t>первый – апрельский – </a:t>
            </a:r>
            <a:r>
              <a:rPr lang="ru-RU" sz="4000"/>
              <a:t>правительственный кризис</a:t>
            </a:r>
          </a:p>
        </p:txBody>
      </p:sp>
      <p:pic>
        <p:nvPicPr>
          <p:cNvPr id="9218" name="Picture 2" descr="https://art.kartinkof.club/uploads/posts/2023-06/1685859710_art-kartinkof-club-p-art-revolyutsiya-1917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26731" y="590257"/>
            <a:ext cx="4433784" cy="41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41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Демонстрация в Петрограде. 1917 г.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7680" y="300259"/>
            <a:ext cx="7406170" cy="46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0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8567" y="965250"/>
            <a:ext cx="4227000" cy="1606500"/>
          </a:xfrm>
        </p:spPr>
        <p:txBody>
          <a:bodyPr/>
          <a:lstStyle/>
          <a:p>
            <a:pPr algn="l"/>
            <a:r>
              <a:rPr lang="ru-RU" sz="2800"/>
              <a:t>3 июня 1917 г. открылся I Всероссийский съезд Советов рабочих и солдатских депутатов.</a:t>
            </a:r>
          </a:p>
        </p:txBody>
      </p:sp>
      <p:pic>
        <p:nvPicPr>
          <p:cNvPr id="10242" name="Picture 2" descr="https://kulturamgo.ru/templates/yootheme/cache/171717-6680883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5567" y="372106"/>
            <a:ext cx="5779032" cy="43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8567" y="2687840"/>
            <a:ext cx="33812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>
                <a:solidFill>
                  <a:schemeClr val="tx2"/>
                </a:solidFill>
                <a:latin typeface="Lato"/>
              </a:rPr>
              <a:t>Подавляющим большинством голосов располагали меньшевики и эсеры. Они преобладали и в новом руководящем органе Советов – </a:t>
            </a:r>
            <a:r>
              <a:rPr lang="ru-RU" sz="1600" b="1">
                <a:solidFill>
                  <a:schemeClr val="tx2"/>
                </a:solidFill>
                <a:latin typeface="Lato"/>
              </a:rPr>
              <a:t>Всероссийском центральном исполнительном комитете (ВЦИК)</a:t>
            </a:r>
            <a:r>
              <a:rPr lang="ru-RU" sz="1600">
                <a:solidFill>
                  <a:schemeClr val="tx2"/>
                </a:solidFill>
                <a:latin typeface="Lato"/>
              </a:rPr>
              <a:t>. </a:t>
            </a:r>
            <a:endParaRPr lang="ru-RU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8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85307" y="2480480"/>
            <a:ext cx="4227000" cy="1606500"/>
          </a:xfrm>
        </p:spPr>
        <p:txBody>
          <a:bodyPr/>
          <a:lstStyle/>
          <a:p>
            <a:r>
              <a:rPr lang="ru-RU" sz="2000"/>
              <a:t>По решению Президиума съезда и Исполкома Петросовета на 18 июня была назначена демонстрация в поддержку решений съезда. Большевики призвали своих сторонников принять в ней участие, но под собственными лозунгами: «Долой войну!» и «Вся власть Советам!». </a:t>
            </a:r>
          </a:p>
        </p:txBody>
      </p:sp>
      <p:pic>
        <p:nvPicPr>
          <p:cNvPr id="11266" name="Picture 2" descr="https://avatars.dzeninfra.ru/get-zen_doc/1585195/pub_5dfa18920a451800b11729c4_5dfa1d581a86089cbe35567d/scale_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197" y1="53788" x2="31606" y2="84848"/>
                        <a14:foregroundMark x1="38342" y1="80455" x2="82798" y2="83939"/>
                        <a14:foregroundMark x1="86528" y1="58333" x2="84663" y2="82879"/>
                        <a14:foregroundMark x1="86528" y1="86515" x2="35544" y2="89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91846" y="-613776"/>
            <a:ext cx="7508974" cy="51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9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406" y="2994760"/>
            <a:ext cx="4227000" cy="1606500"/>
          </a:xfrm>
        </p:spPr>
        <p:txBody>
          <a:bodyPr/>
          <a:lstStyle/>
          <a:p>
            <a:pPr algn="l"/>
            <a:r>
              <a:rPr lang="ru-RU" sz="2000"/>
              <a:t>4 июля в Петрограде под большевистским лозунгом «Вся власть Советам!» прошла почти полумиллионная демонстрация. </a:t>
            </a:r>
            <a:r>
              <a:rPr lang="ru-RU" sz="2000" b="0"/>
              <a:t>Накануне в некоторых армейских комитетах звучали призывы к вооружённому свержению правительства, изъятию предприятий, банков, складов, магазинов. В некоторых районах города произошли столкновения, были убитые и раненые.</a:t>
            </a:r>
          </a:p>
        </p:txBody>
      </p:sp>
      <p:pic>
        <p:nvPicPr>
          <p:cNvPr id="12290" name="Picture 2" descr="https://sun9-44.userapi.com/impg/GLrtbQZqLZQ46UsOxFxN5wTPNFT9vyvEznVMcQ/kjICBWcQLVc.jpg?size=1080x1080&amp;quality=95&amp;sign=10b03f59aae972d015115f788b090e62&amp;c_uniq_tag=ZOSM-HH9AWyvbhBxwXJFnCIF2yKV8qLEsAIcQrTRiPk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2104" y="-50669"/>
            <a:ext cx="5194169" cy="519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7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6041" y="1279313"/>
            <a:ext cx="4583745" cy="1606500"/>
          </a:xfrm>
        </p:spPr>
        <p:txBody>
          <a:bodyPr/>
          <a:lstStyle/>
          <a:p>
            <a:pPr algn="l"/>
            <a:r>
              <a:rPr lang="ru-RU" sz="5400" smtClean="0"/>
              <a:t>Великая российская революция</a:t>
            </a:r>
            <a:endParaRPr lang="ru-RU" sz="5400"/>
          </a:p>
        </p:txBody>
      </p:sp>
      <p:sp>
        <p:nvSpPr>
          <p:cNvPr id="4" name="Прямоугольник 3"/>
          <p:cNvSpPr/>
          <p:nvPr/>
        </p:nvSpPr>
        <p:spPr>
          <a:xfrm>
            <a:off x="126041" y="2935131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>
                <a:solidFill>
                  <a:srgbClr val="525252"/>
                </a:solidFill>
                <a:latin typeface="Lato"/>
              </a:rPr>
              <a:t>В исторической науке закрепился термин «Великая российская революция» – по аналогии с революцией XVIII в. во Франции и прежним названием октябрьских событий 1917 г. (Великая Октябрьская социалистическая революция). 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6041" y="4154000"/>
            <a:ext cx="86492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525252"/>
                </a:solidFill>
                <a:latin typeface="Lato"/>
              </a:rPr>
              <a:t>Однако последствия революционных событий 1917–1922 гг. стали и трагическими: слом традиционного жизненного уклада, разруха, голод, гибель и эмиграция миллионов сограждан; самое страшное – последовавшая беспощадная братоубийственная Гражданская война. </a:t>
            </a:r>
            <a:endParaRPr lang="ru-RU"/>
          </a:p>
        </p:txBody>
      </p:sp>
      <p:pic>
        <p:nvPicPr>
          <p:cNvPr id="13314" name="Picture 2" descr="https://aleks-lib.vld.muzkult.ru/media/2021/10/12/1305493107/6a50c9cc0f667726695a092dcb0e894b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3837" y="554944"/>
            <a:ext cx="4580163" cy="305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07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</a:xfrm>
      </p:grpSpPr>
      <p:sp>
        <p:nvSpPr>
          <p:cNvPr id="299" name="Google Shape;299;p40"/>
          <p:cNvSpPr txBox="1">
            <a:spLocks noGrp="1"/>
          </p:cNvSpPr>
          <p:nvPr>
            <p:ph type="title" idx="2"/>
          </p:nvPr>
        </p:nvSpPr>
        <p:spPr>
          <a:xfrm>
            <a:off x="4404757" y="4004923"/>
            <a:ext cx="4059000" cy="96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3600"/>
              <a:t>Объективные и субъективные причины революционного кризиса.</a:t>
            </a:r>
            <a:br>
              <a:rPr lang="ru-RU" sz="3600"/>
            </a:br>
            <a:endParaRPr sz="3600"/>
          </a:p>
        </p:txBody>
      </p:sp>
      <p:sp>
        <p:nvSpPr>
          <p:cNvPr id="300" name="Google Shape;300;p40"/>
          <p:cNvSpPr txBox="1">
            <a:spLocks noGrp="1"/>
          </p:cNvSpPr>
          <p:nvPr>
            <p:ph type="title"/>
          </p:nvPr>
        </p:nvSpPr>
        <p:spPr>
          <a:xfrm>
            <a:off x="6820957" y="434225"/>
            <a:ext cx="1642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ct val="0"/>
              </a:spcBef>
              <a:spcAft>
                <a:spcPct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4098" name="Picture 2" descr="https://cdn.culture.ru/images/cf1aa8ef-0f49-5876-ab1a-cb058787c52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50" l="9021" r="71454">
                        <a14:foregroundMark x1="11335" y1="87328" x2="66053" y2="89229"/>
                        <a14:foregroundMark x1="15786" y1="71911" x2="66647" y2="98627"/>
                        <a14:foregroundMark x1="64036" y1="72967" x2="13650" y2="83949"/>
                        <a14:foregroundMark x1="24926" y1="77930" x2="31929" y2="73284"/>
                        <a14:foregroundMark x1="12878" y1="98099" x2="41721" y2="93875"/>
                        <a14:foregroundMark x1="13472" y1="74657" x2="28665" y2="84583"/>
                        <a14:foregroundMark x1="11929" y1="73284" x2="11335" y2="97254"/>
                        <a14:foregroundMark x1="31454" y1="63886" x2="67240" y2="71278"/>
                        <a14:foregroundMark x1="34896" y1="72439" x2="66053" y2="84266"/>
                        <a14:foregroundMark x1="51632" y1="77402" x2="63858" y2="77086"/>
                        <a14:foregroundMark x1="35786" y1="74657" x2="35786" y2="74657"/>
                        <a14:foregroundMark x1="63858" y1="72650" x2="63858" y2="7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9" r="29945"/>
          <a:stretch>
            <a:fillRect/>
          </a:stretch>
        </p:blipFill>
        <p:spPr bwMode="auto">
          <a:xfrm>
            <a:off x="445674" y="675012"/>
            <a:ext cx="3959083" cy="364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1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</a:xfrm>
      </p:grpSpPr>
      <p:pic>
        <p:nvPicPr>
          <p:cNvPr id="277" name="Google Shape;277;p38"/>
          <p:cNvPicPr preferRelativeResize="0"/>
          <p:nvPr/>
        </p:nvPicPr>
        <p:blipFill>
          <a:blip r:embed="rId3">
            <a:alphaModFix amt="50000"/>
          </a:blip>
          <a:srcRect t="52854"/>
          <a:stretch>
            <a:fillRect/>
          </a:stretch>
        </p:blipFill>
        <p:spPr>
          <a:xfrm>
            <a:off x="1784500" y="3925401"/>
            <a:ext cx="283325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44">
            <a:off x="64028" y="355962"/>
            <a:ext cx="4867092" cy="1027093"/>
          </a:xfrm>
        </p:spPr>
        <p:txBody>
          <a:bodyPr/>
          <a:lstStyle/>
          <a:p>
            <a:pPr algn="just"/>
            <a:r>
              <a:rPr lang="ru-RU" sz="18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1917 г. ситуация </a:t>
            </a:r>
            <a:r>
              <a:rPr lang="ru-RU" sz="18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</a:t>
            </a:r>
            <a:r>
              <a:rPr lang="ru-RU" sz="18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взрывоопасной</a:t>
            </a:r>
            <a:r>
              <a:rPr lang="ru-RU" sz="18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Резкое </a:t>
            </a:r>
            <a:r>
              <a:rPr lang="ru-RU" sz="18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недовольство вызывали рост цен, спекуляции, перебои со снабжением крупных городов необходимыми товарами и главное – очереди за хлебом. К этому добавлялись неудачи на фронтах, просчёты власти и лично Николая II, не сумевших справиться с нарастающими проблемами. Это вызывало нарастание критики императора и слева, и справа</a:t>
            </a:r>
            <a:r>
              <a:rPr lang="ru-RU" sz="180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 монарха и монархии стремительно снижался. </a:t>
            </a:r>
          </a:p>
          <a:p>
            <a:pPr algn="just"/>
            <a:endParaRPr lang="ru-RU" sz="1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.pinimg.com/originals/a6/52/2e/a6522e529efbad82ad002f21abe56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4562" y="275779"/>
            <a:ext cx="3769989" cy="4684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</a:xfrm>
      </p:grpSpPr>
      <p:pic>
        <p:nvPicPr>
          <p:cNvPr id="287" name="Google Shape;287;p39"/>
          <p:cNvPicPr preferRelativeResize="0"/>
          <p:nvPr/>
        </p:nvPicPr>
        <p:blipFill>
          <a:blip r:embed="rId3">
            <a:alphaModFix amt="50000"/>
          </a:blip>
          <a:srcRect t="2885" b="49969"/>
          <a:stretch>
            <a:fillRect/>
          </a:stretch>
        </p:blipFill>
        <p:spPr>
          <a:xfrm>
            <a:off x="132850" y="4016326"/>
            <a:ext cx="2833250" cy="6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9"/>
          <p:cNvPicPr preferRelativeResize="0"/>
          <p:nvPr/>
        </p:nvPicPr>
        <p:blipFill>
          <a:blip r:embed="rId3">
            <a:alphaModFix amt="50000"/>
          </a:blip>
          <a:srcRect t="52854"/>
          <a:stretch>
            <a:fillRect/>
          </a:stretch>
        </p:blipFill>
        <p:spPr>
          <a:xfrm>
            <a:off x="6004900" y="3350676"/>
            <a:ext cx="2833250" cy="63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 txBox="1">
            <a:spLocks noGrp="1"/>
          </p:cNvSpPr>
          <p:nvPr>
            <p:ph type="title"/>
          </p:nvPr>
        </p:nvSpPr>
        <p:spPr>
          <a:xfrm>
            <a:off x="1427799" y="111196"/>
            <a:ext cx="6288300" cy="116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mtClean="0"/>
              <a:t>Петроград</a:t>
            </a:r>
            <a:endParaRPr/>
          </a:p>
        </p:txBody>
      </p:sp>
      <p:sp>
        <p:nvSpPr>
          <p:cNvPr id="290" name="Google Shape;290;p39"/>
          <p:cNvSpPr txBox="1">
            <a:spLocks noGrp="1"/>
          </p:cNvSpPr>
          <p:nvPr>
            <p:ph type="subTitle" idx="1"/>
          </p:nvPr>
        </p:nvSpPr>
        <p:spPr>
          <a:xfrm>
            <a:off x="594360" y="1184311"/>
            <a:ext cx="8423909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smtClean="0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 Основные революционные события происходили в столице Российской Империи</a:t>
            </a:r>
            <a:r>
              <a:rPr lang="ru-RU">
                <a:solidFill>
                  <a:srgbClr val="595959"/>
                </a:solidFill>
                <a:latin typeface="Anaheim"/>
                <a:ea typeface="Anaheim"/>
                <a:cs typeface="Anaheim"/>
                <a:sym typeface="Anaheim"/>
              </a:rPr>
              <a:t>. </a:t>
            </a:r>
            <a:endParaRPr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146" name="Picture 2" descr="https://sun9-70.userapi.com/sun9-56/impg/iI4K2So7yPoPXYnWXhNhiSy8aPDcA58R67eumw/uM7WVNnUZ7c.jpg?size=1280x789&amp;quality=95&amp;sign=3d37002a2bfe4bf3e76774e0c1076c2a&amp;c_uniq_tag=YeVzEpOpas8eGNcHtL8qwF7rOZR131At7ethCxBcv6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756" y="975946"/>
            <a:ext cx="7398385" cy="456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/>
      <p:bldP spid="290" grpI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</a:xfrm>
      </p:grpSpPr>
      <p:sp>
        <p:nvSpPr>
          <p:cNvPr id="309" name="Google Shape;309;p41"/>
          <p:cNvSpPr txBox="1">
            <a:spLocks noGrp="1"/>
          </p:cNvSpPr>
          <p:nvPr>
            <p:ph type="subTitle" idx="1"/>
          </p:nvPr>
        </p:nvSpPr>
        <p:spPr>
          <a:xfrm>
            <a:off x="352393" y="1022100"/>
            <a:ext cx="7408578" cy="1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hlink"/>
              </a:buClr>
              <a:buSzPts val="1100"/>
            </a:pPr>
            <a:r>
              <a:rPr lang="ru-RU" sz="1600" smtClean="0"/>
              <a:t>Из-за отсутствия </a:t>
            </a:r>
            <a:r>
              <a:rPr lang="ru-RU" sz="1600"/>
              <a:t>топлива остановилось производство на </a:t>
            </a:r>
            <a:r>
              <a:rPr lang="ru-RU" sz="1600" b="1"/>
              <a:t>Путиловском заводе. </a:t>
            </a:r>
            <a:r>
              <a:rPr lang="ru-RU" sz="1600"/>
              <a:t>Более 30 тыс. рабочих оказались без средств к существованию. В последующие дни произошла остановка и ряда других заводов. Это послужило </a:t>
            </a:r>
            <a:r>
              <a:rPr lang="ru-RU" sz="1600" b="1"/>
              <a:t>поводом</a:t>
            </a:r>
            <a:r>
              <a:rPr lang="ru-RU" sz="1600"/>
              <a:t> для </a:t>
            </a:r>
            <a:r>
              <a:rPr lang="ru-RU" sz="1600" b="1"/>
              <a:t>массовых уличных выступлений.</a:t>
            </a:r>
            <a:endParaRPr sz="1600" b="1"/>
          </a:p>
        </p:txBody>
      </p:sp>
      <p:sp>
        <p:nvSpPr>
          <p:cNvPr id="311" name="Google Shape;311;p4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/>
              <a:t>18 февраля (3 марта) </a:t>
            </a:r>
            <a:endParaRPr/>
          </a:p>
        </p:txBody>
      </p:sp>
      <p:pic>
        <p:nvPicPr>
          <p:cNvPr id="7170" name="Picture 2" descr="https://kimrypress.ru/wp-content/uploads/2022/02/nezabitie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96250" l="4375" r="90000">
                        <a14:foregroundMark x1="15375" y1="16667" x2="16000" y2="89792"/>
                        <a14:foregroundMark x1="28375" y1="54583" x2="42375" y2="78750"/>
                        <a14:foregroundMark x1="10250" y1="14167" x2="11625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4365" y="2105010"/>
            <a:ext cx="5215255" cy="312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s://museum-kam.ru/800/600/https/up.tsargrad.tv/uploads/%D1%80%D0%BE%D0%B7%D0%B0%D0%BB%D1%8E%D0%BA%D1%81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0" name="Picture 12" descr="https://img-fotki.yandex.ru/get/6741/29146087.50c/0_b3ffd_540f70f5_XXXL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041" b="98071" l="0" r="100000">
                        <a14:foregroundMark x1="1328" y1="15113" x2="99609" y2="96570"/>
                        <a14:foregroundMark x1="96797" y1="16935" x2="938" y2="96570"/>
                        <a14:foregroundMark x1="10156" y1="16399" x2="85078" y2="16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017374"/>
            <a:ext cx="4288790" cy="312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735606.selcdn.ru/thumbnails/photos/2017/04/18/a7tnuse9leg7gky7_1024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7" b="90000" l="10000" r="90000">
                        <a14:foregroundMark x1="50750" y1="5273" x2="48375" y2="66364"/>
                        <a14:foregroundMark x1="40125" y1="6909" x2="33000" y2="21636"/>
                        <a14:foregroundMark x1="34000" y1="12727" x2="29875" y2="25273"/>
                        <a14:foregroundMark x1="42000" y1="56909" x2="44500" y2="69091"/>
                        <a14:foregroundMark x1="48625" y1="3636" x2="61750" y2="40909"/>
                        <a14:foregroundMark x1="13125" y1="72727" x2="45375" y2="83091"/>
                        <a14:foregroundMark x1="13125" y1="80909" x2="39625" y2="85273"/>
                        <a14:foregroundMark x1="41625" y1="86727" x2="55125" y2="84182"/>
                        <a14:backgroundMark x1="68750" y1="53818" x2="71250" y2="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0397" y="487200"/>
            <a:ext cx="2738356" cy="188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960620" y="1739700"/>
            <a:ext cx="3886200" cy="2260500"/>
          </a:xfrm>
        </p:spPr>
        <p:txBody>
          <a:bodyPr/>
          <a:lstStyle/>
          <a:p>
            <a:r>
              <a:rPr lang="ru-RU"/>
              <a:t>на демонстрации под лозунгами «Хлеба!» и «Долой голод!» вышли женщины-работницы. 24 февраля началась всеобщая забастовка рабочих. У бастующих появились политические лозунги «Долой царизм!», «Долой войну!». На митингах поднимались красные флаги, звучали революционные песни. Всего в эти дни на улицы вышли более 300 тыс. человек.</a:t>
            </a:r>
          </a:p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95009" y="387600"/>
            <a:ext cx="2629065" cy="1105500"/>
          </a:xfrm>
        </p:spPr>
        <p:txBody>
          <a:bodyPr/>
          <a:lstStyle/>
          <a:p>
            <a:r>
              <a:rPr lang="ru-RU" sz="3200"/>
              <a:t>23 февраля (8 марта)</a:t>
            </a:r>
            <a:endParaRPr lang="ru-RU"/>
          </a:p>
        </p:txBody>
      </p:sp>
      <p:pic>
        <p:nvPicPr>
          <p:cNvPr id="5" name="Picture 2" descr="https://sun9-7.userapi.com/impg/Kq-_5rmLp8_rLYpQB-ZlQQKetEr6TM4dkf1k5A/HkifGUzt87M.jpg?size=792x606&amp;quality=96&amp;sign=3b1d6f11a07922fe80e8250c1717d21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75" b="90759" l="18687" r="88258">
                        <a14:foregroundMark x1="19192" y1="4125" x2="85985" y2="31023"/>
                        <a14:foregroundMark x1="87500" y1="4785" x2="19949" y2="50495"/>
                        <a14:foregroundMark x1="87500" y1="6106" x2="87247" y2="86139"/>
                        <a14:foregroundMark x1="78662" y1="45545" x2="78662" y2="45545"/>
                        <a14:foregroundMark x1="19444" y1="7096" x2="19697" y2="90429"/>
                        <a14:foregroundMark x1="21717" y1="73432" x2="21717" y2="73432"/>
                        <a14:foregroundMark x1="36616" y1="74092" x2="36616" y2="74092"/>
                        <a14:foregroundMark x1="75505" y1="73927" x2="75505" y2="73927"/>
                        <a14:foregroundMark x1="77273" y1="62706" x2="22727" y2="73102"/>
                        <a14:foregroundMark x1="30682" y1="84323" x2="79924" y2="7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7" t="2761" r="2404" b="6942"/>
          <a:stretch>
            <a:fillRect/>
          </a:stretch>
        </p:blipFill>
        <p:spPr bwMode="auto">
          <a:xfrm>
            <a:off x="-970488" y="145215"/>
            <a:ext cx="4321894" cy="31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oollib.net/i/36/432736/i_08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5" b="89955" l="2051" r="89941">
                        <a14:foregroundMark x1="7324" y1="21558" x2="5664" y2="81264"/>
                        <a14:foregroundMark x1="8594" y1="81038" x2="84766" y2="53386"/>
                        <a14:foregroundMark x1="60449" y1="7675" x2="86914" y2="54063"/>
                        <a14:foregroundMark x1="20020" y1="86343" x2="79199" y2="62077"/>
                        <a14:foregroundMark x1="88477" y1="54853" x2="75195" y2="85102"/>
                        <a14:foregroundMark x1="88281" y1="64673" x2="86816" y2="82731"/>
                        <a14:foregroundMark x1="82715" y1="87359" x2="82715" y2="87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7369" y="1577340"/>
            <a:ext cx="4627640" cy="400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3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491975" y="1751130"/>
            <a:ext cx="4503600" cy="2260500"/>
          </a:xfrm>
        </p:spPr>
        <p:txBody>
          <a:bodyPr/>
          <a:lstStyle/>
          <a:p>
            <a:r>
              <a:rPr lang="ru-RU" sz="1800" smtClean="0"/>
              <a:t>деятельность </a:t>
            </a:r>
            <a:r>
              <a:rPr lang="ru-RU" sz="1800"/>
              <a:t>Государственной думы была приостановлена. В Петрограде были отмечены случаи неповиновения войск, возмущённых решением использовать их для подавления демонстраций и приказами стрелять в толпу</a:t>
            </a:r>
            <a:r>
              <a:rPr lang="ru-RU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1975" y="645630"/>
            <a:ext cx="4503600" cy="1105500"/>
          </a:xfrm>
        </p:spPr>
        <p:txBody>
          <a:bodyPr/>
          <a:lstStyle/>
          <a:p>
            <a:r>
              <a:rPr lang="ru-RU"/>
              <a:t>26 февраля (11 марта) </a:t>
            </a:r>
          </a:p>
        </p:txBody>
      </p:sp>
      <p:pic>
        <p:nvPicPr>
          <p:cNvPr id="10242" name="Picture 2" descr="https://avatars.dzeninfra.ru/get-zen_doc/5231890/pub_6149ac4c6e34fa79659ef211_6149ac718e59ec5c3e3917bd/scale_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167" y1="20862" x2="13000" y2="87415"/>
                        <a14:foregroundMark x1="10333" y1="26190" x2="89333" y2="86735"/>
                        <a14:foregroundMark x1="85167" y1="29705" x2="25333" y2="81633"/>
                        <a14:foregroundMark x1="17917" y1="84467" x2="57833" y2="77098"/>
                        <a14:foregroundMark x1="10750" y1="28798" x2="12500" y2="65533"/>
                        <a14:foregroundMark x1="87833" y1="35828" x2="83833" y2="76644"/>
                        <a14:foregroundMark x1="10667" y1="60998" x2="13333" y2="7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4416" y="645630"/>
            <a:ext cx="5246310" cy="38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7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1.13"/>
  <p:tag name="AS_TITLE" val="Aspose.Slides for .NET 4.0"/>
  <p:tag name="AS_VERSION" val="16.12.1.0"/>
</p:tagLst>
</file>

<file path=ppt/theme/theme1.xml><?xml version="1.0" encoding="utf-8"?>
<a:theme xmlns:r="http://schemas.openxmlformats.org/officeDocument/2006/relationships" xmlns:a="http://schemas.openxmlformats.org/drawingml/2006/main" name="Civil War and Reconstruction - History - 8th Grade by Slidesgo">
  <a:themeElements>
    <a:clrScheme name="Simple Light">
      <a:dk1>
        <a:srgbClr val="3A2121"/>
      </a:dk1>
      <a:lt1>
        <a:srgbClr val="E9D3BF"/>
      </a:lt1>
      <a:dk2>
        <a:srgbClr val="C04622"/>
      </a:dk2>
      <a:lt2>
        <a:srgbClr val="664431"/>
      </a:lt2>
      <a:accent1>
        <a:srgbClr val="668292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A2121"/>
      </a:hlink>
      <a:folHlink>
        <a:srgbClr val="0097A7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Civil War and Reconstruction - History - 8th Grade by Slidesgo override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64</Paragraphs>
  <Slides>33</Slides>
  <Notes>11</Notes>
  <TotalTime>101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baseType="lpstr" size="34">
      <vt:lpstr>Civil War and Reconstruction - History - 8th Grade by Slidesgo</vt:lpstr>
      <vt:lpstr>Российская Революция.Февраль 1917 года</vt:lpstr>
      <vt:lpstr>01</vt:lpstr>
      <vt:lpstr>Slide 3</vt:lpstr>
      <vt:lpstr>Объективные и субъективные причины революционного кризиса.</vt:lpstr>
      <vt:lpstr>Slide 5</vt:lpstr>
      <vt:lpstr>Петроград</vt:lpstr>
      <vt:lpstr>18 февраля (3 марта) </vt:lpstr>
      <vt:lpstr>23 февраля (8 марта)</vt:lpstr>
      <vt:lpstr>26 февраля (11 марта) </vt:lpstr>
      <vt:lpstr>Падение монархии. Временное правительство и его программа.</vt:lpstr>
      <vt:lpstr>Вечером 27 февраля (12 марта)</vt:lpstr>
      <vt:lpstr>Совет рабочих и солдатских депутатов.</vt:lpstr>
      <vt:lpstr>В ночь с 1 на 2 (с 14 на 15) марта 1917 г.</vt:lpstr>
      <vt:lpstr>Вечером 2 (15) марта </vt:lpstr>
      <vt:lpstr>Российская монархия прекратила своё существование</vt:lpstr>
      <vt:lpstr>Slide 16</vt:lpstr>
      <vt:lpstr>Петроградский совет рабочих и солдатских депутатов и его декреты.</vt:lpstr>
      <vt:lpstr>Исполком Петросовета рабочих и солдатских депутатов</vt:lpstr>
      <vt:lpstr>Летом они получили право ареста любого генерала или офицера «для поддержания идей революции и закрепления её основ»</vt:lpstr>
      <vt:lpstr>Slide 20</vt:lpstr>
      <vt:lpstr>Основные политические партии в 1917 г.</vt:lpstr>
      <vt:lpstr>Конституционно-демократическая партияОдна из ведущих политических политических сил.Весной 1917 г. кадеты высказывались за установление в России республики и за сотрудничество с социалистическими партиями. </vt:lpstr>
      <vt:lpstr>Меньшевики</vt:lpstr>
      <vt:lpstr>Большевики</vt:lpstr>
      <vt:lpstr>Slide 25</vt:lpstr>
      <vt:lpstr>Апрельские тезисы</vt:lpstr>
      <vt:lpstr>Кризисы Временного правительства.</vt:lpstr>
      <vt:lpstr>18 апреля 1917 г. министр иностранных дел П. Милюков обратился к правительствам союзных держав с нотой, в которой заверил их в решимости революционного правительства России довести войну до победного конца.</vt:lpstr>
      <vt:lpstr>первый – апрельский – правительственный кризис</vt:lpstr>
      <vt:lpstr>3 июня 1917 г. открылся I Всероссийский съезд Советов рабочих и солдатских депутатов.</vt:lpstr>
      <vt:lpstr>По решению Президиума съезда и Исполкома Петросовета на 18 июня была назначена демонстрация в поддержку решений съезда. Большевики призвали своих сторонников принять в ней участие, но под собственными лозунгами: «Долой войну!» и «Вся власть Советам!». </vt:lpstr>
      <vt:lpstr>4 июля в Петрограде под большевистским лозунгом «Вся власть Советам!» прошла почти полумиллионная демонстрация. Накануне в некоторых армейских комитетах звучали призывы к вооружённому свержению правительства, изъятию предприятий, банков, складов, магазинов. В некоторых районах города произошли столкновения, были убитые и раненые.</vt:lpstr>
      <vt:lpstr>Великая российская революция</vt:lpstr>
    </vt:vector>
  </TitlesOfParts>
  <LinksUpToDate>0</LinksUpToDate>
  <SharedDoc>0</SharedDoc>
  <HyperlinksChanged>0</HyperlinksChanged>
  <Application>Aspose.Slides for .NET</Application>
  <AppVersion>16.1201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Российская Революция. Февраль 1917 года</dc:title>
  <dc:creator>maksdid</dc:creator>
  <cp:lastModifiedBy>maksdid@mail.ru</cp:lastModifiedBy>
  <cp:revision>90</cp:revision>
  <dcterms:modified xsi:type="dcterms:W3CDTF">2024-02-22T11:14:35Z</dcterms:modified>
</cp:coreProperties>
</file>