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4"/>
  </p:sldMasterIdLst>
  <p:notesMasterIdLst>
    <p:notesMasterId r:id="rId13"/>
  </p:notesMasterIdLst>
  <p:handoutMasterIdLst>
    <p:handoutMasterId r:id="rId14"/>
  </p:handoutMasterIdLst>
  <p:sldIdLst>
    <p:sldId id="256" r:id="rId5"/>
    <p:sldId id="271" r:id="rId6"/>
    <p:sldId id="260" r:id="rId7"/>
    <p:sldId id="264" r:id="rId8"/>
    <p:sldId id="266" r:id="rId9"/>
    <p:sldId id="268" r:id="rId10"/>
    <p:sldId id="267" r:id="rId11"/>
    <p:sldId id="270" r:id="rId12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8" d="100"/>
          <a:sy n="78" d="100"/>
        </p:scale>
        <p:origin x="-37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12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507F5E8A-7644-4F50-8F72-65ACF32117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9DCDCD0-354A-49BC-A226-7D5CC21010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16812-4D2D-4760-866C-F892236C4F47}" type="datetimeFigureOut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1336EB4-ECFE-49E4-9287-BE0DE1E26C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166A689-4E7C-4F2C-B9D4-329FC84CBD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A7011-838B-4A9D-BF4C-3344F3C5A4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9614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9992A-4692-44E1-A0C3-98762478A495}" type="datetimeFigureOut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0113A-B59B-4D8C-B30C-BFAF7453006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7412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0113A-B59B-4D8C-B30C-BFAF7453006C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11408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0113A-B59B-4D8C-B30C-BFAF7453006C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0078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0113A-B59B-4D8C-B30C-BFAF7453006C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5793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0113A-B59B-4D8C-B30C-BFAF7453006C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0580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0113A-B59B-4D8C-B30C-BFAF7453006C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47573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0113A-B59B-4D8C-B30C-BFAF7453006C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96588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0113A-B59B-4D8C-B30C-BFAF7453006C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08837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0113A-B59B-4D8C-B30C-BFAF7453006C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9892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BC621F53-42F1-4162-B336-26DCEE8C78C6}" type="datetime1">
              <a:rPr lang="ru-RU" noProof="0" smtClean="0"/>
              <a:pPr rtl="0"/>
              <a:t>02.02.2021</a:t>
            </a:fld>
            <a:endParaRPr lang="ru-RU" noProof="0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/>
              <a:t>
              </a:t>
            </a:r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cxnSp>
        <p:nvCxnSpPr>
          <p:cNvPr id="8" name="Прямая соединительная линия 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517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B4E175-9C2C-4C83-9CCB-1EE79023B6BD}" type="datetime1">
              <a:rPr lang="ru-RU" noProof="0" smtClean="0"/>
              <a:pPr rtl="0"/>
              <a:t>02.02.2021</a:t>
            </a:fld>
            <a:endParaRPr lang="ru-RU" noProof="0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
              </a:t>
            </a:r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355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517F1C-F724-4DFD-84E7-B0A8A15DA9AC}" type="datetime1">
              <a:rPr lang="ru-RU" noProof="0" smtClean="0"/>
              <a:pPr rtl="0"/>
              <a:t>02.02.2021</a:t>
            </a:fld>
            <a:endParaRPr lang="ru-RU" noProof="0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
              </a:t>
            </a:r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99476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5E9043-9D87-468C-B209-BBE6FB22E4FD}" type="datetime1">
              <a:rPr lang="ru-RU" noProof="0" smtClean="0"/>
              <a:pPr rtl="0"/>
              <a:t>02.02.2021</a:t>
            </a:fld>
            <a:endParaRPr lang="ru-RU" noProof="0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
              </a:t>
            </a:r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47203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rtlCol="0"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90436A-6E7E-4CBA-928F-75534163B5FD}" type="datetime1">
              <a:rPr lang="ru-RU" noProof="0" smtClean="0"/>
              <a:pPr rtl="0"/>
              <a:t>02.02.2021</a:t>
            </a:fld>
            <a:endParaRPr lang="ru-RU" noProof="0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
              </a:t>
            </a:r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cxnSp>
        <p:nvCxnSpPr>
          <p:cNvPr id="7" name="Прямая соединительная линия 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3936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B747CA-7290-4C9C-985A-A6536F935AE6}" type="datetime1">
              <a:rPr lang="ru-RU" noProof="0" smtClean="0"/>
              <a:pPr rtl="0"/>
              <a:t>02.02.2021</a:t>
            </a:fld>
            <a:endParaRPr lang="ru-RU" noProof="0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
              </a:t>
            </a:r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18167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 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3476CB-37AE-42E0-B083-5844E8E2A47B}" type="datetime1">
              <a:rPr lang="ru-RU" noProof="0" smtClean="0"/>
              <a:pPr rtl="0"/>
              <a:t>02.02.2021</a:t>
            </a:fld>
            <a:endParaRPr lang="ru-RU" noProof="0" dirty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
              </a:t>
            </a:r>
            <a:endParaRPr lang="ru-RU" noProof="0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96335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9BFC6D-26C7-447B-A29C-1CD48A44E0FC}" type="datetime1">
              <a:rPr lang="ru-RU" noProof="0" smtClean="0"/>
              <a:pPr rtl="0"/>
              <a:t>02.02.2021</a:t>
            </a:fld>
            <a:endParaRPr lang="ru-RU" noProof="0" dirty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
              </a:t>
            </a:r>
            <a:endParaRPr lang="ru-RU" noProof="0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00542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F42ED9-3285-47FB-AD0C-01B700C3CF44}" type="datetime1">
              <a:rPr lang="ru-RU" noProof="0" smtClean="0"/>
              <a:pPr rtl="0"/>
              <a:t>02.02.2021</a:t>
            </a:fld>
            <a:endParaRPr lang="ru-RU" noProof="0" dirty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
              </a:t>
            </a:r>
            <a:endParaRPr lang="ru-RU" noProof="0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9882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BA011B-8444-433D-95F0-78252DAA1FDD}" type="datetime1">
              <a:rPr lang="ru-RU" noProof="0" smtClean="0"/>
              <a:pPr rtl="0"/>
              <a:t>02.02.2021</a:t>
            </a:fld>
            <a:endParaRPr lang="ru-RU" noProof="0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
              </a:t>
            </a:r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15838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  <a:endParaRPr lang="ru-RU" noProof="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39BAAB-466B-435A-A753-FB026011CC84}" type="datetime1">
              <a:rPr lang="ru-RU" noProof="0" smtClean="0"/>
              <a:pPr rtl="0"/>
              <a:t>02.02.2021</a:t>
            </a:fld>
            <a:endParaRPr lang="ru-RU" noProof="0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
              </a:t>
            </a:r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7408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8E0918B6-8CEE-40C7-BF07-9AA0BD63B15D}" type="datetime1">
              <a:rPr lang="ru-RU" noProof="0" smtClean="0"/>
              <a:pPr rtl="0"/>
              <a:t>02.02.2021</a:t>
            </a:fld>
            <a:endParaRPr lang="ru-RU" noProof="0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
              </a:t>
            </a:r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70225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Прямая соединительная линия 41">
            <a:extLst>
              <a:ext uri="{FF2B5EF4-FFF2-40B4-BE49-F238E27FC236}">
                <a16:creationId xmlns:a16="http://schemas.microsoft.com/office/drawing/2014/main" xmlns="" id="{63FED537-3AF1-4C36-9904-77B6A54D27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06240"/>
            <a:ext cx="9966960" cy="1325880"/>
          </a:xfrm>
        </p:spPr>
        <p:txBody>
          <a:bodyPr rtlCol="0">
            <a:normAutofit/>
          </a:bodyPr>
          <a:lstStyle/>
          <a:p>
            <a:pPr rtl="0"/>
            <a:r>
              <a:rPr lang="ru-RU" sz="32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ДОСТОПРИМЕЧАТЕЛЬНОСТИ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xmlns="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598293"/>
            <a:ext cx="8767860" cy="553690"/>
          </a:xfrm>
        </p:spPr>
        <p:txBody>
          <a:bodyPr rtlCol="0">
            <a:noAutofit/>
          </a:bodyPr>
          <a:lstStyle/>
          <a:p>
            <a:pPr rtl="0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Г.НИЖНЕВАРТОВСКА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7934EA1-3974-44FA-BF1E-622B5B133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93700"/>
            <a:ext cx="11023600" cy="426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405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 23">
            <a:extLst>
              <a:ext uri="{FF2B5EF4-FFF2-40B4-BE49-F238E27FC236}">
                <a16:creationId xmlns:a16="http://schemas.microsoft.com/office/drawing/2014/main" xmlns="" id="{E3DC42C2-6B58-404C-B339-2C72808A5B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A0D81407-D1A6-42DD-AE7A-4FA34ACD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5357500" cy="825500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ПОКОРИТЕЛЯМ САМОТЛОРА</a:t>
            </a: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dirty="0"/>
              <a:t>ТЕЧЕСТВЕННОЙ ВОЙНЫ 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Объект 7">
            <a:extLst>
              <a:ext uri="{FF2B5EF4-FFF2-40B4-BE49-F238E27FC236}">
                <a16:creationId xmlns:a16="http://schemas.microsoft.com/office/drawing/2014/main" xmlns="" id="{41FF5D4E-7134-4EA4-BA11-FE50F4576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549400"/>
            <a:ext cx="5357500" cy="4546600"/>
          </a:xfrm>
        </p:spPr>
        <p:txBody>
          <a:bodyPr rtlCol="0">
            <a:norm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установлен в  год пятидесятилетнего юбилея Нижневартовского района. 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открытие состоялось 15 июля 1978 года</a:t>
            </a:r>
          </a:p>
          <a:p>
            <a:pPr algn="just"/>
            <a:r>
              <a:rPr lang="ru-RU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Масштабная фигура труженика огромных размеров встречает гостей и горожан у самого въезда в Нижневартовск, поэтому не заметить его просто невозможно. Постамент в народе с любовью называют Алешей. Он горделиво возвышается возле въезда в город уже 40 лет, но по-прежнему не теряет своей популярности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Монумент представляет собой фигуру высотой 12 м, установленную на 10-метровом гранитном пьедестале.</a:t>
            </a:r>
          </a:p>
        </p:txBody>
      </p:sp>
      <p:sp>
        <p:nvSpPr>
          <p:cNvPr id="26" name="Прямоугольник 25">
            <a:extLst>
              <a:ext uri="{FF2B5EF4-FFF2-40B4-BE49-F238E27FC236}">
                <a16:creationId xmlns:a16="http://schemas.microsoft.com/office/drawing/2014/main" xmlns="" id="{FCF82941-5589-49BF-B6B1-76122B2D0E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4DB04F6-58E6-4B27-AB0F-5BCCAF480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57200"/>
            <a:ext cx="53575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9146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 23">
            <a:extLst>
              <a:ext uri="{FF2B5EF4-FFF2-40B4-BE49-F238E27FC236}">
                <a16:creationId xmlns:a16="http://schemas.microsoft.com/office/drawing/2014/main" xmlns="" id="{E3DC42C2-6B58-404C-B339-2C72808A5B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A0D81407-D1A6-42DD-AE7A-4FA34ACD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5900" y="609600"/>
            <a:ext cx="5153144" cy="825500"/>
          </a:xfrm>
        </p:spPr>
        <p:txBody>
          <a:bodyPr rtlCol="0">
            <a:normAutofit fontScale="90000"/>
          </a:bodyPr>
          <a:lstStyle/>
          <a:p>
            <a:pPr marL="171450" indent="-171450" algn="ctr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ВОИНАМ-ЗЕМЛЯКАМ, ПОГИБШИМ В ГОДЫ ВЕЛИКОЙ ОТЕЧЕСТВЕННОЙ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ВОЙНЫ  </a:t>
            </a:r>
            <a:r>
              <a:rPr lang="ru-RU" dirty="0"/>
              <a:t>ОТЕЧЕСТВЕННОЙ ВОЙНЫ 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Объект 7">
            <a:extLst>
              <a:ext uri="{FF2B5EF4-FFF2-40B4-BE49-F238E27FC236}">
                <a16:creationId xmlns:a16="http://schemas.microsoft.com/office/drawing/2014/main" xmlns="" id="{41FF5D4E-7134-4EA4-BA11-FE50F4576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4900" y="1854200"/>
            <a:ext cx="5664200" cy="4241800"/>
          </a:xfrm>
        </p:spPr>
        <p:txBody>
          <a:bodyPr rtlCol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открыт 16 июля 1978 года. Он выполнен из железа, бетона и мрамора</a:t>
            </a:r>
          </a:p>
          <a:p>
            <a:pPr rtl="0">
              <a:lnSpc>
                <a:spcPct val="100000"/>
              </a:lnSpc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Скульптура изображает раненного командира, зовущего в бой. По бокам памятника установлены плиты, на которых выгравированы фамилии земляков, погибших в годы Великой Отечественной войны. </a:t>
            </a:r>
          </a:p>
        </p:txBody>
      </p:sp>
      <p:sp>
        <p:nvSpPr>
          <p:cNvPr id="26" name="Прямоугольник 25">
            <a:extLst>
              <a:ext uri="{FF2B5EF4-FFF2-40B4-BE49-F238E27FC236}">
                <a16:creationId xmlns:a16="http://schemas.microsoft.com/office/drawing/2014/main" xmlns="" id="{FCF82941-5589-49BF-B6B1-76122B2D0E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93966EB-C0E8-458E-B52B-69C8E5C38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368300"/>
            <a:ext cx="5750560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6983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 23">
            <a:extLst>
              <a:ext uri="{FF2B5EF4-FFF2-40B4-BE49-F238E27FC236}">
                <a16:creationId xmlns:a16="http://schemas.microsoft.com/office/drawing/2014/main" xmlns="" id="{E3DC42C2-6B58-404C-B339-2C72808A5B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A0D81407-D1A6-42DD-AE7A-4FA34ACD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0" y="609600"/>
            <a:ext cx="5295900" cy="825500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ВОИНАМ-ИНТЕРНАЦИОНАЛИСТАМ</a:t>
            </a:r>
            <a:r>
              <a:rPr lang="ru-RU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</a:rPr>
              <a:t/>
            </a:r>
            <a:br>
              <a:rPr lang="ru-RU" sz="2700" dirty="0">
                <a:solidFill>
                  <a:schemeClr val="tx1"/>
                </a:solidFill>
              </a:rPr>
            </a:br>
            <a:r>
              <a:rPr lang="ru-RU" sz="2700" dirty="0">
                <a:solidFill>
                  <a:schemeClr val="tx1"/>
                </a:solidFill>
              </a:rPr>
              <a:t/>
            </a:r>
            <a:br>
              <a:rPr lang="ru-RU" sz="27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бъект 7">
            <a:extLst>
              <a:ext uri="{FF2B5EF4-FFF2-40B4-BE49-F238E27FC236}">
                <a16:creationId xmlns:a16="http://schemas.microsoft.com/office/drawing/2014/main" xmlns="" id="{41FF5D4E-7134-4EA4-BA11-FE50F4576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199" y="1701800"/>
            <a:ext cx="5171831" cy="4394200"/>
          </a:xfrm>
        </p:spPr>
        <p:txBody>
          <a:bodyPr rtlCol="0">
            <a:normAutofit/>
          </a:bodyPr>
          <a:lstStyle/>
          <a:p>
            <a:pPr rtl="0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Постройка памятника началась в 1993 году, а закончилась 9 мая 1996года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rtl="0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изготовлении памятника применялись различные материалы</a:t>
            </a:r>
          </a:p>
          <a:p>
            <a:pPr rtl="0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Колокол, олицетворяющий вечную память погибшим, отлит из бронзы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6" name="Прямоугольник 25">
            <a:extLst>
              <a:ext uri="{FF2B5EF4-FFF2-40B4-BE49-F238E27FC236}">
                <a16:creationId xmlns:a16="http://schemas.microsoft.com/office/drawing/2014/main" xmlns="" id="{FCF82941-5589-49BF-B6B1-76122B2D0E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F57BDA8-A1D6-4F80-B53D-3B5C77802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69" y="438150"/>
            <a:ext cx="5735711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7187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 23">
            <a:extLst>
              <a:ext uri="{FF2B5EF4-FFF2-40B4-BE49-F238E27FC236}">
                <a16:creationId xmlns:a16="http://schemas.microsoft.com/office/drawing/2014/main" xmlns="" id="{E3DC42C2-6B58-404C-B339-2C72808A5B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A0D81407-D1A6-42DD-AE7A-4FA34ACD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69460"/>
            <a:ext cx="5638800" cy="1856740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>                                                </a:t>
            </a:r>
            <a:r>
              <a:rPr lang="ru-RU" sz="2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Мусе </a:t>
            </a:r>
            <a:r>
              <a:rPr lang="ru-RU" sz="22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Джалилю</a:t>
            </a:r>
            <a:r>
              <a:rPr lang="ru-RU" sz="2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на Набережной в 2007 году. Это интересная скульптура известному Татарстанскому поэту, возле которой к тому же открывается прекрасный вид на реку Обь.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</a:rPr>
              <a:t/>
            </a:r>
            <a:br>
              <a:rPr lang="ru-RU" sz="2700" dirty="0">
                <a:solidFill>
                  <a:schemeClr val="tx1"/>
                </a:solidFill>
              </a:rPr>
            </a:br>
            <a:r>
              <a:rPr lang="ru-RU" sz="2700" dirty="0">
                <a:solidFill>
                  <a:schemeClr val="tx1"/>
                </a:solidFill>
              </a:rPr>
              <a:t/>
            </a:r>
            <a:br>
              <a:rPr lang="ru-RU" sz="2700" dirty="0">
                <a:solidFill>
                  <a:schemeClr val="tx1"/>
                </a:solidFill>
              </a:rPr>
            </a:br>
            <a:r>
              <a:rPr lang="ru-RU" sz="2700" dirty="0">
                <a:solidFill>
                  <a:schemeClr val="tx1"/>
                </a:solidFill>
              </a:rPr>
              <a:t/>
            </a:r>
            <a:br>
              <a:rPr lang="ru-RU" sz="27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бъект 7">
            <a:extLst>
              <a:ext uri="{FF2B5EF4-FFF2-40B4-BE49-F238E27FC236}">
                <a16:creationId xmlns:a16="http://schemas.microsoft.com/office/drawing/2014/main" xmlns="" id="{41FF5D4E-7134-4EA4-BA11-FE50F4576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2060" y="4569459"/>
            <a:ext cx="5631180" cy="1856740"/>
          </a:xfrm>
        </p:spPr>
        <p:txBody>
          <a:bodyPr rtlCol="0">
            <a:normAutofit fontScale="92500"/>
          </a:bodyPr>
          <a:lstStyle/>
          <a:p>
            <a:pPr marL="45720" indent="0" rtl="0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Памятник Ф.Э Дзержинскому </a:t>
            </a:r>
          </a:p>
          <a:p>
            <a:pPr marL="45720" indent="0" rtl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пересечении улиц 60 лет Октября и Мусы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Джалиля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находится здание управления внутренних дел города, перед фасадом которого располагается памятник Ф.Э. Дзержинскому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26" name="Прямоугольник 25">
            <a:extLst>
              <a:ext uri="{FF2B5EF4-FFF2-40B4-BE49-F238E27FC236}">
                <a16:creationId xmlns:a16="http://schemas.microsoft.com/office/drawing/2014/main" xmlns="" id="{FCF82941-5589-49BF-B6B1-76122B2D0E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71D423A-76CA-4BA6-8117-BB2BB3E3B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102" y="546100"/>
            <a:ext cx="3990338" cy="37210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534A05E-4102-4F26-9BF9-F5BADAEE9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560" y="546100"/>
            <a:ext cx="43053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3303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 23">
            <a:extLst>
              <a:ext uri="{FF2B5EF4-FFF2-40B4-BE49-F238E27FC236}">
                <a16:creationId xmlns:a16="http://schemas.microsoft.com/office/drawing/2014/main" xmlns="" id="{E3DC42C2-6B58-404C-B339-2C72808A5B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A0D81407-D1A6-42DD-AE7A-4FA34ACD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406900"/>
            <a:ext cx="5570784" cy="2053591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                      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                  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                    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СТЕЛЛА В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АЭРОПОРТУ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Установлена стела к 35-летию Нижневартовского авиапредприятия 20 июля 2000 года. Памятник представляет собой стелу, устремляющую в высь, в синее небо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Самотлора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верхней части с трёх сторон находится герб города Нижневартовска. </a:t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2700" dirty="0">
                <a:solidFill>
                  <a:schemeClr val="tx1"/>
                </a:solidFill>
              </a:rPr>
              <a:t/>
            </a:r>
            <a:br>
              <a:rPr lang="ru-RU" sz="27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бъект 7">
            <a:extLst>
              <a:ext uri="{FF2B5EF4-FFF2-40B4-BE49-F238E27FC236}">
                <a16:creationId xmlns:a16="http://schemas.microsoft.com/office/drawing/2014/main" xmlns="" id="{41FF5D4E-7134-4EA4-BA11-FE50F4576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7300" y="3547107"/>
            <a:ext cx="5570784" cy="2548893"/>
          </a:xfrm>
        </p:spPr>
        <p:txBody>
          <a:bodyPr rtlCol="0">
            <a:normAutofit/>
          </a:bodyPr>
          <a:lstStyle/>
          <a:p>
            <a:pPr rtl="0"/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АЛЛЕЯ ПОЧЕТА АВИАЦИОННОЙ ТЕХНИКИ</a:t>
            </a:r>
          </a:p>
          <a:p>
            <a:pPr rtl="0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въезде из города в аэропорт установлена Аллея Почета авиационной техники. </a:t>
            </a:r>
          </a:p>
          <a:p>
            <a:pPr rtl="0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 открытие приурочено также к 35-летию авиапредприятия</a:t>
            </a:r>
          </a:p>
        </p:txBody>
      </p:sp>
      <p:sp>
        <p:nvSpPr>
          <p:cNvPr id="26" name="Прямоугольник 25">
            <a:extLst>
              <a:ext uri="{FF2B5EF4-FFF2-40B4-BE49-F238E27FC236}">
                <a16:creationId xmlns:a16="http://schemas.microsoft.com/office/drawing/2014/main" xmlns="" id="{FCF82941-5589-49BF-B6B1-76122B2D0E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993E2EE-7B25-485A-AFE1-137F66E1A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397509"/>
            <a:ext cx="3624299" cy="40093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DAF82A3-307E-4C60-82E4-504F7F374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972" y="507999"/>
            <a:ext cx="3474153" cy="277494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9AD7E98-4007-452F-B436-CC3023778B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3931" y="507999"/>
            <a:ext cx="3474153" cy="277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8816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 23">
            <a:extLst>
              <a:ext uri="{FF2B5EF4-FFF2-40B4-BE49-F238E27FC236}">
                <a16:creationId xmlns:a16="http://schemas.microsoft.com/office/drawing/2014/main" xmlns="" id="{E3DC42C2-6B58-404C-B339-2C72808A5B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A0D81407-D1A6-42DD-AE7A-4FA34ACD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" y="4775200"/>
            <a:ext cx="5295900" cy="1638300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31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Храм Рождества Христова 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духовное сердце города. расположился в старой части города и издалека притягивает взоры своим архитектурным великолепием и пятью золотыми куполами.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700" dirty="0">
                <a:solidFill>
                  <a:schemeClr val="tx1"/>
                </a:solidFill>
              </a:rPr>
              <a:t/>
            </a:r>
            <a:br>
              <a:rPr lang="ru-RU" sz="27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бъект 7">
            <a:extLst>
              <a:ext uri="{FF2B5EF4-FFF2-40B4-BE49-F238E27FC236}">
                <a16:creationId xmlns:a16="http://schemas.microsoft.com/office/drawing/2014/main" xmlns="" id="{41FF5D4E-7134-4EA4-BA11-FE50F4576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5400" y="4775200"/>
            <a:ext cx="5473700" cy="1714500"/>
          </a:xfrm>
        </p:spPr>
        <p:txBody>
          <a:bodyPr rtlCol="0">
            <a:normAutofit fontScale="92500"/>
          </a:bodyPr>
          <a:lstStyle/>
          <a:p>
            <a:pPr rtl="0"/>
            <a:r>
              <a:rPr lang="ru-RU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«Добрый Ангел мира»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самый броский, впечатляющий и красивый на Набережной. Представляет собой высокую колонну на верху которой – Золотой Ангел. Фигура очень красиво и масштабно выглядит.</a:t>
            </a: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 25">
            <a:extLst>
              <a:ext uri="{FF2B5EF4-FFF2-40B4-BE49-F238E27FC236}">
                <a16:creationId xmlns:a16="http://schemas.microsoft.com/office/drawing/2014/main" xmlns="" id="{FCF82941-5589-49BF-B6B1-76122B2D0E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3B978B1-B680-4BE4-A181-A752F52C4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520700"/>
            <a:ext cx="5410200" cy="41789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42E4D2A-3809-4353-90EC-7EE002800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100" y="520701"/>
            <a:ext cx="4406900" cy="417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6799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 23">
            <a:extLst>
              <a:ext uri="{FF2B5EF4-FFF2-40B4-BE49-F238E27FC236}">
                <a16:creationId xmlns:a16="http://schemas.microsoft.com/office/drawing/2014/main" xmlns="" id="{E3DC42C2-6B58-404C-B339-2C72808A5B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A0D81407-D1A6-42DD-AE7A-4FA34ACD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042" y="609600"/>
            <a:ext cx="5687058" cy="825500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ЗВЕЗДАМ НИЖНЕВАРТОВСКОГО СПОРТА</a:t>
            </a:r>
            <a:r>
              <a:rPr lang="ru-RU" sz="2700" b="1" dirty="0">
                <a:solidFill>
                  <a:schemeClr val="tx1"/>
                </a:solidFill>
              </a:rPr>
              <a:t/>
            </a:r>
            <a:br>
              <a:rPr lang="ru-RU" sz="2700" b="1" dirty="0">
                <a:solidFill>
                  <a:schemeClr val="tx1"/>
                </a:solidFill>
              </a:rPr>
            </a:br>
            <a:r>
              <a:rPr lang="ru-RU" sz="2700" b="1" dirty="0">
                <a:solidFill>
                  <a:schemeClr val="tx1"/>
                </a:solidFill>
              </a:rPr>
              <a:t/>
            </a:r>
            <a:br>
              <a:rPr lang="ru-RU" sz="2700" b="1" dirty="0">
                <a:solidFill>
                  <a:schemeClr val="tx1"/>
                </a:solidFill>
              </a:rPr>
            </a:br>
            <a:r>
              <a:rPr lang="ru-RU" sz="2700" dirty="0">
                <a:solidFill>
                  <a:schemeClr val="tx1"/>
                </a:solidFill>
              </a:rPr>
              <a:t/>
            </a:r>
            <a:br>
              <a:rPr lang="ru-RU" sz="2700" dirty="0">
                <a:solidFill>
                  <a:schemeClr val="tx1"/>
                </a:solidFill>
              </a:rPr>
            </a:br>
            <a:r>
              <a:rPr lang="ru-RU" sz="2700" dirty="0">
                <a:solidFill>
                  <a:schemeClr val="tx1"/>
                </a:solidFill>
              </a:rPr>
              <a:t/>
            </a:r>
            <a:br>
              <a:rPr lang="ru-RU" sz="2700" dirty="0">
                <a:solidFill>
                  <a:schemeClr val="tx1"/>
                </a:solidFill>
              </a:rPr>
            </a:br>
            <a:r>
              <a:rPr lang="ru-RU" sz="2700" dirty="0">
                <a:solidFill>
                  <a:schemeClr val="tx1"/>
                </a:solidFill>
              </a:rPr>
              <a:t/>
            </a:r>
            <a:br>
              <a:rPr lang="ru-RU" sz="27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бъект 7">
            <a:extLst>
              <a:ext uri="{FF2B5EF4-FFF2-40B4-BE49-F238E27FC236}">
                <a16:creationId xmlns:a16="http://schemas.microsoft.com/office/drawing/2014/main" xmlns="" id="{41FF5D4E-7134-4EA4-BA11-FE50F4576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2220" y="1800860"/>
            <a:ext cx="5326380" cy="4587240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Его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состоялось 10 марта 2002 годя в рамках празднования 30-летия города. </a:t>
            </a:r>
          </a:p>
          <a:p>
            <a:pPr rtl="0"/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Нижневартовцы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 этом оказались первопроходцами - ничего подобного в России нет. Мемориал увековечил имена людей, которые стали гордостью российского спорта. </a:t>
            </a:r>
          </a:p>
          <a:p>
            <a:pPr rtl="0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выполнен в форме большого золотистого шара и установлен у въезда на стадион "Центральный". </a:t>
            </a:r>
          </a:p>
        </p:txBody>
      </p:sp>
      <p:sp>
        <p:nvSpPr>
          <p:cNvPr id="26" name="Прямоугольник 25">
            <a:extLst>
              <a:ext uri="{FF2B5EF4-FFF2-40B4-BE49-F238E27FC236}">
                <a16:creationId xmlns:a16="http://schemas.microsoft.com/office/drawing/2014/main" xmlns="" id="{FCF82941-5589-49BF-B6B1-76122B2D0E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8C7501F-2581-4FEF-BCBC-48166CF83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20700"/>
            <a:ext cx="5496560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9713190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04E1485-0760-4ABF-A612-28A97B86DF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813238-AF3D-40EB-A3A4-550AB85131D4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65EBD3-98B5-4FD2-8FAF-5D4022A9F7F4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«Аспект» для туристов</Template>
  <TotalTime>446</TotalTime>
  <Words>299</Words>
  <Application>Microsoft Office PowerPoint</Application>
  <PresentationFormat>Произвольный</PresentationFormat>
  <Paragraphs>35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Базис</vt:lpstr>
      <vt:lpstr>ДОСТОПРИМЕЧАТЕЛЬНОСТИ</vt:lpstr>
      <vt:lpstr>         ПАМЯТНИК ПОКОРИТЕЛЯМ САМОТЛОРА  ТЕЧЕСТВЕННОЙ ВОЙНЫ </vt:lpstr>
      <vt:lpstr>          ПАМЯТНИК ВОИНАМ-ЗЕМЛЯКАМ, ПОГИБШИМ В ГОДЫ ВЕЛИКОЙ ОТЕЧЕСТВЕННОЙ ВОЙНЫ  ОТЕЧЕСТВЕННОЙ ВОЙНЫ </vt:lpstr>
      <vt:lpstr>                ПАМЯТНИК ВОИНАМ-ИНТЕРНАЦИОНАЛИСТАМ      </vt:lpstr>
      <vt:lpstr>                                                             Памятник Мусе Джалилю   Установлен на Набережной в 2007 году. Это интересная скульптура известному Татарстанскому поэту, возле которой к тому же открывается прекрасный вид на реку Обь.      </vt:lpstr>
      <vt:lpstr>                                                                        СТЕЛЛА В АЭРОПОРТУ   Установлена стела к 35-летию Нижневартовского авиапредприятия 20 июля 2000 года. Памятник представляет собой стелу, устремляющую в высь, в синее небо Самотлора. В верхней части с трёх сторон находится герб города Нижневартовска.      </vt:lpstr>
      <vt:lpstr>             Храм Рождества Христова – духовное сердце города. расположился в старой части города и издалека притягивает взоры своим архитектурным великолепием и пятью золотыми куполами.     </vt:lpstr>
      <vt:lpstr>                ПАМЯТНИК ЗВЕЗДАМ НИЖНЕВАРТОВСКОГО СПОРТА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СЕРГИЕВ ПОСАД</dc:title>
  <dc:creator>PomMan2</dc:creator>
  <cp:lastModifiedBy>User</cp:lastModifiedBy>
  <cp:revision>27</cp:revision>
  <dcterms:created xsi:type="dcterms:W3CDTF">2020-12-08T05:57:46Z</dcterms:created>
  <dcterms:modified xsi:type="dcterms:W3CDTF">2021-02-02T18:54:46Z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