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5" r:id="rId3"/>
    <p:sldId id="266" r:id="rId4"/>
    <p:sldId id="267" r:id="rId5"/>
    <p:sldId id="268" r:id="rId6"/>
    <p:sldId id="258" r:id="rId7"/>
    <p:sldId id="269" r:id="rId8"/>
    <p:sldId id="270" r:id="rId9"/>
    <p:sldId id="259" r:id="rId10"/>
    <p:sldId id="260" r:id="rId11"/>
    <p:sldId id="261" r:id="rId12"/>
    <p:sldId id="262" r:id="rId13"/>
    <p:sldId id="264" r:id="rId14"/>
    <p:sldId id="263" r:id="rId15"/>
    <p:sldId id="272" r:id="rId16"/>
    <p:sldId id="273" r:id="rId17"/>
    <p:sldId id="274" r:id="rId18"/>
    <p:sldId id="275" r:id="rId19"/>
    <p:sldId id="276" r:id="rId20"/>
    <p:sldId id="277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00"/>
    <a:srgbClr val="F145CC"/>
    <a:srgbClr val="F73F74"/>
    <a:srgbClr val="ED27E4"/>
    <a:srgbClr val="FF33CC"/>
    <a:srgbClr val="F2FA8A"/>
    <a:srgbClr val="91F0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0A2B-4197-4D7F-90BD-5A7A8B55B7CE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9E95-BF17-4E04-9B9F-A313AB163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42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0A2B-4197-4D7F-90BD-5A7A8B55B7CE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9E95-BF17-4E04-9B9F-A313AB163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59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0A2B-4197-4D7F-90BD-5A7A8B55B7CE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9E95-BF17-4E04-9B9F-A313AB163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7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0A2B-4197-4D7F-90BD-5A7A8B55B7CE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9E95-BF17-4E04-9B9F-A313AB163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96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0A2B-4197-4D7F-90BD-5A7A8B55B7CE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9E95-BF17-4E04-9B9F-A313AB163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06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0A2B-4197-4D7F-90BD-5A7A8B55B7CE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9E95-BF17-4E04-9B9F-A313AB163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77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0A2B-4197-4D7F-90BD-5A7A8B55B7CE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9E95-BF17-4E04-9B9F-A313AB163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54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0A2B-4197-4D7F-90BD-5A7A8B55B7CE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9E95-BF17-4E04-9B9F-A313AB163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18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0A2B-4197-4D7F-90BD-5A7A8B55B7CE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9E95-BF17-4E04-9B9F-A313AB163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12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0A2B-4197-4D7F-90BD-5A7A8B55B7CE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9E95-BF17-4E04-9B9F-A313AB163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57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0A2B-4197-4D7F-90BD-5A7A8B55B7CE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9E95-BF17-4E04-9B9F-A313AB163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87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513">
              <a:srgbClr val="7030A0"/>
            </a:gs>
            <a:gs pos="50000">
              <a:srgbClr val="CED6ED"/>
            </a:gs>
            <a:gs pos="38346">
              <a:schemeClr val="accent4">
                <a:lumMod val="20000"/>
                <a:lumOff val="80000"/>
              </a:schemeClr>
            </a:gs>
            <a:gs pos="5420">
              <a:srgbClr val="F2FA8A"/>
            </a:gs>
            <a:gs pos="13350">
              <a:srgbClr val="ED27E4"/>
            </a:gs>
            <a:gs pos="0">
              <a:schemeClr val="accent1">
                <a:lumMod val="20000"/>
                <a:lumOff val="80000"/>
              </a:schemeClr>
            </a:gs>
            <a:gs pos="79600">
              <a:srgbClr val="91F0FD"/>
            </a:gs>
            <a:gs pos="63764">
              <a:srgbClr val="FF33CC"/>
            </a:gs>
            <a:gs pos="50000">
              <a:srgbClr val="F2FA8A"/>
            </a:gs>
            <a:gs pos="100000">
              <a:schemeClr val="accent1">
                <a:tint val="23500"/>
                <a:satMod val="160000"/>
              </a:schemeClr>
            </a:gs>
          </a:gsLst>
          <a:lin ang="15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E0A2B-4197-4D7F-90BD-5A7A8B55B7CE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19E95-BF17-4E04-9B9F-A313AB163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82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04800" y="152400"/>
            <a:ext cx="8458200" cy="1905000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Добрый день!</a:t>
            </a:r>
            <a:endParaRPr lang="ru-RU" sz="239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62000" y="2819400"/>
            <a:ext cx="84582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Начнём?...</a:t>
            </a:r>
            <a:endParaRPr lang="ru-RU" sz="239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2000"/>
            <a:ext cx="64008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687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838200"/>
            <a:ext cx="5715000" cy="542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802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38200"/>
            <a:ext cx="5672889" cy="5389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481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00200" y="533400"/>
            <a:ext cx="62215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Расширяем кругозор</a:t>
            </a:r>
          </a:p>
        </p:txBody>
      </p:sp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-1417811" y="-144463"/>
            <a:ext cx="1878186" cy="187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399" y="2057400"/>
            <a:ext cx="5337175" cy="4563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9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211205"/>
              </p:ext>
            </p:extLst>
          </p:nvPr>
        </p:nvGraphicFramePr>
        <p:xfrm>
          <a:off x="152400" y="838200"/>
          <a:ext cx="3810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10860659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НЕДОСТАТОК ТОВАРА</a:t>
                      </a:r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briola" panose="04040605051002020D02" pitchFamily="8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12309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128446"/>
              </p:ext>
            </p:extLst>
          </p:nvPr>
        </p:nvGraphicFramePr>
        <p:xfrm>
          <a:off x="1752600" y="1676400"/>
          <a:ext cx="66294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9400">
                  <a:extLst>
                    <a:ext uri="{9D8B030D-6E8A-4147-A177-3AD203B41FA5}">
                      <a16:colId xmlns:a16="http://schemas.microsoft.com/office/drawing/2014/main" val="1465178700"/>
                    </a:ext>
                  </a:extLst>
                </a:gridCol>
              </a:tblGrid>
              <a:tr h="5105400">
                <a:tc>
                  <a:txBody>
                    <a:bodyPr/>
                    <a:lstStyle/>
                    <a:p>
                      <a:pPr algn="just"/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несоответствие товара или обязательным требованиям, предусмотренным законом, либо в установленном им порядке, или условиям договора (а при их отсутствии или неполноте условий - обычно предъявляемым требованиям), или целям, для которых товар такого рода обычно используется или о которых потребитель поставил в известность продавца при заключении договора, или образцу и (или) описанию при продаже товара по образцу.</a:t>
                      </a:r>
                      <a:endParaRPr lang="ru-RU" sz="3200" dirty="0">
                        <a:solidFill>
                          <a:schemeClr val="tx1"/>
                        </a:solidFill>
                        <a:latin typeface="Gabriola" panose="04040605051002020D02" pitchFamily="82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302563"/>
                  </a:ext>
                </a:extLst>
              </a:tr>
            </a:tbl>
          </a:graphicData>
        </a:graphic>
      </p:graphicFrame>
      <p:sp>
        <p:nvSpPr>
          <p:cNvPr id="9" name="Выгнутая вверх стрелка 8"/>
          <p:cNvSpPr/>
          <p:nvPr/>
        </p:nvSpPr>
        <p:spPr>
          <a:xfrm rot="1564935">
            <a:off x="3936435" y="697517"/>
            <a:ext cx="2412479" cy="78730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7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595389"/>
              </p:ext>
            </p:extLst>
          </p:nvPr>
        </p:nvGraphicFramePr>
        <p:xfrm>
          <a:off x="152400" y="838200"/>
          <a:ext cx="3810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10860659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ПОТРЕБИТЕЛЬ</a:t>
                      </a:r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briola" panose="04040605051002020D02" pitchFamily="8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12309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656810"/>
              </p:ext>
            </p:extLst>
          </p:nvPr>
        </p:nvGraphicFramePr>
        <p:xfrm>
          <a:off x="2514600" y="1942747"/>
          <a:ext cx="5867400" cy="3619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400">
                  <a:extLst>
                    <a:ext uri="{9D8B030D-6E8A-4147-A177-3AD203B41FA5}">
                      <a16:colId xmlns:a16="http://schemas.microsoft.com/office/drawing/2014/main" val="1465178700"/>
                    </a:ext>
                  </a:extLst>
                </a:gridCol>
              </a:tblGrid>
              <a:tr h="3619853">
                <a:tc>
                  <a:txBody>
                    <a:bodyPr/>
                    <a:lstStyle/>
                    <a:p>
                      <a:pPr algn="just"/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гражданин, имеющий намерение заказать или приобрести либо заказывающий, приобретающий или использующий товары (работы, услуги) исключительно для личных, семейных, домашних и иных нужд, не связанных с осуществлением предпринимательской деятельности</a:t>
                      </a:r>
                      <a:endParaRPr lang="ru-RU" sz="3200" dirty="0">
                        <a:solidFill>
                          <a:schemeClr val="tx1"/>
                        </a:solidFill>
                        <a:latin typeface="Gabriola" panose="04040605051002020D02" pitchFamily="82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302563"/>
                  </a:ext>
                </a:extLst>
              </a:tr>
            </a:tbl>
          </a:graphicData>
        </a:graphic>
      </p:graphicFrame>
      <p:sp>
        <p:nvSpPr>
          <p:cNvPr id="9" name="Выгнутая вверх стрелка 8"/>
          <p:cNvSpPr/>
          <p:nvPr/>
        </p:nvSpPr>
        <p:spPr>
          <a:xfrm rot="1564935">
            <a:off x="3936435" y="697517"/>
            <a:ext cx="2412479" cy="78730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319118"/>
              </p:ext>
            </p:extLst>
          </p:nvPr>
        </p:nvGraphicFramePr>
        <p:xfrm>
          <a:off x="152400" y="838200"/>
          <a:ext cx="3810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10860659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ПРОДАВЕЦ</a:t>
                      </a:r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briola" panose="04040605051002020D02" pitchFamily="8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12309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127210"/>
              </p:ext>
            </p:extLst>
          </p:nvPr>
        </p:nvGraphicFramePr>
        <p:xfrm>
          <a:off x="3200400" y="1942747"/>
          <a:ext cx="4800600" cy="3238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1465178700"/>
                    </a:ext>
                  </a:extLst>
                </a:gridCol>
              </a:tblGrid>
              <a:tr h="3238853">
                <a:tc>
                  <a:txBody>
                    <a:bodyPr/>
                    <a:lstStyle/>
                    <a:p>
                      <a:pPr algn="l"/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организация независимо от ее организационно-правовой формы, а также индивидуальный предприниматель, реализующие товары потребителям по договору купли-продажи.</a:t>
                      </a:r>
                      <a:endParaRPr lang="ru-RU" sz="3200" dirty="0">
                        <a:solidFill>
                          <a:schemeClr val="tx1"/>
                        </a:solidFill>
                        <a:latin typeface="Gabriola" panose="04040605051002020D02" pitchFamily="82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302563"/>
                  </a:ext>
                </a:extLst>
              </a:tr>
            </a:tbl>
          </a:graphicData>
        </a:graphic>
      </p:graphicFrame>
      <p:sp>
        <p:nvSpPr>
          <p:cNvPr id="9" name="Выгнутая вверх стрелка 8"/>
          <p:cNvSpPr/>
          <p:nvPr/>
        </p:nvSpPr>
        <p:spPr>
          <a:xfrm rot="1564935">
            <a:off x="3936435" y="697517"/>
            <a:ext cx="2412479" cy="78730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0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969190"/>
              </p:ext>
            </p:extLst>
          </p:nvPr>
        </p:nvGraphicFramePr>
        <p:xfrm>
          <a:off x="152400" y="762001"/>
          <a:ext cx="3810000" cy="1213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1086065922"/>
                    </a:ext>
                  </a:extLst>
                </a:gridCol>
              </a:tblGrid>
              <a:tr h="1213073"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СУЩЕСТВЕННЫЙ</a:t>
                      </a:r>
                      <a:r>
                        <a:rPr lang="ru-RU" sz="36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 НЕДОСТАТОК ТОВАРА</a:t>
                      </a:r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briola" panose="04040605051002020D02" pitchFamily="8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12309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481867"/>
              </p:ext>
            </p:extLst>
          </p:nvPr>
        </p:nvGraphicFramePr>
        <p:xfrm>
          <a:off x="3429000" y="2133600"/>
          <a:ext cx="54102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1465178700"/>
                    </a:ext>
                  </a:extLst>
                </a:gridCol>
              </a:tblGrid>
              <a:tr h="3238853">
                <a:tc>
                  <a:txBody>
                    <a:bodyPr/>
                    <a:lstStyle/>
                    <a:p>
                      <a:pPr algn="l"/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неустранимый недостаток или недостаток, который не может быть устранен без несоразмерных расходов или затрат времени, или выявляется неоднократно, или проявляется вновь после его устранения, или другие подобные недостатки</a:t>
                      </a:r>
                      <a:endParaRPr lang="ru-RU" sz="5400" dirty="0">
                        <a:solidFill>
                          <a:schemeClr val="tx1"/>
                        </a:solidFill>
                        <a:latin typeface="Gabriola" panose="04040605051002020D02" pitchFamily="82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302563"/>
                  </a:ext>
                </a:extLst>
              </a:tr>
            </a:tbl>
          </a:graphicData>
        </a:graphic>
      </p:graphicFrame>
      <p:sp>
        <p:nvSpPr>
          <p:cNvPr id="9" name="Выгнутая вверх стрелка 8"/>
          <p:cNvSpPr/>
          <p:nvPr/>
        </p:nvSpPr>
        <p:spPr>
          <a:xfrm rot="1564935">
            <a:off x="3854827" y="547665"/>
            <a:ext cx="2854763" cy="109007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1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9600" y="533400"/>
            <a:ext cx="78678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Моделирование ситуаций</a:t>
            </a:r>
            <a:endParaRPr lang="ru-RU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79" y="1731420"/>
            <a:ext cx="5753100" cy="478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3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1770" y="531091"/>
            <a:ext cx="90268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Решение </a:t>
            </a:r>
            <a:r>
              <a:rPr lang="ru-RU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ситуационных задач</a:t>
            </a: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1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447800"/>
            <a:ext cx="8458200" cy="2971800"/>
          </a:xfrm>
        </p:spPr>
        <p:txBody>
          <a:bodyPr>
            <a:noAutofit/>
          </a:bodyPr>
          <a:lstStyle/>
          <a:p>
            <a:r>
              <a:rPr lang="ru-RU" sz="11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Знай </a:t>
            </a:r>
            <a:r>
              <a:rPr lang="ru-RU" sz="1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свои права</a:t>
            </a:r>
            <a:endParaRPr lang="ru-RU" sz="23900" b="1" u="sng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-152400" y="533400"/>
            <a:ext cx="8610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Тема мероприятия:</a:t>
            </a:r>
            <a:endParaRPr lang="ru-RU" sz="199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1026" name="Picture 2" descr="https://avatars.mds.yandex.net/i?id=6067d06bc5bf14e7e7ac8a196207321f077fb228-1232515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2" y="3946375"/>
            <a:ext cx="3876675" cy="2775249"/>
          </a:xfrm>
          <a:prstGeom prst="snip2DiagRect">
            <a:avLst>
              <a:gd name="adj1" fmla="val 303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675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8382000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138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2715"/>
            <a:ext cx="9067800" cy="6725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0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81000" y="5773009"/>
            <a:ext cx="3581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накомство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2042" y="2661670"/>
            <a:ext cx="2895602" cy="686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положения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62600" y="5299705"/>
            <a:ext cx="3581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отдельные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8970"/>
            <a:ext cx="2438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747" y="0"/>
            <a:ext cx="3084853" cy="310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258" y="0"/>
            <a:ext cx="3292572" cy="39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819400" y="3520786"/>
            <a:ext cx="3886200" cy="820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«О защите прав потребителей»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7" name="Picture 1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39" y="3615142"/>
            <a:ext cx="2163743" cy="21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517909" y="2444106"/>
            <a:ext cx="3581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Закон РФ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8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377" y="3521572"/>
            <a:ext cx="1735473" cy="18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2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579" y="4040105"/>
            <a:ext cx="2438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743" y="220101"/>
            <a:ext cx="3084853" cy="310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49" y="-78294"/>
            <a:ext cx="1756483" cy="21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464102" y="323299"/>
            <a:ext cx="7219428" cy="1893267"/>
          </a:xfrm>
        </p:spPr>
        <p:txBody>
          <a:bodyPr>
            <a:noAutofit/>
          </a:bodyPr>
          <a:lstStyle/>
          <a:p>
            <a:pPr algn="l"/>
            <a:r>
              <a:rPr lang="ru-RU" sz="6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Цель мероприятия:</a:t>
            </a:r>
            <a:endParaRPr lang="ru-RU" sz="6600" b="1" u="sng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30713" y="1991202"/>
            <a:ext cx="84582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Познакомиться с отдельными положениями Закона РФ «О защите прав потребителя»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7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228600" y="-32327"/>
            <a:ext cx="7219428" cy="1296166"/>
          </a:xfrm>
        </p:spPr>
        <p:txBody>
          <a:bodyPr>
            <a:noAutofit/>
          </a:bodyPr>
          <a:lstStyle/>
          <a:p>
            <a:pPr algn="l"/>
            <a:r>
              <a:rPr lang="ru-RU" sz="6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Задачи:</a:t>
            </a:r>
            <a:endParaRPr lang="ru-RU" sz="6600" b="1" u="sng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81000" y="1524000"/>
            <a:ext cx="84582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5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algn="just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1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. создать целостное представление о защите прав потребителей при продаже товаров.</a:t>
            </a: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Gabriola" panose="04040605051002020D02" pitchFamily="82" charset="0"/>
            </a:endParaRPr>
          </a:p>
          <a:p>
            <a:pPr algn="just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Gabriola" panose="04040605051002020D02" pitchFamily="82" charset="0"/>
            </a:endParaRPr>
          </a:p>
          <a:p>
            <a:pPr algn="just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2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. развивать навыки анализа правовых ситуаций и применения полученных знаний</a:t>
            </a: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Gabriola" panose="04040605051002020D02" pitchFamily="82" charset="0"/>
            </a:endParaRPr>
          </a:p>
          <a:p>
            <a:pPr algn="just"/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Gabriola" panose="04040605051002020D02" pitchFamily="82" charset="0"/>
            </a:endParaRPr>
          </a:p>
          <a:p>
            <a:pPr algn="just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3.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воспитывать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уважительное отношение к окружающим; умение работать в команде</a:t>
            </a:r>
          </a:p>
        </p:txBody>
      </p:sp>
    </p:spTree>
    <p:extLst>
      <p:ext uri="{BB962C8B-B14F-4D97-AF65-F5344CB8AC3E}">
        <p14:creationId xmlns:p14="http://schemas.microsoft.com/office/powerpoint/2010/main" val="98467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1752600"/>
            <a:ext cx="8611725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itchFamily="18" charset="0"/>
              </a:rPr>
              <a:t>1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itchFamily="18" charset="0"/>
              </a:rPr>
              <a:t>. Знакомство с жюри.</a:t>
            </a:r>
          </a:p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itchFamily="18" charset="0"/>
              </a:rPr>
              <a:t>2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itchFamily="18" charset="0"/>
              </a:rPr>
              <a:t>. Правила мероприятия.</a:t>
            </a:r>
          </a:p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itchFamily="18" charset="0"/>
              </a:rPr>
              <a:t>3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itchFamily="18" charset="0"/>
              </a:rPr>
              <a:t>. Содержание мероприятия.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  <a:cs typeface="Times New Roman" pitchFamily="18" charset="0"/>
            </a:endParaRPr>
          </a:p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itchFamily="18" charset="0"/>
              </a:rPr>
              <a:t>4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itchFamily="18" charset="0"/>
              </a:rPr>
              <a:t>. Результаты мероприятия.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152400"/>
            <a:ext cx="221887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План:</a:t>
            </a:r>
          </a:p>
        </p:txBody>
      </p:sp>
    </p:spTree>
    <p:extLst>
      <p:ext uri="{BB962C8B-B14F-4D97-AF65-F5344CB8AC3E}">
        <p14:creationId xmlns:p14="http://schemas.microsoft.com/office/powerpoint/2010/main" val="200486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9" y="1522750"/>
            <a:ext cx="87641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itchFamily="18" charset="0"/>
              </a:rPr>
              <a:t>1. Отвечает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itchFamily="18" charset="0"/>
              </a:rPr>
              <a:t>та команда, которая первая поднимет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itchFamily="18" charset="0"/>
              </a:rPr>
              <a:t>флажок.</a:t>
            </a:r>
          </a:p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itchFamily="18" charset="0"/>
              </a:rPr>
              <a:t>2. Выкрикивать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itchFamily="18" charset="0"/>
              </a:rPr>
              <a:t>строго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itchFamily="18" charset="0"/>
              </a:rPr>
              <a:t>запрещено!</a:t>
            </a:r>
          </a:p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itchFamily="18" charset="0"/>
              </a:rPr>
              <a:t>3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itchFamily="18" charset="0"/>
              </a:rPr>
              <a:t>.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itchFamily="18" charset="0"/>
              </a:rPr>
              <a:t>На обсуждение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itchFamily="18" charset="0"/>
              </a:rPr>
              <a:t>ребуса предоставляется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itchFamily="18" charset="0"/>
              </a:rPr>
              <a:t>1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itchFamily="18" charset="0"/>
              </a:rPr>
              <a:t>минута</a:t>
            </a:r>
          </a:p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itchFamily="18" charset="0"/>
              </a:rPr>
              <a:t>4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itchFamily="18" charset="0"/>
              </a:rPr>
              <a:t>.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itchFamily="18" charset="0"/>
              </a:rPr>
              <a:t>За правильный ответ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itchFamily="18" charset="0"/>
              </a:rPr>
              <a:t>назначается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itchFamily="18" charset="0"/>
              </a:rPr>
              <a:t>1 балл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8826" y="76200"/>
            <a:ext cx="26436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Ребусы</a:t>
            </a:r>
            <a:endParaRPr lang="ru-RU" sz="8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14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85800"/>
            <a:ext cx="5935579" cy="563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10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14400"/>
            <a:ext cx="6199472" cy="5258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52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299</Words>
  <Application>Microsoft Office PowerPoint</Application>
  <PresentationFormat>Экран (4:3)</PresentationFormat>
  <Paragraphs>45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Gabriola</vt:lpstr>
      <vt:lpstr>Monotype Corsiva</vt:lpstr>
      <vt:lpstr>Times New Roman</vt:lpstr>
      <vt:lpstr>Тема Office</vt:lpstr>
      <vt:lpstr>Добрый день!</vt:lpstr>
      <vt:lpstr>Знай свои права</vt:lpstr>
      <vt:lpstr>Презентация PowerPoint</vt:lpstr>
      <vt:lpstr>Цель мероприятия:</vt:lpstr>
      <vt:lpstr>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Молодежная субкультура- Гламур</dc:title>
  <dc:creator>Татьяна</dc:creator>
  <cp:lastModifiedBy>Пользователь</cp:lastModifiedBy>
  <cp:revision>34</cp:revision>
  <dcterms:created xsi:type="dcterms:W3CDTF">2013-09-15T11:15:08Z</dcterms:created>
  <dcterms:modified xsi:type="dcterms:W3CDTF">2024-05-13T08:21:13Z</dcterms:modified>
</cp:coreProperties>
</file>