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82" r:id="rId4"/>
    <p:sldId id="261" r:id="rId5"/>
    <p:sldId id="267" r:id="rId6"/>
    <p:sldId id="268" r:id="rId7"/>
    <p:sldId id="269" r:id="rId8"/>
    <p:sldId id="279" r:id="rId9"/>
    <p:sldId id="270" r:id="rId10"/>
    <p:sldId id="278" r:id="rId11"/>
    <p:sldId id="277" r:id="rId12"/>
    <p:sldId id="275" r:id="rId13"/>
    <p:sldId id="276" r:id="rId14"/>
    <p:sldId id="274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81713" autoAdjust="0"/>
  </p:normalViewPr>
  <p:slideViewPr>
    <p:cSldViewPr>
      <p:cViewPr varScale="1">
        <p:scale>
          <a:sx n="72" d="100"/>
          <a:sy n="72" d="100"/>
        </p:scale>
        <p:origin x="176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06/relationships/vbaProject" Target="vbaProject.bin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5BF2AC-2657-459D-B45C-CDED40FA7589}" type="datetimeFigureOut">
              <a:rPr lang="ru-RU" smtClean="0"/>
              <a:pPr/>
              <a:t>24.05.2024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E0CE98-C66F-4725-A169-355D45B08F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310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E0CE98-C66F-4725-A169-355D45B08F66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7044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34541"/>
            <a:ext cx="8003232" cy="193022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 бюджетное  дошкольное  образовательное учреждение  </a:t>
            </a:r>
            <a:b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Ростова на-Дону</a:t>
            </a:r>
            <a:b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 73»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204864"/>
            <a:ext cx="8003232" cy="39212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4400" b="1" dirty="0" smtClean="0">
                <a:solidFill>
                  <a:srgbClr val="7030A0"/>
                </a:solidFill>
              </a:rPr>
              <a:t>формирование </a:t>
            </a:r>
            <a:r>
              <a:rPr lang="ru-RU" sz="4400" b="1" dirty="0">
                <a:solidFill>
                  <a:srgbClr val="7030A0"/>
                </a:solidFill>
              </a:rPr>
              <a:t>представлений о геометрических </a:t>
            </a:r>
            <a:r>
              <a:rPr lang="ru-RU" sz="4400" b="1" dirty="0" smtClean="0">
                <a:solidFill>
                  <a:srgbClr val="7030A0"/>
                </a:solidFill>
              </a:rPr>
              <a:t>фигурах у детей дошкольного возраста</a:t>
            </a:r>
          </a:p>
          <a:p>
            <a:pPr marL="0" indent="0" algn="ctr">
              <a:buNone/>
            </a:pPr>
            <a:r>
              <a:rPr lang="ru-RU" sz="4400" b="1" dirty="0" smtClean="0">
                <a:solidFill>
                  <a:srgbClr val="7030A0"/>
                </a:solidFill>
              </a:rPr>
              <a:t> средствами фольгопластики.</a:t>
            </a:r>
          </a:p>
          <a:p>
            <a:pPr marL="0" indent="0" algn="r"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Разработал </a:t>
            </a:r>
          </a:p>
          <a:p>
            <a:pPr marL="0" indent="0" algn="r"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Старший воспитатель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Гребенькова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Е.Г</a:t>
            </a:r>
          </a:p>
          <a:p>
            <a:pPr marL="0" indent="0" algn="r"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73   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34605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908720"/>
            <a:ext cx="7272808" cy="252028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науки и техники,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определяет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возрастающую роль математической подготовки подрастающего поколения</a:t>
            </a:r>
            <a:r>
              <a:rPr lang="ru-RU" sz="2200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Вхождение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в мир математики начинается в дошкольном возрасте, они сравнивают предметы по величине, устанавливают количественные и пространственные отношения, устанавливают геометрические эталоны, овладевают моделирующей деятельностью</a:t>
            </a:r>
            <a:r>
              <a:rPr lang="ru-RU" sz="2200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Дошкольники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проявляют спонтанный интерес к математическим категориям: количество, форма, время, пространство, величина, которые помогают им лучше ориентироваться в вещах и ситуациях, упорядочивать и связывать их друг с другом, способствуют формированию понятий.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 у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одним из основным признаков распознания предметов</a:t>
            </a:r>
            <a:r>
              <a:rPr lang="ru-RU" sz="2400" dirty="0"/>
              <a:t>.</a:t>
            </a:r>
          </a:p>
          <a:p>
            <a:endParaRPr lang="en-US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7" y="3426013"/>
            <a:ext cx="4104456" cy="3108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ФОП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приказ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Министерства просвещения Российской Федерации от 30 сентября 2022 г. № 874,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417639"/>
            <a:ext cx="8147248" cy="309148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свете новых требований Федеральной образовательной программы дошкольного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в 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 познавательного развития по развитию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математических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 в образовательной деятельности с детьми от 3 до 4 лет стоят следующие задачи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представления детей о сенсорных эталонах цвета и формы, их использовании в самостоятельной деятельности; 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умение непосредственного попарного сравнения предметов по форме, величине и количеству, определяя их соотношение между собой; помогать осваивать чувственные способы ориентировки в пространстве и времени; развивать исследовательские умения. 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448268"/>
            <a:ext cx="4283968" cy="24097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8946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ПОДХОДЫ К ОЗНАКОМЛЕНИЮ ДЕТЕЙ</a:t>
            </a:r>
            <a:b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ГЕОМЕТРИЧЕСКИМИ ФИГУРАМИ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позиции сенсорного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-дети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учатся обследовать геометрические фигуры, предметы с помощью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анализаторов (зрительного, двигательного,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осязательного)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с позиции геометрии, когда дети познают особенности, </a:t>
            </a:r>
          </a:p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свойства фигур, знакомятся с понятием «угол», «вершина», «сторона», </a:t>
            </a:r>
          </a:p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учатся их показывать, сравнивать, строить, находить внешнюю и внутреннюю области, определять взаимное расположение, область пересечения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 тем самым выходят на понятийный уровень представлений 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геометрических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фигурах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подход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заключается в использовании теории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Ф.Фребеля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который рекомендовал знакомить детей с геометрическими фигурами через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проекции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геометрических тел на плоскость, т.е. через познание объемных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идти к познанию плоскостных: шар – круг; куб – квадрат; конус – круг,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треугольник; параллелепипед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прямоугольник,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квадрат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293096"/>
            <a:ext cx="3888432" cy="28420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base"/>
            <a:r>
              <a:rPr lang="ru-RU" sz="20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формирования умения</a:t>
            </a: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различать, называть и обследовать</a:t>
            </a: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геометрическую фигуру</a:t>
            </a: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/>
          </a:bodyPr>
          <a:lstStyle/>
          <a:p>
            <a:pPr fontAlgn="base">
              <a:buFont typeface="Wingdings" panose="05000000000000000000" pitchFamily="2" charset="2"/>
              <a:buChar char="q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называние геометрической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фигуры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Font typeface="Wingdings" panose="05000000000000000000" pitchFamily="2" charset="2"/>
              <a:buChar char="q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ребенком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подобной фигуры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показ ее и называние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Font typeface="Wingdings" panose="05000000000000000000" pitchFamily="2" charset="2"/>
              <a:buChar char="q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Обследование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геометрической фигуры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 с детьми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Font typeface="Wingdings" panose="05000000000000000000" pitchFamily="2" charset="2"/>
              <a:buChar char="q"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Обведение фигуры пальцем по контуру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Font typeface="Wingdings" panose="05000000000000000000" pitchFamily="2" charset="2"/>
              <a:buChar char="q"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Проглаживание фигуры ладонью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Font typeface="Wingdings" panose="05000000000000000000" pitchFamily="2" charset="2"/>
              <a:buChar char="q"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Сжимание фигуры в ладони или ладонях, попытка ее спрятать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Font typeface="Wingdings" panose="05000000000000000000" pitchFamily="2" charset="2"/>
              <a:buChar char="q"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Проба на устойчивость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Font typeface="Wingdings" panose="05000000000000000000" pitchFamily="2" charset="2"/>
              <a:buChar char="q"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Прокатывание фигуры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 обследуемой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фигуры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уже известными фигурами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076056" y="3789040"/>
            <a:ext cx="3456384" cy="27663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31314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7859216" cy="41805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908720"/>
            <a:ext cx="8003232" cy="5217443"/>
          </a:xfrm>
        </p:spPr>
        <p:txBody>
          <a:bodyPr>
            <a:normAutofit/>
          </a:bodyPr>
          <a:lstStyle/>
          <a:p>
            <a:pPr fontAlgn="base">
              <a:buFont typeface="Wingdings" panose="05000000000000000000" pitchFamily="2" charset="2"/>
              <a:buChar char="q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умений различать и называть геометрические фигуры закрепляется прежде всего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играх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base">
              <a:buFont typeface="Wingdings" panose="05000000000000000000" pitchFamily="2" charset="2"/>
              <a:buChar char="q"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нахождение фигуры по образцу («Найди свой домик», «Чей домик быстрее соберется», «Автомобили и гаражи» и т.д.);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base">
              <a:buFont typeface="Wingdings" panose="05000000000000000000" pitchFamily="2" charset="2"/>
              <a:buChar char="q"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нахождение фигуры по названию («Чудесный мешочек», «Дай мне названную фигуру» и т.д.);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base">
              <a:buFont typeface="Wingdings" panose="05000000000000000000" pitchFamily="2" charset="2"/>
              <a:buChar char="q"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нахождение фигуры по описанию (перечисление характерных свойств), «Отгадай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097483"/>
              </p:ext>
            </p:extLst>
          </p:nvPr>
        </p:nvGraphicFramePr>
        <p:xfrm>
          <a:off x="5004048" y="4623409"/>
          <a:ext cx="3389508" cy="2192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Точечный рисунок" r:id="rId3" imgW="3246120" imgH="2438280" progId="Paint.Picture">
                  <p:embed/>
                </p:oleObj>
              </mc:Choice>
              <mc:Fallback>
                <p:oleObj name="Точечный рисунок" r:id="rId3" imgW="3246120" imgH="243828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04048" y="4623409"/>
                        <a:ext cx="3389508" cy="21923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Блок-схема: извлечение 4">
            <a:hlinkClick r:id="" action="ppaction://macro?name=марина"/>
          </p:cNvPr>
          <p:cNvSpPr/>
          <p:nvPr/>
        </p:nvSpPr>
        <p:spPr>
          <a:xfrm>
            <a:off x="662853" y="4797152"/>
            <a:ext cx="642942" cy="571504"/>
          </a:xfrm>
          <a:prstGeom prst="flowChartExtra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hlinkClick r:id="" action="ppaction://macro?name=марина"/>
          </p:cNvPr>
          <p:cNvSpPr/>
          <p:nvPr/>
        </p:nvSpPr>
        <p:spPr>
          <a:xfrm>
            <a:off x="1691680" y="4868590"/>
            <a:ext cx="500066" cy="50006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омб 6">
            <a:hlinkClick r:id="" action="ppaction://macro?name=марина"/>
          </p:cNvPr>
          <p:cNvSpPr/>
          <p:nvPr/>
        </p:nvSpPr>
        <p:spPr>
          <a:xfrm>
            <a:off x="2404822" y="4822627"/>
            <a:ext cx="500066" cy="642942"/>
          </a:xfrm>
          <a:prstGeom prst="diamond">
            <a:avLst/>
          </a:prstGeom>
          <a:gradFill>
            <a:gsLst>
              <a:gs pos="0">
                <a:srgbClr val="FF0000"/>
              </a:gs>
              <a:gs pos="80000">
                <a:schemeClr val="accent6">
                  <a:shade val="93000"/>
                  <a:satMod val="130000"/>
                </a:schemeClr>
              </a:gs>
              <a:gs pos="100000">
                <a:schemeClr val="accent6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8" name="Блок-схема: извлечение 7">
            <a:hlinkClick r:id="" action="ppaction://macro?name=марина"/>
          </p:cNvPr>
          <p:cNvSpPr/>
          <p:nvPr/>
        </p:nvSpPr>
        <p:spPr>
          <a:xfrm>
            <a:off x="3259233" y="4881702"/>
            <a:ext cx="642942" cy="571504"/>
          </a:xfrm>
          <a:prstGeom prst="flowChartExtra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hlinkClick r:id="" action="ppaction://macro?name=марина"/>
          </p:cNvPr>
          <p:cNvSpPr/>
          <p:nvPr/>
        </p:nvSpPr>
        <p:spPr>
          <a:xfrm>
            <a:off x="4117087" y="4832871"/>
            <a:ext cx="500066" cy="50006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861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274042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</a:rPr>
              <a:t>Ц</a:t>
            </a:r>
            <a:r>
              <a:rPr lang="ru-RU" dirty="0" smtClean="0">
                <a:solidFill>
                  <a:srgbClr val="7030A0"/>
                </a:solidFill>
              </a:rPr>
              <a:t>ель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80728"/>
            <a:ext cx="8147248" cy="514543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рансляция педагогического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опыта, 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в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течение занятия научить и научиться чему-то конкретному.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мастер-класса: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создание условий для профессионального общения, самореализации и стимулирования роста творческого потенциала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 средствами фольгопластики ;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профессионального мастерства и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мастер-класса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067074"/>
            <a:ext cx="3995936" cy="2504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19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</a:rPr>
              <a:t>Практическая часть</a:t>
            </a:r>
            <a:br>
              <a:rPr lang="ru-RU" dirty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rgbClr val="7030A0"/>
                </a:solidFill>
              </a:rPr>
              <a:t>фольгопластика. 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Фольгопластика  -это продуктивный  творческий вид  деятельности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Развитее  у детей творческой активности, интереса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 представлений  об окружающем мире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  мелкой моторики – развитие речи дошкольников 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05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Практическая часть</a:t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rgbClr val="7030A0"/>
                </a:solidFill>
              </a:rPr>
              <a:t>фольгопластика 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4294967295"/>
          </p:nvPr>
        </p:nvSpPr>
        <p:spPr>
          <a:xfrm>
            <a:off x="683569" y="2276475"/>
            <a:ext cx="8460432" cy="6477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i="1" dirty="0" smtClean="0">
                <a:solidFill>
                  <a:srgbClr val="7030A0"/>
                </a:solidFill>
              </a:rPr>
              <a:t>Приемы работы с фольгой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quarter" idx="4294967295"/>
          </p:nvPr>
        </p:nvSpPr>
        <p:spPr>
          <a:xfrm>
            <a:off x="683569" y="3213100"/>
            <a:ext cx="8460431" cy="29130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7030A0"/>
                </a:solidFill>
              </a:rPr>
              <a:t> </a:t>
            </a:r>
            <a:r>
              <a:rPr lang="ru-RU" sz="22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обертывание объемных фигур, формирование фигур, скручивание. Фигуры превращаются </a:t>
            </a:r>
            <a:r>
              <a:rPr lang="ru-RU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объёмный  образ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Манипуляции </a:t>
            </a:r>
            <a:r>
              <a:rPr lang="ru-RU" sz="22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изготовлением простых и сложных фигурных деталей способствуют развитию мелкой моторики, а это, в свою очередь, активизирует развитие интеллекта.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521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Фольгопластика  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834413"/>
            <a:ext cx="3610744" cy="27549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870411"/>
            <a:ext cx="3625292" cy="271896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796" y="3695087"/>
            <a:ext cx="4104456" cy="3037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80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Фольклорная математика 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rgbClr val="7030A0"/>
                </a:solidFill>
              </a:rPr>
              <a:t>Назовите пословицы  в которых присутствуют числительные </a:t>
            </a:r>
          </a:p>
          <a:p>
            <a:r>
              <a:rPr lang="ru-RU" b="1" u="sng" dirty="0">
                <a:solidFill>
                  <a:srgbClr val="7030A0"/>
                </a:solidFill>
              </a:rPr>
              <a:t>Поговорки и пословицы с числительным – ОДИН</a:t>
            </a:r>
            <a:r>
              <a:rPr lang="ru-RU" b="1" u="sng" dirty="0" smtClean="0">
                <a:solidFill>
                  <a:srgbClr val="7030A0"/>
                </a:solidFill>
              </a:rPr>
              <a:t>.</a:t>
            </a:r>
          </a:p>
          <a:p>
            <a:r>
              <a:rPr lang="ru-RU" dirty="0"/>
              <a:t>У человека одна родная мать и одна у него Родина.</a:t>
            </a:r>
            <a:br>
              <a:rPr lang="ru-RU" dirty="0"/>
            </a:br>
            <a:r>
              <a:rPr lang="ru-RU" dirty="0" smtClean="0"/>
              <a:t>Один </a:t>
            </a:r>
            <a:r>
              <a:rPr lang="ru-RU" dirty="0"/>
              <a:t>волк овец гоняет полк.</a:t>
            </a:r>
            <a:br>
              <a:rPr lang="ru-RU" dirty="0"/>
            </a:br>
            <a:r>
              <a:rPr lang="ru-RU" dirty="0"/>
              <a:t>Одна нога тут, другая — там</a:t>
            </a:r>
            <a:r>
              <a:rPr lang="ru-RU" dirty="0" smtClean="0"/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За двумя зайцами погонишься, ни одного не поймаешь.</a:t>
            </a:r>
            <a:br>
              <a:rPr lang="ru-RU" dirty="0"/>
            </a:br>
            <a:r>
              <a:rPr lang="ru-RU" dirty="0" smtClean="0"/>
              <a:t>Руки </a:t>
            </a:r>
            <a:r>
              <a:rPr lang="ru-RU" dirty="0"/>
              <a:t>одного поборют, а знание — тысячу.</a:t>
            </a:r>
            <a:br>
              <a:rPr lang="ru-RU" dirty="0"/>
            </a:br>
            <a:r>
              <a:rPr lang="ru-RU" dirty="0"/>
              <a:t>Один за всех и все за одного.</a:t>
            </a:r>
            <a:br>
              <a:rPr lang="ru-RU" dirty="0"/>
            </a:br>
            <a:r>
              <a:rPr lang="ru-RU" dirty="0" smtClean="0"/>
              <a:t>Один </a:t>
            </a:r>
            <a:r>
              <a:rPr lang="ru-RU" dirty="0"/>
              <a:t>в поле не воин.</a:t>
            </a:r>
            <a:br>
              <a:rPr lang="ru-RU" dirty="0"/>
            </a:br>
            <a:r>
              <a:rPr lang="ru-RU" dirty="0" smtClean="0"/>
              <a:t>Одной </a:t>
            </a:r>
            <a:r>
              <a:rPr lang="ru-RU" dirty="0"/>
              <a:t>рукой и узла не завяжешь.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838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Пословицы о геометрических формах 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Люди — это мысли земного шара.</a:t>
            </a:r>
          </a:p>
          <a:p>
            <a:r>
              <a:rPr lang="ru-RU" dirty="0"/>
              <a:t>Прямоугольник - аккуратный, словно </a:t>
            </a:r>
            <a:r>
              <a:rPr lang="ru-RU" dirty="0" smtClean="0"/>
              <a:t>школьник</a:t>
            </a:r>
          </a:p>
          <a:p>
            <a:r>
              <a:rPr lang="ru-RU" dirty="0" smtClean="0"/>
              <a:t>Время </a:t>
            </a:r>
            <a:r>
              <a:rPr lang="ru-RU" dirty="0"/>
              <a:t>внутри пирамиды течет </a:t>
            </a:r>
            <a:r>
              <a:rPr lang="ru-RU" dirty="0" smtClean="0"/>
              <a:t>по-другому</a:t>
            </a:r>
          </a:p>
          <a:p>
            <a:r>
              <a:rPr lang="ru-RU" dirty="0"/>
              <a:t>Все вернулось на круги своя.</a:t>
            </a:r>
          </a:p>
          <a:p>
            <a:r>
              <a:rPr lang="ru-RU" dirty="0"/>
              <a:t>В кругу семьи у каждого был свой угол.</a:t>
            </a:r>
          </a:p>
          <a:p>
            <a:r>
              <a:rPr lang="ru-RU" dirty="0"/>
              <a:t>Четыре палочки сложил и квадратик получил.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227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Спасибо за внимание 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734466"/>
            <a:ext cx="2195736" cy="1646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909" y="3381268"/>
            <a:ext cx="2077709" cy="27702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199" y="1734466"/>
            <a:ext cx="2208480" cy="1656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6333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Спасибо за внимание </a:t>
            </a:r>
            <a:endParaRPr lang="ru-RU" dirty="0">
              <a:solidFill>
                <a:srgbClr val="7030A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9107692"/>
              </p:ext>
            </p:extLst>
          </p:nvPr>
        </p:nvGraphicFramePr>
        <p:xfrm>
          <a:off x="539750" y="2636838"/>
          <a:ext cx="78486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9720"/>
                <a:gridCol w="1569720"/>
                <a:gridCol w="1569720"/>
                <a:gridCol w="1569720"/>
                <a:gridCol w="156972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6526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1180</TotalTime>
  <Words>583</Words>
  <Application>Microsoft Office PowerPoint</Application>
  <PresentationFormat>Экран (4:3)</PresentationFormat>
  <Paragraphs>71</Paragraphs>
  <Slides>14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Times New Roman</vt:lpstr>
      <vt:lpstr>Wingdings</vt:lpstr>
      <vt:lpstr>Тема Office</vt:lpstr>
      <vt:lpstr>Точечный рисунок</vt:lpstr>
      <vt:lpstr>Муниципальное  бюджетное  дошкольное  образовательное учреждение   города Ростова на-Дону «Детский сад № 73»</vt:lpstr>
      <vt:lpstr>Актуальность</vt:lpstr>
      <vt:lpstr>ФОП ДО  приказ Министерства просвещения Российской Федерации от 30 сентября 2022 г. № 874, </vt:lpstr>
      <vt:lpstr>ОСНОВНЫЕ ПОДХОДЫ К ОЗНАКОМЛЕНИЮ ДЕТЕЙ С ГЕОМЕТРИЧЕСКИМИ ФИГУРАМИ</vt:lpstr>
      <vt:lpstr>Алгоритм формирования умения различать, называть и обследовать геометрическую фигуру </vt:lpstr>
      <vt:lpstr>дидактические игры </vt:lpstr>
      <vt:lpstr>Цель</vt:lpstr>
      <vt:lpstr>Практическая часть фольгопластика. </vt:lpstr>
      <vt:lpstr>Практическая часть фольгопластика </vt:lpstr>
      <vt:lpstr>Фольгопластика  </vt:lpstr>
      <vt:lpstr>Фольклорная математика </vt:lpstr>
      <vt:lpstr>Пословицы о геометрических формах </vt:lpstr>
      <vt:lpstr>Спасибо за внимание </vt:lpstr>
      <vt:lpstr>Спасибо за внимание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Мир геометрических фигур</dc:title>
  <dc:creator>User</dc:creator>
  <cp:lastModifiedBy>Мой ПК</cp:lastModifiedBy>
  <cp:revision>87</cp:revision>
  <dcterms:created xsi:type="dcterms:W3CDTF">2015-11-08T04:09:49Z</dcterms:created>
  <dcterms:modified xsi:type="dcterms:W3CDTF">2024-05-24T20:16:31Z</dcterms:modified>
</cp:coreProperties>
</file>