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01" r:id="rId3"/>
    <p:sldId id="289" r:id="rId4"/>
    <p:sldId id="302" r:id="rId5"/>
    <p:sldId id="303" r:id="rId6"/>
    <p:sldId id="300" r:id="rId7"/>
    <p:sldId id="281" r:id="rId8"/>
    <p:sldId id="305" r:id="rId9"/>
    <p:sldId id="307" r:id="rId10"/>
    <p:sldId id="306" r:id="rId11"/>
    <p:sldId id="308" r:id="rId12"/>
    <p:sldId id="310" r:id="rId13"/>
    <p:sldId id="313" r:id="rId14"/>
    <p:sldId id="314" r:id="rId15"/>
    <p:sldId id="309" r:id="rId16"/>
    <p:sldId id="326" r:id="rId17"/>
    <p:sldId id="327" r:id="rId18"/>
    <p:sldId id="328" r:id="rId19"/>
    <p:sldId id="3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A2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725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770AFB-EBA3-4631-B17E-E65F48A00F60}" type="datetimeFigureOut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AFA750-A91D-415D-8551-7527CA87F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F1EC-584E-4F57-86C9-96D258ECEC5C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697D-2033-45C3-8987-B767CC715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05D2-642F-4F8B-8ED4-FF147C959332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0286-E8BC-4B98-BC5E-7E17414E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4C5F-A047-481D-9363-EDE143DEC4F1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D1E4-15F4-44C8-81F6-3E1E0BB7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CC54-693D-4DFD-8E4D-14653F12CE61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5F5B-A6F6-44EA-9198-247B2BCE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C274-F6EF-4776-B4B4-FEE018180421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BCF-AC75-4428-B53D-7999CDD92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5CC3-484F-44F7-B5FE-D2E222C7DC43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5896-0021-4F64-8FEC-4E1476FCC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7445-0AED-4848-8825-EEBE7B23DEC9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262D-E30C-4376-9583-A4F40A7D8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42FB-6270-4E8E-B4EB-208CAD06C105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D855-D405-4AA9-B1EB-03D5C0AA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40CB-FF5E-478A-8FDF-77BD1299C381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0F57-B6A6-4508-BCF7-C67C586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65E2-3712-44EA-8A31-6CF820D5FCEB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D753-19B1-4257-85E3-CDD787A8D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7F37-E4E9-4A9B-96B1-A5F046357F83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A884-248E-4929-8355-47A19E01E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10E36-C836-4580-A22D-497C1B27CA58}" type="datetime1">
              <a:rPr lang="ru-RU"/>
              <a:pPr>
                <a:defRPr/>
              </a:pPr>
              <a:t>02.06.2024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B89E99-25D2-4D18-91EE-56D063C18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7" r:id="rId9"/>
    <p:sldLayoutId id="2147483825" r:id="rId10"/>
    <p:sldLayoutId id="214748382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1502" y="2616414"/>
            <a:ext cx="7043330" cy="21602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арезка корнеплодов и клубнеплодов.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владения ножом.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064" y="0"/>
            <a:ext cx="435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профессиональное образовательное учреждение №274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ФСИН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3732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Еськова И.А.-мастер производственного обучения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4388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Ломтики.         Крошка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Содержимое 3" descr="S80030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763"/>
            <a:ext cx="42116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S8003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74675"/>
            <a:ext cx="421163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S80030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22700"/>
            <a:ext cx="43386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Формы нарезки, размеры, кулинарное использование свеклы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0"/>
          <p:cNvGraphicFramePr>
            <a:graphicFrameLocks/>
          </p:cNvGraphicFramePr>
          <p:nvPr/>
        </p:nvGraphicFramePr>
        <p:xfrm>
          <a:off x="457200" y="1219200"/>
          <a:ext cx="8229600" cy="5173663"/>
        </p:xfrm>
        <a:graphic>
          <a:graphicData uri="http://schemas.openxmlformats.org/drawingml/2006/table">
            <a:tbl>
              <a:tblPr/>
              <a:tblGrid>
                <a:gridCol w="2170113"/>
                <a:gridCol w="2592387"/>
                <a:gridCol w="3467100"/>
              </a:tblGrid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Формы нарезки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Размеры, см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Кулинарное использование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Соломка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Длина 4 – 5 см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Поперечное сечение 0,2 – 0,2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борщей (кроме флотского и сибирского), свекольника, маринада, свекольных котлет.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Кубики: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Мелкие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Ребро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– 1 см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 – 0,5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тушения.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сложного гарнира; сельди.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Ломтики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Поперечное сечение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02 – 02,см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длина 1 – 1,5 см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борщей флотского, сибирского, вареная для винегрета.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Шарики,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Звездочки,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гребешки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Диаметр 1 – 1,5 см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украшения холодных блюд.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5817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Соломка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Содержимое 3" descr="S80030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4140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S80030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71500"/>
            <a:ext cx="42116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 descr="S80030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3644900"/>
            <a:ext cx="44672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S80030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4429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 descr="S80030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85750"/>
            <a:ext cx="4357687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4286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Брусочки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Рисунок 5" descr="S80031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9038"/>
            <a:ext cx="442912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7" descr="S80031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732213"/>
            <a:ext cx="43576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Прямоугольник 7"/>
          <p:cNvSpPr>
            <a:spLocks noChangeArrowheads="1"/>
          </p:cNvSpPr>
          <p:nvPr/>
        </p:nvSpPr>
        <p:spPr bwMode="auto">
          <a:xfrm>
            <a:off x="3714750" y="3214688"/>
            <a:ext cx="163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4286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Дольки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Содержимое 3" descr="S80031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41402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9" descr="S8003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28625"/>
            <a:ext cx="4071937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4" descr="S80031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3789363"/>
            <a:ext cx="43354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5" y="3214688"/>
            <a:ext cx="19192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Ломтики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329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5714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Простые виды нарезки свеклы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66248" cy="12926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0EFA24"/>
                </a:solidFill>
              </a:rPr>
              <a:t>Правильный</a:t>
            </a:r>
            <a:r>
              <a:rPr lang="ru-RU" dirty="0"/>
              <a:t> захват ножа ("Поварской хват")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635896" y="1772816"/>
            <a:ext cx="5400600" cy="489654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300" dirty="0"/>
              <a:t>- Сожмите как на картинке лезвие большим и подогнутым указательным пальцем. Большой палец лежит сбоку, вдоль ручки ножа, а указательный как бы обхватывает рукоять сверху</a:t>
            </a:r>
          </a:p>
          <a:p>
            <a:endParaRPr lang="ru-RU" sz="3300" dirty="0"/>
          </a:p>
          <a:p>
            <a:r>
              <a:rPr lang="ru-RU" sz="3300" dirty="0"/>
              <a:t>- Оставшимися тремя пальцами обхватите рукоять ножа</a:t>
            </a:r>
          </a:p>
          <a:p>
            <a:endParaRPr lang="ru-RU" sz="3300" dirty="0"/>
          </a:p>
          <a:p>
            <a:r>
              <a:rPr lang="ru-RU" sz="3300" dirty="0"/>
              <a:t>- Не сжимайте лезвие и рукоять очень сильно, иначе вы не сможете использовать нож долго. Держите его не расслаблено, но достаточно крепко - уверенно. </a:t>
            </a:r>
          </a:p>
          <a:p>
            <a:endParaRPr lang="ru-RU" sz="3300" dirty="0"/>
          </a:p>
          <a:p>
            <a:r>
              <a:rPr lang="ru-RU" sz="3300" dirty="0"/>
              <a:t>- Такой захват верен для большинства ножей </a:t>
            </a:r>
          </a:p>
          <a:p>
            <a:endParaRPr lang="ru-RU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2211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06208" cy="17211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Неправильный</a:t>
            </a:r>
            <a:r>
              <a:rPr lang="ru-RU" dirty="0"/>
              <a:t> захват ножа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788024" y="2060848"/>
            <a:ext cx="3346704" cy="3474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Самые распространенные ошибки, которые необходимо избегать:</a:t>
            </a:r>
          </a:p>
          <a:p>
            <a:endParaRPr lang="ru-RU" dirty="0"/>
          </a:p>
          <a:p>
            <a:r>
              <a:rPr lang="ru-RU" dirty="0"/>
              <a:t>- Не кладите большой или указательный палец на обух ножа!!!</a:t>
            </a:r>
          </a:p>
          <a:p>
            <a:endParaRPr lang="ru-RU" dirty="0"/>
          </a:p>
          <a:p>
            <a:r>
              <a:rPr lang="ru-RU" dirty="0"/>
              <a:t>- Не держите нож как меч!!!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32127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272683"/>
            <a:ext cx="82089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dirty="0"/>
              <a:t>Как правильно держать пальцы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Итак, одна рука у нас занята ножом, теперь разберемся со второй рукой, которая придерживает наши продукты.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Кончики пальцев </a:t>
            </a:r>
            <a:r>
              <a:rPr lang="ru-RU" sz="1600" dirty="0" smtClean="0"/>
              <a:t>должны быть всегда подогнуты внутрь.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Вторые фаланги </a:t>
            </a:r>
            <a:r>
              <a:rPr lang="ru-RU" sz="1600" dirty="0" smtClean="0"/>
              <a:t>указательного и среднего пальцев располагаются почти перпендикулярно. Лезвие ножа прижато к сгибам пальцев и при нарезке по ним скользит.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Большой палец </a:t>
            </a:r>
            <a:r>
              <a:rPr lang="ru-RU" sz="1600" dirty="0" smtClean="0"/>
              <a:t>должен быть отведен назад, иначе увлечетесь и отсечете себе ноготь на раз-два. Он как бы обхватывает овощ или фрукт и подталкивает его к ножу. </a:t>
            </a:r>
          </a:p>
          <a:p>
            <a:r>
              <a:rPr lang="ru-RU" sz="1600" b="1" dirty="0" smtClean="0"/>
              <a:t>- Мизинец </a:t>
            </a:r>
            <a:r>
              <a:rPr lang="ru-RU" sz="1600" dirty="0" smtClean="0"/>
              <a:t>ни в коем случае не оттопыриваем!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9" y="1988840"/>
            <a:ext cx="75358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47954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+mn-lt"/>
              </a:rPr>
              <a:t>Техника безопасности при работе с </a:t>
            </a:r>
            <a:r>
              <a:rPr lang="ru-RU" sz="3100" b="1" dirty="0" smtClean="0">
                <a:latin typeface="+mn-lt"/>
              </a:rPr>
              <a:t>ножом</a:t>
            </a:r>
            <a:endParaRPr lang="ru-RU" sz="31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2867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- не </a:t>
            </a:r>
            <a:r>
              <a:rPr lang="ru-RU" dirty="0"/>
              <a:t>работать с ножом в направлении к своему телу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 крепко держать рукоятку ножа;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использовать только хорошо заточенные ножи и инструменты;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следить, чтобы руки и рукоятка ножа были сухими;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не оставлять нож в положении режущей кромкой вверх;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не оставлять нож вколотым в продукты или между ними;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не пытаться поймать падающий нож;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не использовать кухонный нож не по назначению;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мыть нож после каждого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6532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Формы нарезки, размеры и кулинарное использование картофеля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44"/>
          <p:cNvGraphicFramePr>
            <a:graphicFrameLocks/>
          </p:cNvGraphicFramePr>
          <p:nvPr/>
        </p:nvGraphicFramePr>
        <p:xfrm>
          <a:off x="468313" y="1125538"/>
          <a:ext cx="8207375" cy="5338534"/>
        </p:xfrm>
        <a:graphic>
          <a:graphicData uri="http://schemas.openxmlformats.org/drawingml/2006/table">
            <a:tbl>
              <a:tblPr/>
              <a:tblGrid>
                <a:gridCol w="1878012"/>
                <a:gridCol w="2513013"/>
                <a:gridCol w="3816350"/>
              </a:tblGrid>
              <a:tr h="431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Форма нарезки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Размеры, см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Кулинарное использование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соломка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4 * 5, поперечное сечение 0,2 * 0,2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жаренья во фритюре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(большом количестве жира)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брусочки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4 * 5, поперечное сечение 1 * 1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жарки, борщей(кроме флотского и сибирского), рассольника, супов с макаронными изделиями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Кубики: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Крупные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мелкие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Ребро  2 * 2,5 см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Ребро  1 * 1,5 см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Ребро 0,3 * 0,5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супов с крупами, борща флотского, сибирского, тушения.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блюда «картофель в молоке», тушения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салатов, гарнира к холодным блюдам.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дольки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 среднего картофеля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 длиной не более 5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рассольников, рагу, духовой говядины, жаренья во фритюре.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ломтики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Толщина 0,1 * 0,2 см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Ребро        1 * 1,5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салатов, винегретов.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Кружочки: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Сырой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вареный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Диаметр 2 * 3, толщина 0,15 * 0,2 см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жаренья во фритюре, основным способом.  Для запекания рыбы, мяса, жаренья.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1" name="Содержимое 3" descr="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0"/>
            <a:ext cx="82296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Простые формы нарезки  картофеля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5817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3600" dirty="0"/>
          </a:p>
        </p:txBody>
      </p:sp>
      <p:pic>
        <p:nvPicPr>
          <p:cNvPr id="23555" name="Содержимое 3" descr="S80029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14375"/>
            <a:ext cx="426561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S8002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714375"/>
            <a:ext cx="41370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S80029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789363"/>
            <a:ext cx="45212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2857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Брусочки.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C:\Documents and Settings\Vandal\Рабочий стол\КМО по п.о\Нарезка картоф.и морккови\S8002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42938"/>
            <a:ext cx="392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S80029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642938"/>
            <a:ext cx="392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S80029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935413"/>
            <a:ext cx="43021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3571875" y="3286125"/>
            <a:ext cx="1919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Ломтики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7858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нарезки, размеры и кулинарное использование моркови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7"/>
          <p:cNvGraphicFramePr>
            <a:graphicFrameLocks/>
          </p:cNvGraphicFramePr>
          <p:nvPr/>
        </p:nvGraphicFramePr>
        <p:xfrm>
          <a:off x="395288" y="809625"/>
          <a:ext cx="8229600" cy="5804621"/>
        </p:xfrm>
        <a:graphic>
          <a:graphicData uri="http://schemas.openxmlformats.org/drawingml/2006/table">
            <a:tbl>
              <a:tblPr/>
              <a:tblGrid>
                <a:gridCol w="2027238"/>
                <a:gridCol w="2303462"/>
                <a:gridCol w="3898900"/>
              </a:tblGrid>
              <a:tr h="45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Форма нарезания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Размеры, см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Кулинарное использование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соломка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Длина 4 * 5 см, поперечное сечение 0,1 * 0,2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маринада, супов с лапшой, рассольников, борщей,(кроме флотского и сибирского), морковных котлет.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Брусочки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Длина 3,5 * 4, поперечное сечение     0,4 * 0,5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супов с макаронами, бульонов с овощами, для припускания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Кубики: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Мелкие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крошка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Ребро 1 * 1,5 см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Ребро 0,5 * 0,5 см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Ребро 0,2 * 0,2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припускания, тушения.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супов с крупами, бобовыми,  для гарниров к холодным длюдам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щей суточных, супа рисового, фаршей</a:t>
                      </a: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Дольки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Длина 3,5 * 4 см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припускания, рагу, щей из свежей капусты, говядины духовой.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Ломтики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Толщина 0,1 * 0,2, ребро 1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борща флотского, сибирского, салатов, винегретов.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Кружочки: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сырые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вареные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Диаметр 2 * 2,5Толщина 0,1 * 0,15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супа крестьянского.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гарнира к холодным блюдам.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carr_coll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5103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нарезки моркови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4389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Соломка.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Содержимое 3" descr="S8003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3671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S8003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714375"/>
            <a:ext cx="35988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S80030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6718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S80030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933825"/>
            <a:ext cx="37084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3744913" y="3214688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Брусочки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5103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Кубики.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4" descr="S8003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950"/>
            <a:ext cx="417195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Содержимое 3" descr="S80030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87363"/>
            <a:ext cx="40719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S80030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463" y="3857625"/>
            <a:ext cx="4298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8" y="3214688"/>
            <a:ext cx="2222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Дольки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789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Нарезка корнеплодов и клубнеплодов. Техника владения ножом.</vt:lpstr>
      <vt:lpstr>Формы нарезки, размеры и кулинарное использование картофеля </vt:lpstr>
      <vt:lpstr>Презентация PowerPoint</vt:lpstr>
      <vt:lpstr>Кубики</vt:lpstr>
      <vt:lpstr>Брусочки.    </vt:lpstr>
      <vt:lpstr>Формы нарезки, размеры и кулинарное использование моркови </vt:lpstr>
      <vt:lpstr>Формы нарезки моркови</vt:lpstr>
      <vt:lpstr>Соломка.     </vt:lpstr>
      <vt:lpstr>Кубики.        </vt:lpstr>
      <vt:lpstr> Ломтики.         Крошка</vt:lpstr>
      <vt:lpstr>Формы нарезки, размеры, кулинарное использование свеклы</vt:lpstr>
      <vt:lpstr>Соломка</vt:lpstr>
      <vt:lpstr>Брусочки     </vt:lpstr>
      <vt:lpstr>Дольки.     </vt:lpstr>
      <vt:lpstr>Простые виды нарезки свеклы</vt:lpstr>
      <vt:lpstr> Правильный захват ножа ("Поварской хват") </vt:lpstr>
      <vt:lpstr>Неправильный захват ножа </vt:lpstr>
      <vt:lpstr> Как правильно держать пальцы</vt:lpstr>
      <vt:lpstr>                  Техника безопасности при работе с ножом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по кулинарии</dc:title>
  <dc:creator>User</dc:creator>
  <cp:lastModifiedBy>User</cp:lastModifiedBy>
  <cp:revision>121</cp:revision>
  <dcterms:created xsi:type="dcterms:W3CDTF">2009-12-19T16:49:34Z</dcterms:created>
  <dcterms:modified xsi:type="dcterms:W3CDTF">2024-06-02T11:15:52Z</dcterms:modified>
</cp:coreProperties>
</file>