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30"/>
  </p:notesMasterIdLst>
  <p:handoutMasterIdLst>
    <p:handoutMasterId r:id="rId31"/>
  </p:handoutMasterIdLst>
  <p:sldIdLst>
    <p:sldId id="260" r:id="rId2"/>
    <p:sldId id="270" r:id="rId3"/>
    <p:sldId id="296" r:id="rId4"/>
    <p:sldId id="271" r:id="rId5"/>
    <p:sldId id="273" r:id="rId6"/>
    <p:sldId id="272" r:id="rId7"/>
    <p:sldId id="275" r:id="rId8"/>
    <p:sldId id="274" r:id="rId9"/>
    <p:sldId id="276" r:id="rId10"/>
    <p:sldId id="277" r:id="rId11"/>
    <p:sldId id="278" r:id="rId12"/>
    <p:sldId id="281" r:id="rId13"/>
    <p:sldId id="284" r:id="rId14"/>
    <p:sldId id="279" r:id="rId15"/>
    <p:sldId id="280" r:id="rId16"/>
    <p:sldId id="286" r:id="rId17"/>
    <p:sldId id="288" r:id="rId18"/>
    <p:sldId id="282" r:id="rId19"/>
    <p:sldId id="285" r:id="rId20"/>
    <p:sldId id="292" r:id="rId21"/>
    <p:sldId id="293" r:id="rId22"/>
    <p:sldId id="290" r:id="rId23"/>
    <p:sldId id="283" r:id="rId24"/>
    <p:sldId id="289" r:id="rId25"/>
    <p:sldId id="291" r:id="rId26"/>
    <p:sldId id="294" r:id="rId27"/>
    <p:sldId id="287" r:id="rId28"/>
    <p:sldId id="295" r:id="rId29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391D94E-BF76-4A72-9C5C-E857D0BD0BA3}">
          <p14:sldIdLst>
            <p14:sldId id="260"/>
            <p14:sldId id="270"/>
            <p14:sldId id="296"/>
            <p14:sldId id="271"/>
            <p14:sldId id="273"/>
            <p14:sldId id="272"/>
            <p14:sldId id="275"/>
            <p14:sldId id="274"/>
            <p14:sldId id="276"/>
            <p14:sldId id="277"/>
            <p14:sldId id="278"/>
            <p14:sldId id="281"/>
            <p14:sldId id="284"/>
            <p14:sldId id="279"/>
            <p14:sldId id="280"/>
            <p14:sldId id="286"/>
            <p14:sldId id="288"/>
            <p14:sldId id="282"/>
            <p14:sldId id="285"/>
            <p14:sldId id="292"/>
            <p14:sldId id="293"/>
            <p14:sldId id="290"/>
            <p14:sldId id="283"/>
            <p14:sldId id="289"/>
            <p14:sldId id="291"/>
            <p14:sldId id="294"/>
            <p14:sldId id="287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00" autoAdjust="0"/>
    <p:restoredTop sz="94700" autoAdjust="0"/>
  </p:normalViewPr>
  <p:slideViewPr>
    <p:cSldViewPr>
      <p:cViewPr varScale="1">
        <p:scale>
          <a:sx n="106" d="100"/>
          <a:sy n="106" d="100"/>
        </p:scale>
        <p:origin x="960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9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9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fld id="{4EEBEC96-C70B-4120-8FCE-DA0852F96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832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fld id="{7D7FFD9E-6418-4D38-B140-DEE6F120C5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46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2654CCE-FF48-4D3F-BE0B-0D85A4D28A91}" type="slidenum">
              <a:rPr lang="ru-RU" altLang="ru-RU">
                <a:latin typeface="Verdana" pitchFamily="34" charset="0"/>
              </a:rPr>
              <a:pPr/>
              <a:t>1</a:t>
            </a:fld>
            <a:endParaRPr lang="ru-RU" altLang="ru-RU">
              <a:latin typeface="Verdana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61384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04800" y="381000"/>
            <a:ext cx="8534400" cy="59436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81000" y="457200"/>
            <a:ext cx="8382000" cy="5791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447800" y="2514600"/>
            <a:ext cx="6934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-2667000" y="1981200"/>
            <a:ext cx="3657600" cy="3657600"/>
          </a:xfrm>
          <a:custGeom>
            <a:avLst/>
            <a:gdLst>
              <a:gd name="G0" fmla="+- 14556 0 0"/>
              <a:gd name="G1" fmla="+- -31111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6556" y="3502"/>
              </a:cxn>
              <a:cxn ang="0">
                <a:pos x="64000" y="32000"/>
              </a:cxn>
              <a:cxn ang="0">
                <a:pos x="46556" y="60497"/>
              </a:cxn>
              <a:cxn ang="0">
                <a:pos x="46556" y="60497"/>
              </a:cxn>
              <a:cxn ang="0">
                <a:pos x="46555" y="60497"/>
              </a:cxn>
              <a:cxn ang="0">
                <a:pos x="46556" y="60498"/>
              </a:cxn>
              <a:cxn ang="0">
                <a:pos x="46556" y="3502"/>
              </a:cxn>
              <a:cxn ang="0">
                <a:pos x="46555" y="3502"/>
              </a:cxn>
              <a:cxn ang="0">
                <a:pos x="46556" y="3502"/>
              </a:cxn>
            </a:cxnLst>
            <a:rect l="T13" t="T15" r="T17" b="T19"/>
            <a:pathLst>
              <a:path w="64000" h="64000">
                <a:moveTo>
                  <a:pt x="46556" y="3502"/>
                </a:moveTo>
                <a:cubicBezTo>
                  <a:pt x="57262" y="8970"/>
                  <a:pt x="64000" y="19978"/>
                  <a:pt x="64000" y="32000"/>
                </a:cubicBezTo>
                <a:cubicBezTo>
                  <a:pt x="64000" y="44021"/>
                  <a:pt x="57262" y="55029"/>
                  <a:pt x="46556" y="60497"/>
                </a:cubicBezTo>
                <a:cubicBezTo>
                  <a:pt x="46556" y="60497"/>
                  <a:pt x="46556" y="60497"/>
                  <a:pt x="46555" y="60497"/>
                </a:cubicBezTo>
                <a:lnTo>
                  <a:pt x="46556" y="60498"/>
                </a:lnTo>
                <a:lnTo>
                  <a:pt x="46556" y="3502"/>
                </a:lnTo>
                <a:lnTo>
                  <a:pt x="46555" y="3502"/>
                </a:lnTo>
                <a:cubicBezTo>
                  <a:pt x="46556" y="3502"/>
                  <a:pt x="46556" y="3502"/>
                  <a:pt x="46556" y="350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-3352800" y="533400"/>
            <a:ext cx="403860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304800" y="381000"/>
            <a:ext cx="8534400" cy="59436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381000" y="457200"/>
            <a:ext cx="8382000" cy="5791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1447800" y="2514600"/>
            <a:ext cx="6934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-2667000" y="1981200"/>
            <a:ext cx="3657600" cy="3657600"/>
          </a:xfrm>
          <a:custGeom>
            <a:avLst/>
            <a:gdLst>
              <a:gd name="G0" fmla="+- 14556 0 0"/>
              <a:gd name="G1" fmla="+- -31111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6556" y="3502"/>
              </a:cxn>
              <a:cxn ang="0">
                <a:pos x="64000" y="32000"/>
              </a:cxn>
              <a:cxn ang="0">
                <a:pos x="46556" y="60497"/>
              </a:cxn>
              <a:cxn ang="0">
                <a:pos x="46556" y="60497"/>
              </a:cxn>
              <a:cxn ang="0">
                <a:pos x="46555" y="60497"/>
              </a:cxn>
              <a:cxn ang="0">
                <a:pos x="46556" y="60498"/>
              </a:cxn>
              <a:cxn ang="0">
                <a:pos x="46556" y="3502"/>
              </a:cxn>
              <a:cxn ang="0">
                <a:pos x="46555" y="3502"/>
              </a:cxn>
              <a:cxn ang="0">
                <a:pos x="46556" y="3502"/>
              </a:cxn>
            </a:cxnLst>
            <a:rect l="T13" t="T15" r="T17" b="T19"/>
            <a:pathLst>
              <a:path w="64000" h="64000">
                <a:moveTo>
                  <a:pt x="46556" y="3502"/>
                </a:moveTo>
                <a:cubicBezTo>
                  <a:pt x="57262" y="8970"/>
                  <a:pt x="64000" y="19978"/>
                  <a:pt x="64000" y="32000"/>
                </a:cubicBezTo>
                <a:cubicBezTo>
                  <a:pt x="64000" y="44021"/>
                  <a:pt x="57262" y="55029"/>
                  <a:pt x="46556" y="60497"/>
                </a:cubicBezTo>
                <a:cubicBezTo>
                  <a:pt x="46556" y="60497"/>
                  <a:pt x="46556" y="60497"/>
                  <a:pt x="46555" y="60497"/>
                </a:cubicBezTo>
                <a:lnTo>
                  <a:pt x="46556" y="60498"/>
                </a:lnTo>
                <a:lnTo>
                  <a:pt x="46556" y="3502"/>
                </a:lnTo>
                <a:lnTo>
                  <a:pt x="46555" y="3502"/>
                </a:lnTo>
                <a:cubicBezTo>
                  <a:pt x="46556" y="3502"/>
                  <a:pt x="46556" y="3502"/>
                  <a:pt x="46556" y="350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-3352800" y="533400"/>
            <a:ext cx="403860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89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015162" cy="14446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89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048000"/>
            <a:ext cx="7015162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E670B5-74C8-4442-AB8F-1D9194B2C3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302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5FC2C-EAA2-4E92-AFE5-34240F36E5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77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00057-E17A-482D-A3C3-6877EA695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520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FFF64-2BD5-413F-B262-9B2D3C8A1B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623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B04B9-7CAA-41B2-A46F-B28F8E809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971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1662C-B290-4E46-8608-6898588290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246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3075B-2E29-429A-9F09-ECA1454A81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860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E0C56-0863-4962-902E-02D5565424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128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605D9-A185-4370-BD8D-EF3F28E0A8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89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CA439-A3D1-4A02-92D3-3C5C8DBC6A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700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315A2-B8CF-420B-9E69-361E61A5C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321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76200" y="152400"/>
            <a:ext cx="8991600" cy="6629400"/>
            <a:chOff x="48" y="96"/>
            <a:chExt cx="5664" cy="4176"/>
          </a:xfrm>
        </p:grpSpPr>
        <p:sp>
          <p:nvSpPr>
            <p:cNvPr id="388099" name="AutoShape 3"/>
            <p:cNvSpPr>
              <a:spLocks noChangeArrowheads="1"/>
            </p:cNvSpPr>
            <p:nvPr/>
          </p:nvSpPr>
          <p:spPr bwMode="auto">
            <a:xfrm>
              <a:off x="48" y="96"/>
              <a:ext cx="5664" cy="417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8100" name="AutoShape 4"/>
            <p:cNvSpPr>
              <a:spLocks noChangeArrowheads="1"/>
            </p:cNvSpPr>
            <p:nvPr/>
          </p:nvSpPr>
          <p:spPr bwMode="auto">
            <a:xfrm>
              <a:off x="96" y="144"/>
              <a:ext cx="5568" cy="408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88101" name="Line 5"/>
          <p:cNvSpPr>
            <a:spLocks noChangeShapeType="1"/>
          </p:cNvSpPr>
          <p:nvPr/>
        </p:nvSpPr>
        <p:spPr bwMode="auto">
          <a:xfrm>
            <a:off x="1371600" y="1524000"/>
            <a:ext cx="7315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88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8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8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+mn-lt"/>
              </a:defRPr>
            </a:lvl1pPr>
          </a:lstStyle>
          <a:p>
            <a:pPr>
              <a:defRPr/>
            </a:pPr>
            <a:fld id="{97AAA7E7-0B95-4DE2-9C84-6B73DFA431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88107" name="AutoShape 11"/>
          <p:cNvSpPr>
            <a:spLocks noChangeArrowheads="1"/>
          </p:cNvSpPr>
          <p:nvPr/>
        </p:nvSpPr>
        <p:spPr bwMode="auto">
          <a:xfrm>
            <a:off x="-2819400" y="1447800"/>
            <a:ext cx="3657600" cy="3657600"/>
          </a:xfrm>
          <a:custGeom>
            <a:avLst/>
            <a:gdLst>
              <a:gd name="G0" fmla="+- 17444 0 0"/>
              <a:gd name="G1" fmla="+- -28889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9444" y="5172"/>
              </a:cxn>
              <a:cxn ang="0">
                <a:pos x="64000" y="32000"/>
              </a:cxn>
              <a:cxn ang="0">
                <a:pos x="49444" y="58827"/>
              </a:cxn>
              <a:cxn ang="0">
                <a:pos x="49444" y="58827"/>
              </a:cxn>
              <a:cxn ang="0">
                <a:pos x="49443" y="58827"/>
              </a:cxn>
              <a:cxn ang="0">
                <a:pos x="49444" y="58828"/>
              </a:cxn>
              <a:cxn ang="0">
                <a:pos x="49444" y="5172"/>
              </a:cxn>
              <a:cxn ang="0">
                <a:pos x="49443" y="5172"/>
              </a:cxn>
              <a:cxn ang="0">
                <a:pos x="49444" y="5172"/>
              </a:cxn>
            </a:cxnLst>
            <a:rect l="T13" t="T15" r="T17" b="T19"/>
            <a:pathLst>
              <a:path w="64000" h="64000">
                <a:moveTo>
                  <a:pt x="49444" y="5172"/>
                </a:moveTo>
                <a:cubicBezTo>
                  <a:pt x="58522" y="11076"/>
                  <a:pt x="64000" y="21170"/>
                  <a:pt x="64000" y="32000"/>
                </a:cubicBezTo>
                <a:cubicBezTo>
                  <a:pt x="64000" y="42829"/>
                  <a:pt x="58522" y="52923"/>
                  <a:pt x="49444" y="58827"/>
                </a:cubicBezTo>
                <a:cubicBezTo>
                  <a:pt x="49444" y="58827"/>
                  <a:pt x="49443" y="58827"/>
                  <a:pt x="49443" y="58827"/>
                </a:cubicBezTo>
                <a:lnTo>
                  <a:pt x="49444" y="58828"/>
                </a:lnTo>
                <a:lnTo>
                  <a:pt x="49444" y="5172"/>
                </a:lnTo>
                <a:lnTo>
                  <a:pt x="49443" y="5172"/>
                </a:lnTo>
                <a:cubicBezTo>
                  <a:pt x="49443" y="5172"/>
                  <a:pt x="49444" y="5172"/>
                  <a:pt x="49444" y="517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388108" name="AutoShape 12"/>
          <p:cNvSpPr>
            <a:spLocks noChangeArrowheads="1"/>
          </p:cNvSpPr>
          <p:nvPr/>
        </p:nvSpPr>
        <p:spPr bwMode="auto">
          <a:xfrm>
            <a:off x="-3352800" y="0"/>
            <a:ext cx="403860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grpSp>
        <p:nvGrpSpPr>
          <p:cNvPr id="1035" name="Group 13"/>
          <p:cNvGrpSpPr>
            <a:grpSpLocks/>
          </p:cNvGrpSpPr>
          <p:nvPr/>
        </p:nvGrpSpPr>
        <p:grpSpPr bwMode="auto">
          <a:xfrm>
            <a:off x="76200" y="152400"/>
            <a:ext cx="8991600" cy="6629400"/>
            <a:chOff x="48" y="96"/>
            <a:chExt cx="5664" cy="4176"/>
          </a:xfrm>
        </p:grpSpPr>
        <p:sp>
          <p:nvSpPr>
            <p:cNvPr id="388110" name="AutoShape 14"/>
            <p:cNvSpPr>
              <a:spLocks noChangeArrowheads="1"/>
            </p:cNvSpPr>
            <p:nvPr/>
          </p:nvSpPr>
          <p:spPr bwMode="auto">
            <a:xfrm>
              <a:off x="48" y="96"/>
              <a:ext cx="5664" cy="417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8111" name="AutoShape 15"/>
            <p:cNvSpPr>
              <a:spLocks noChangeArrowheads="1"/>
            </p:cNvSpPr>
            <p:nvPr/>
          </p:nvSpPr>
          <p:spPr bwMode="auto">
            <a:xfrm>
              <a:off x="96" y="144"/>
              <a:ext cx="5568" cy="408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88112" name="Line 16"/>
          <p:cNvSpPr>
            <a:spLocks noChangeShapeType="1"/>
          </p:cNvSpPr>
          <p:nvPr/>
        </p:nvSpPr>
        <p:spPr bwMode="auto">
          <a:xfrm>
            <a:off x="1371600" y="1524000"/>
            <a:ext cx="7315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88113" name="AutoShape 17"/>
          <p:cNvSpPr>
            <a:spLocks noChangeArrowheads="1"/>
          </p:cNvSpPr>
          <p:nvPr/>
        </p:nvSpPr>
        <p:spPr bwMode="auto">
          <a:xfrm>
            <a:off x="-2819400" y="1447800"/>
            <a:ext cx="3657600" cy="3657600"/>
          </a:xfrm>
          <a:custGeom>
            <a:avLst/>
            <a:gdLst>
              <a:gd name="G0" fmla="+- 17444 0 0"/>
              <a:gd name="G1" fmla="+- -28889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9444" y="5172"/>
              </a:cxn>
              <a:cxn ang="0">
                <a:pos x="64000" y="32000"/>
              </a:cxn>
              <a:cxn ang="0">
                <a:pos x="49444" y="58827"/>
              </a:cxn>
              <a:cxn ang="0">
                <a:pos x="49444" y="58827"/>
              </a:cxn>
              <a:cxn ang="0">
                <a:pos x="49443" y="58827"/>
              </a:cxn>
              <a:cxn ang="0">
                <a:pos x="49444" y="58828"/>
              </a:cxn>
              <a:cxn ang="0">
                <a:pos x="49444" y="5172"/>
              </a:cxn>
              <a:cxn ang="0">
                <a:pos x="49443" y="5172"/>
              </a:cxn>
              <a:cxn ang="0">
                <a:pos x="49444" y="5172"/>
              </a:cxn>
            </a:cxnLst>
            <a:rect l="T13" t="T15" r="T17" b="T19"/>
            <a:pathLst>
              <a:path w="64000" h="64000">
                <a:moveTo>
                  <a:pt x="49444" y="5172"/>
                </a:moveTo>
                <a:cubicBezTo>
                  <a:pt x="58522" y="11076"/>
                  <a:pt x="64000" y="21170"/>
                  <a:pt x="64000" y="32000"/>
                </a:cubicBezTo>
                <a:cubicBezTo>
                  <a:pt x="64000" y="42829"/>
                  <a:pt x="58522" y="52923"/>
                  <a:pt x="49444" y="58827"/>
                </a:cubicBezTo>
                <a:cubicBezTo>
                  <a:pt x="49444" y="58827"/>
                  <a:pt x="49443" y="58827"/>
                  <a:pt x="49443" y="58827"/>
                </a:cubicBezTo>
                <a:lnTo>
                  <a:pt x="49444" y="58828"/>
                </a:lnTo>
                <a:lnTo>
                  <a:pt x="49444" y="5172"/>
                </a:lnTo>
                <a:lnTo>
                  <a:pt x="49443" y="5172"/>
                </a:lnTo>
                <a:cubicBezTo>
                  <a:pt x="49443" y="5172"/>
                  <a:pt x="49444" y="5172"/>
                  <a:pt x="49444" y="517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388114" name="AutoShape 18"/>
          <p:cNvSpPr>
            <a:spLocks noChangeArrowheads="1"/>
          </p:cNvSpPr>
          <p:nvPr/>
        </p:nvSpPr>
        <p:spPr bwMode="auto">
          <a:xfrm>
            <a:off x="-3352800" y="0"/>
            <a:ext cx="403860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9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rgbClr val="77777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l"/>
        <a:defRPr sz="2200">
          <a:solidFill>
            <a:srgbClr val="777777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" TargetMode="External"/><Relationship Id="rId2" Type="http://schemas.openxmlformats.org/officeDocument/2006/relationships/hyperlink" Target="http://www.maam.ru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omochnik-vsem.ru/dir/personalnye_sajty_pedagogov/personalnye_sajty_pedagogov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692696"/>
            <a:ext cx="8208912" cy="5472608"/>
          </a:xfrm>
        </p:spPr>
        <p:txBody>
          <a:bodyPr/>
          <a:lstStyle/>
          <a:p>
            <a:pPr algn="r"/>
            <a:r>
              <a:rPr lang="ru-RU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Родительский клуб как инновационная форма работы с семьёй</a:t>
            </a:r>
            <a:r>
              <a:rPr lang="ru-RU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едагоги дошкольного образования</a:t>
            </a:r>
            <a:r>
              <a:rPr lang="ru-RU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Боровких</a:t>
            </a:r>
            <a:r>
              <a:rPr lang="ru-RU" sz="5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Елена Николаевна</a:t>
            </a:r>
            <a:endParaRPr lang="ru-RU" altLang="ru-RU" sz="4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72400" cy="1362075"/>
          </a:xfrm>
        </p:spPr>
        <p:txBody>
          <a:bodyPr/>
          <a:lstStyle/>
          <a:p>
            <a:r>
              <a:rPr lang="ru-RU" sz="5400" dirty="0" smtClean="0"/>
              <a:t>Итог</a:t>
            </a:r>
            <a:r>
              <a:rPr lang="ru-RU" sz="5400" dirty="0"/>
              <a:t> </a:t>
            </a:r>
            <a:r>
              <a:rPr lang="ru-RU" sz="5400" dirty="0" smtClean="0"/>
              <a:t> I этапа 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4869160"/>
            <a:ext cx="7772400" cy="1500187"/>
          </a:xfrm>
        </p:spPr>
        <p:txBody>
          <a:bodyPr/>
          <a:lstStyle/>
          <a:p>
            <a:r>
              <a:rPr lang="ru-RU" sz="3200" dirty="0"/>
              <a:t>Существует  множество форм работы с семьёй, как традиционных, так и инновационных, </a:t>
            </a:r>
            <a:r>
              <a:rPr lang="ru-RU" sz="3200" dirty="0" smtClean="0"/>
              <a:t>современных. </a:t>
            </a:r>
            <a:r>
              <a:rPr lang="ru-RU" sz="3200" dirty="0"/>
              <a:t>Только совместными усилиями педагогов и семьи можно добиться успехов в воспитании любознательного, счастливого ребёнка,  здорового и пытливого патриота своей Родины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3955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72400" cy="1362075"/>
          </a:xfrm>
        </p:spPr>
        <p:txBody>
          <a:bodyPr/>
          <a:lstStyle/>
          <a:p>
            <a:pPr algn="r"/>
            <a:r>
              <a:rPr lang="ru-RU" dirty="0"/>
              <a:t>II этап </a:t>
            </a:r>
            <a:r>
              <a:rPr lang="ru-RU" dirty="0" smtClean="0"/>
              <a:t>– </a:t>
            </a:r>
            <a:br>
              <a:rPr lang="ru-RU" dirty="0" smtClean="0"/>
            </a:br>
            <a:r>
              <a:rPr lang="ru-RU" dirty="0" smtClean="0"/>
              <a:t>внедрение </a:t>
            </a:r>
            <a:r>
              <a:rPr lang="ru-RU" dirty="0"/>
              <a:t>в практику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4869160"/>
            <a:ext cx="7772400" cy="1500187"/>
          </a:xfrm>
        </p:spPr>
        <p:txBody>
          <a:bodyPr/>
          <a:lstStyle/>
          <a:p>
            <a:r>
              <a:rPr lang="ru-RU" sz="2800" dirty="0"/>
              <a:t>1. Анкетирование родителей для сбора социологических данных о семье. </a:t>
            </a:r>
          </a:p>
          <a:p>
            <a:r>
              <a:rPr lang="ru-RU" sz="2800" dirty="0"/>
              <a:t>2. Опрос родителей для выявления индивидуальных особенностей ребёнка. </a:t>
            </a:r>
          </a:p>
          <a:p>
            <a:r>
              <a:rPr lang="ru-RU" sz="2800" dirty="0"/>
              <a:t>3. Определение линии педагогического общения с семьёй. </a:t>
            </a:r>
          </a:p>
          <a:p>
            <a:r>
              <a:rPr lang="ru-RU" sz="2800" dirty="0"/>
              <a:t>4. Подготовка литературы (книг, статей, буклетов) для консультации. </a:t>
            </a:r>
          </a:p>
        </p:txBody>
      </p:sp>
    </p:spTree>
    <p:extLst>
      <p:ext uri="{BB962C8B-B14F-4D97-AF65-F5344CB8AC3E}">
        <p14:creationId xmlns:p14="http://schemas.microsoft.com/office/powerpoint/2010/main" val="77469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72400" cy="1362075"/>
          </a:xfrm>
        </p:spPr>
        <p:txBody>
          <a:bodyPr/>
          <a:lstStyle/>
          <a:p>
            <a:pPr algn="r"/>
            <a:r>
              <a:rPr lang="ru-RU" dirty="0"/>
              <a:t>II этап </a:t>
            </a:r>
            <a:r>
              <a:rPr lang="ru-RU" dirty="0" smtClean="0"/>
              <a:t>– </a:t>
            </a:r>
            <a:br>
              <a:rPr lang="ru-RU" dirty="0" smtClean="0"/>
            </a:br>
            <a:r>
              <a:rPr lang="ru-RU" dirty="0" smtClean="0"/>
              <a:t>внедрение </a:t>
            </a:r>
            <a:r>
              <a:rPr lang="ru-RU" dirty="0"/>
              <a:t>в практику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4869160"/>
            <a:ext cx="7772400" cy="1500187"/>
          </a:xfrm>
        </p:spPr>
        <p:txBody>
          <a:bodyPr/>
          <a:lstStyle/>
          <a:p>
            <a:r>
              <a:rPr lang="ru-RU" sz="2400" dirty="0" smtClean="0"/>
              <a:t>5</a:t>
            </a:r>
            <a:r>
              <a:rPr lang="ru-RU" sz="2400" dirty="0"/>
              <a:t>. Подбор педагогических ситуаций, их решения. </a:t>
            </a:r>
          </a:p>
          <a:p>
            <a:r>
              <a:rPr lang="ru-RU" sz="2400" dirty="0"/>
              <a:t>6. Подготовка к открытому занятию для родителей (подбор атрибутов, дидактических игр). </a:t>
            </a:r>
          </a:p>
          <a:p>
            <a:r>
              <a:rPr lang="ru-RU" sz="2400" dirty="0"/>
              <a:t>7. Совместный подбор с родителями материала для папки </a:t>
            </a:r>
            <a:r>
              <a:rPr lang="ru-RU" sz="2400" dirty="0" smtClean="0"/>
              <a:t>передвижки</a:t>
            </a:r>
          </a:p>
          <a:p>
            <a:r>
              <a:rPr lang="ru-RU" sz="2400" dirty="0"/>
              <a:t>8</a:t>
            </a:r>
            <a:r>
              <a:rPr lang="ru-RU" sz="2400" dirty="0" smtClean="0"/>
              <a:t>. </a:t>
            </a:r>
            <a:r>
              <a:rPr lang="ru-RU" sz="2400" dirty="0"/>
              <a:t>Подбор рекомендаций для родителей по организации содержательного досуга в семье, "правил общения". </a:t>
            </a:r>
          </a:p>
        </p:txBody>
      </p:sp>
    </p:spTree>
    <p:extLst>
      <p:ext uri="{BB962C8B-B14F-4D97-AF65-F5344CB8AC3E}">
        <p14:creationId xmlns:p14="http://schemas.microsoft.com/office/powerpoint/2010/main" val="398324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72400" cy="1362075"/>
          </a:xfrm>
        </p:spPr>
        <p:txBody>
          <a:bodyPr/>
          <a:lstStyle/>
          <a:p>
            <a:r>
              <a:rPr lang="ru-RU" dirty="0" smtClean="0"/>
              <a:t>РЕЗУЛЬТАТЫ АНКЕТИРОВАНИЯ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5382640"/>
            <a:ext cx="7772400" cy="1500187"/>
          </a:xfrm>
        </p:spPr>
        <p:txBody>
          <a:bodyPr/>
          <a:lstStyle/>
          <a:p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269676"/>
              </p:ext>
            </p:extLst>
          </p:nvPr>
        </p:nvGraphicFramePr>
        <p:xfrm>
          <a:off x="899592" y="1412776"/>
          <a:ext cx="8064896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8632"/>
                <a:gridCol w="2376264"/>
              </a:tblGrid>
              <a:tr h="324584">
                <a:tc>
                  <a:txBody>
                    <a:bodyPr/>
                    <a:lstStyle/>
                    <a:p>
                      <a:r>
                        <a:rPr lang="ru-RU" dirty="0" smtClean="0"/>
                        <a:t>Вопросы</a:t>
                      </a:r>
                      <a:r>
                        <a:rPr lang="ru-RU" baseline="0" dirty="0" smtClean="0"/>
                        <a:t> анкетирования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ответы 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Используют сайт ДОУ для ознакомления с новостями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Часто 94%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Иногда 4%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Никогда 2%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Желают получать индивидуальные консультации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Да 62%</a:t>
                      </a:r>
                    </a:p>
                    <a:p>
                      <a:r>
                        <a:rPr lang="ru-RU" dirty="0" smtClean="0"/>
                        <a:t>Нет 31%</a:t>
                      </a:r>
                    </a:p>
                    <a:p>
                      <a:r>
                        <a:rPr lang="ru-RU" dirty="0" smtClean="0"/>
                        <a:t>Не</a:t>
                      </a:r>
                      <a:r>
                        <a:rPr lang="ru-RU" baseline="0" dirty="0" smtClean="0"/>
                        <a:t> нуждаются 7%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Иметь возможность сообщать педагогам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smtClean="0"/>
                        <a:t>информацию о ребёнке минуя традиционные способы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 84% </a:t>
                      </a:r>
                    </a:p>
                    <a:p>
                      <a:r>
                        <a:rPr lang="ru-RU" dirty="0" smtClean="0"/>
                        <a:t>Нет 16%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Заинтересованы информированием через различные базы данных и рассылки почты индивидуально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Да 54%</a:t>
                      </a:r>
                    </a:p>
                    <a:p>
                      <a:r>
                        <a:rPr lang="ru-RU" dirty="0" smtClean="0"/>
                        <a:t>Нет 23%</a:t>
                      </a:r>
                    </a:p>
                    <a:p>
                      <a:r>
                        <a:rPr lang="ru-RU" dirty="0" smtClean="0"/>
                        <a:t>Всё равно</a:t>
                      </a:r>
                      <a:r>
                        <a:rPr lang="ru-RU" baseline="0" dirty="0" smtClean="0"/>
                        <a:t> 24%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Нехватка времени на чтение информации в групповых комнатах и на стендах ОУ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Да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72%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Нет 28%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751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72400" cy="1362075"/>
          </a:xfrm>
        </p:spPr>
        <p:txBody>
          <a:bodyPr/>
          <a:lstStyle/>
          <a:p>
            <a:pPr algn="r"/>
            <a:r>
              <a:rPr lang="ru-RU" dirty="0"/>
              <a:t>III этап - заключительный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4869160"/>
            <a:ext cx="7772400" cy="1500187"/>
          </a:xfrm>
        </p:spPr>
        <p:txBody>
          <a:bodyPr/>
          <a:lstStyle/>
          <a:p>
            <a:r>
              <a:rPr lang="ru-RU" sz="2800" dirty="0" smtClean="0"/>
              <a:t>1.Создание </a:t>
            </a:r>
            <a:r>
              <a:rPr lang="ru-RU" sz="2800" dirty="0"/>
              <a:t>совместного проекта с родителями  «Моя семья – моё богатство»  </a:t>
            </a:r>
            <a:endParaRPr lang="ru-RU" sz="2800" dirty="0" smtClean="0"/>
          </a:p>
          <a:p>
            <a:r>
              <a:rPr lang="ru-RU" sz="2800" dirty="0" smtClean="0"/>
              <a:t>2</a:t>
            </a:r>
            <a:r>
              <a:rPr lang="ru-RU" sz="2800" dirty="0"/>
              <a:t>. Тренинг коммуникативных умений для родителей</a:t>
            </a:r>
          </a:p>
          <a:p>
            <a:r>
              <a:rPr lang="ru-RU" sz="2800" dirty="0"/>
              <a:t>3. Создание семейного клуба на базе ДОУ «Школы молодых родителей»,</a:t>
            </a:r>
          </a:p>
          <a:p>
            <a:r>
              <a:rPr lang="ru-RU" sz="2800" dirty="0"/>
              <a:t>4. </a:t>
            </a:r>
            <a:r>
              <a:rPr lang="ru-RU" sz="2800" dirty="0" smtClean="0"/>
              <a:t>Создание </a:t>
            </a:r>
            <a:r>
              <a:rPr lang="ru-RU" sz="2800" dirty="0"/>
              <a:t>опыта работы “Родительский клуб как инновационная форма работы с семьёй</a:t>
            </a:r>
            <a:r>
              <a:rPr lang="ru-RU" sz="2800" dirty="0" smtClean="0"/>
              <a:t>”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206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272808" cy="545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72400" cy="1362075"/>
          </a:xfrm>
        </p:spPr>
        <p:txBody>
          <a:bodyPr/>
          <a:lstStyle/>
          <a:p>
            <a:r>
              <a:rPr lang="ru-RU" b="0" dirty="0" smtClean="0">
                <a:solidFill>
                  <a:srgbClr val="7030A0"/>
                </a:solidFill>
              </a:rPr>
              <a:t>Проект «моя семья –моё богатство.»</a:t>
            </a:r>
            <a:endParaRPr lang="ru-RU" b="0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4869160"/>
            <a:ext cx="7772400" cy="150018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720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72400" cy="1362075"/>
          </a:xfrm>
        </p:spPr>
        <p:txBody>
          <a:bodyPr/>
          <a:lstStyle/>
          <a:p>
            <a:r>
              <a:rPr lang="ru-RU" b="0" i="1" dirty="0" smtClean="0">
                <a:solidFill>
                  <a:srgbClr val="0070C0"/>
                </a:solidFill>
                <a:latin typeface="+mn-lt"/>
              </a:rPr>
              <a:t>п</a:t>
            </a:r>
            <a:r>
              <a:rPr lang="ru-RU" sz="3600" b="0" i="1" dirty="0" smtClean="0">
                <a:solidFill>
                  <a:srgbClr val="0070C0"/>
                </a:solidFill>
                <a:latin typeface="+mn-lt"/>
              </a:rPr>
              <a:t>резентации паспорта и герба семьи</a:t>
            </a:r>
            <a:endParaRPr lang="ru-RU" sz="3600" b="0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4869160"/>
            <a:ext cx="7772400" cy="15001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N:\DCIM\Camera\IMG_20150323_1828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5549"/>
            <a:ext cx="3989601" cy="531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42945"/>
            <a:ext cx="3526415" cy="352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06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72400" cy="1362075"/>
          </a:xfrm>
        </p:spPr>
        <p:txBody>
          <a:bodyPr/>
          <a:lstStyle/>
          <a:p>
            <a:r>
              <a:rPr lang="ru-RU" sz="4400" b="0" i="1" dirty="0">
                <a:solidFill>
                  <a:srgbClr val="0070C0"/>
                </a:solidFill>
              </a:rPr>
              <a:t>п</a:t>
            </a:r>
            <a:r>
              <a:rPr lang="ru-RU" b="0" i="1" dirty="0">
                <a:solidFill>
                  <a:srgbClr val="0070C0"/>
                </a:solidFill>
              </a:rPr>
              <a:t>резентации паспорта и герба семьи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4869160"/>
            <a:ext cx="7772400" cy="15001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N:\DCIM\Camera\IMG_20150323_1825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6384710" cy="478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533" y="3938473"/>
            <a:ext cx="1695955" cy="215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22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72400" cy="1362075"/>
          </a:xfrm>
        </p:spPr>
        <p:txBody>
          <a:bodyPr/>
          <a:lstStyle/>
          <a:p>
            <a:r>
              <a:rPr lang="ru-RU" b="0" cap="none" dirty="0">
                <a:solidFill>
                  <a:srgbClr val="7030A0"/>
                </a:solidFill>
              </a:rPr>
              <a:t>С</a:t>
            </a:r>
            <a:r>
              <a:rPr lang="ru-RU" b="0" cap="none" dirty="0" smtClean="0">
                <a:solidFill>
                  <a:srgbClr val="7030A0"/>
                </a:solidFill>
              </a:rPr>
              <a:t>емейный клуб на базе ДОУ «Школа молодых родителей»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4869160"/>
            <a:ext cx="7772400" cy="1500187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12" y="1628800"/>
            <a:ext cx="4188272" cy="23578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988" y="4581128"/>
            <a:ext cx="3011827" cy="22588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134716"/>
            <a:ext cx="3419872" cy="2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8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80920" cy="1362075"/>
          </a:xfrm>
        </p:spPr>
        <p:txBody>
          <a:bodyPr/>
          <a:lstStyle/>
          <a:p>
            <a:r>
              <a:rPr lang="ru-RU" sz="3600" b="0" i="1" dirty="0" smtClean="0">
                <a:solidFill>
                  <a:srgbClr val="00B050"/>
                </a:solidFill>
                <a:latin typeface="+mn-lt"/>
              </a:rPr>
              <a:t>И</a:t>
            </a:r>
            <a:r>
              <a:rPr lang="ru-RU" sz="3200" b="0" i="1" dirty="0" smtClean="0">
                <a:solidFill>
                  <a:srgbClr val="00B050"/>
                </a:solidFill>
                <a:latin typeface="+mn-lt"/>
              </a:rPr>
              <a:t>спользование нетрадиционных техник </a:t>
            </a:r>
            <a:endParaRPr lang="ru-RU" sz="3200" b="0" i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4869160"/>
            <a:ext cx="7772400" cy="15001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6694627" cy="5020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13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bali.ru/wp-content/uploads/2011/09/gerb_Vladivostoka_188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50204"/>
            <a:ext cx="2406362" cy="293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739378"/>
            <a:ext cx="7992888" cy="1752600"/>
          </a:xfrm>
        </p:spPr>
        <p:txBody>
          <a:bodyPr/>
          <a:lstStyle/>
          <a:p>
            <a:pPr algn="r"/>
            <a:endParaRPr lang="ru-RU" altLang="ru-RU" sz="40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altLang="ru-RU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УПРАВЛЕНИЕ ПО РАБОТЕ С МУНИЦИПАЛЬНЫМИ</a:t>
            </a:r>
          </a:p>
          <a:p>
            <a:r>
              <a:rPr lang="ru-RU" altLang="ru-RU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УЧРЕЖДЕНИЯМИ ОБРАЗОВАНИЯ </a:t>
            </a:r>
          </a:p>
          <a:p>
            <a:r>
              <a:rPr lang="ru-RU" altLang="ru-RU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АДМИНИСТРАЦИИ ГОРОДА ВЛАДИВОСТОКА</a:t>
            </a:r>
          </a:p>
          <a:p>
            <a:pPr algn="r"/>
            <a:endParaRPr lang="ru-RU" altLang="ru-RU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/>
            <a:endParaRPr lang="ru-RU" altLang="ru-RU" sz="16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/>
            <a:endParaRPr lang="ru-RU" altLang="ru-RU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/>
            <a:r>
              <a:rPr lang="ru-RU" altLang="ru-RU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«Детский сад будущего, оценка качества в соответствии с ФГОС дошкольного образования.»</a:t>
            </a:r>
            <a:endParaRPr lang="ru-RU" altLang="ru-RU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/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74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80920" cy="1362075"/>
          </a:xfrm>
        </p:spPr>
        <p:txBody>
          <a:bodyPr/>
          <a:lstStyle/>
          <a:p>
            <a:r>
              <a:rPr lang="ru-RU" sz="3600" b="0" i="1" dirty="0" smtClean="0">
                <a:solidFill>
                  <a:srgbClr val="00B050"/>
                </a:solidFill>
                <a:latin typeface="+mn-lt"/>
              </a:rPr>
              <a:t>И</a:t>
            </a:r>
            <a:r>
              <a:rPr lang="ru-RU" sz="3200" b="0" i="1" dirty="0" smtClean="0">
                <a:solidFill>
                  <a:srgbClr val="00B050"/>
                </a:solidFill>
                <a:latin typeface="+mn-lt"/>
              </a:rPr>
              <a:t>спользование </a:t>
            </a:r>
            <a:r>
              <a:rPr lang="ru-RU" sz="3200" b="0" i="1" dirty="0" err="1" smtClean="0">
                <a:solidFill>
                  <a:srgbClr val="00B050"/>
                </a:solidFill>
                <a:latin typeface="+mn-lt"/>
              </a:rPr>
              <a:t>нерадиционных</a:t>
            </a:r>
            <a:r>
              <a:rPr lang="ru-RU" sz="3200" b="0" i="1" dirty="0" smtClean="0">
                <a:solidFill>
                  <a:srgbClr val="00B050"/>
                </a:solidFill>
                <a:latin typeface="+mn-lt"/>
              </a:rPr>
              <a:t> техник </a:t>
            </a:r>
            <a:endParaRPr lang="ru-RU" sz="3200" b="0" i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4869160"/>
            <a:ext cx="7772400" cy="15001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K:\сено-фото\IMG_0191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335407" cy="475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05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80920" cy="1362075"/>
          </a:xfrm>
        </p:spPr>
        <p:txBody>
          <a:bodyPr/>
          <a:lstStyle/>
          <a:p>
            <a:r>
              <a:rPr lang="ru-RU" sz="3600" b="0" i="1" dirty="0" smtClean="0">
                <a:solidFill>
                  <a:srgbClr val="00B050"/>
                </a:solidFill>
                <a:latin typeface="+mn-lt"/>
              </a:rPr>
              <a:t>И</a:t>
            </a:r>
            <a:r>
              <a:rPr lang="ru-RU" sz="3200" b="0" i="1" dirty="0" smtClean="0">
                <a:solidFill>
                  <a:srgbClr val="00B050"/>
                </a:solidFill>
                <a:latin typeface="+mn-lt"/>
              </a:rPr>
              <a:t>спользование </a:t>
            </a:r>
            <a:r>
              <a:rPr lang="ru-RU" sz="3200" b="0" i="1" dirty="0" err="1" smtClean="0">
                <a:solidFill>
                  <a:srgbClr val="00B050"/>
                </a:solidFill>
                <a:latin typeface="+mn-lt"/>
              </a:rPr>
              <a:t>нерадиционных</a:t>
            </a:r>
            <a:r>
              <a:rPr lang="ru-RU" sz="3200" b="0" i="1" dirty="0" smtClean="0">
                <a:solidFill>
                  <a:srgbClr val="00B050"/>
                </a:solidFill>
                <a:latin typeface="+mn-lt"/>
              </a:rPr>
              <a:t> техник </a:t>
            </a:r>
            <a:endParaRPr lang="ru-RU" sz="3200" b="0" i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4869160"/>
            <a:ext cx="7772400" cy="15001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3" descr="K:\сено-фото\IMG_0199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99909"/>
            <a:ext cx="6192688" cy="4941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47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96944" cy="1362075"/>
          </a:xfrm>
        </p:spPr>
        <p:txBody>
          <a:bodyPr/>
          <a:lstStyle/>
          <a:p>
            <a:r>
              <a:rPr lang="ru-RU" b="0" dirty="0">
                <a:solidFill>
                  <a:srgbClr val="0070C0"/>
                </a:solidFill>
              </a:rPr>
              <a:t>Т</a:t>
            </a:r>
            <a:r>
              <a:rPr lang="ru-RU" sz="3600" b="0" dirty="0">
                <a:solidFill>
                  <a:srgbClr val="0070C0"/>
                </a:solidFill>
              </a:rPr>
              <a:t>ренинг коммуникативных умений для родителей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4869160"/>
            <a:ext cx="7772400" cy="15001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680" y="1575192"/>
            <a:ext cx="3707904" cy="27809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81663"/>
            <a:ext cx="4499992" cy="33749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5129" y="3238212"/>
            <a:ext cx="2768910" cy="207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2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96944" cy="1362075"/>
          </a:xfrm>
        </p:spPr>
        <p:txBody>
          <a:bodyPr/>
          <a:lstStyle/>
          <a:p>
            <a:r>
              <a:rPr lang="ru-RU" b="0" dirty="0">
                <a:solidFill>
                  <a:srgbClr val="0070C0"/>
                </a:solidFill>
              </a:rPr>
              <a:t>Т</a:t>
            </a:r>
            <a:r>
              <a:rPr lang="ru-RU" sz="3600" b="0" dirty="0">
                <a:solidFill>
                  <a:srgbClr val="0070C0"/>
                </a:solidFill>
              </a:rPr>
              <a:t>ренинг коммуникативных умений для родителей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4869160"/>
            <a:ext cx="7772400" cy="1500187"/>
          </a:xfrm>
        </p:spPr>
        <p:txBody>
          <a:bodyPr/>
          <a:lstStyle/>
          <a:p>
            <a:endParaRPr lang="ru-RU"/>
          </a:p>
        </p:txBody>
      </p:sp>
      <p:pic>
        <p:nvPicPr>
          <p:cNvPr id="3074" name="Picture 2" descr="N:\DCIM\Camera\IMG_20150323_1619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6264696" cy="469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01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96944" cy="1362075"/>
          </a:xfrm>
        </p:spPr>
        <p:txBody>
          <a:bodyPr/>
          <a:lstStyle/>
          <a:p>
            <a:r>
              <a:rPr lang="ru-RU" b="0" dirty="0">
                <a:solidFill>
                  <a:srgbClr val="0070C0"/>
                </a:solidFill>
              </a:rPr>
              <a:t>Т</a:t>
            </a:r>
            <a:r>
              <a:rPr lang="ru-RU" sz="3600" b="0" dirty="0">
                <a:solidFill>
                  <a:srgbClr val="0070C0"/>
                </a:solidFill>
              </a:rPr>
              <a:t>ренинг коммуникативных умений для родителей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4869160"/>
            <a:ext cx="7772400" cy="1500187"/>
          </a:xfrm>
        </p:spPr>
        <p:txBody>
          <a:bodyPr/>
          <a:lstStyle/>
          <a:p>
            <a:endParaRPr lang="ru-RU"/>
          </a:p>
        </p:txBody>
      </p:sp>
      <p:pic>
        <p:nvPicPr>
          <p:cNvPr id="4098" name="Picture 2" descr="N:\DCIM\Camera\IMG_20150323_1708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6792"/>
            <a:ext cx="6504723" cy="487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43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96944" cy="1362075"/>
          </a:xfrm>
        </p:spPr>
        <p:txBody>
          <a:bodyPr/>
          <a:lstStyle/>
          <a:p>
            <a:r>
              <a:rPr lang="ru-RU" b="0" dirty="0">
                <a:solidFill>
                  <a:srgbClr val="0070C0"/>
                </a:solidFill>
              </a:rPr>
              <a:t>Т</a:t>
            </a:r>
            <a:r>
              <a:rPr lang="ru-RU" sz="3600" b="0" dirty="0">
                <a:solidFill>
                  <a:srgbClr val="0070C0"/>
                </a:solidFill>
              </a:rPr>
              <a:t>ренинг коммуникативных умений для родителей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4869160"/>
            <a:ext cx="7772400" cy="1500187"/>
          </a:xfrm>
        </p:spPr>
        <p:txBody>
          <a:bodyPr/>
          <a:lstStyle/>
          <a:p>
            <a:endParaRPr lang="ru-RU"/>
          </a:p>
        </p:txBody>
      </p:sp>
      <p:pic>
        <p:nvPicPr>
          <p:cNvPr id="7170" name="Picture 2" descr="N:\DCIM\Camera\IMG_20150323_1623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66247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84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068960"/>
            <a:ext cx="7772400" cy="1021804"/>
          </a:xfrm>
        </p:spPr>
        <p:txBody>
          <a:bodyPr/>
          <a:lstStyle/>
          <a:p>
            <a:pPr indent="540385">
              <a:spcAft>
                <a:spcPts val="0"/>
              </a:spcAft>
            </a:pPr>
            <a:r>
              <a:rPr lang="ru-RU" sz="2800" b="0" cap="none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</a:t>
            </a:r>
            <a:r>
              <a:rPr lang="ru-RU" sz="2800" b="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абота по взаимодействию с семьей на данный момент еще не закончена, но мы уже вижу результаты: дети чаще общаются со своими родными, а родители благодаря взаимодействию с воспитателями и участию в жизни детского сада, приобретают опыт сотрудничества как со своим ребёнком, так и с педагогами.</a:t>
            </a:r>
            <a:r>
              <a:rPr lang="ru-RU" sz="2400" b="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400" b="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dirty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latin typeface="Calibri"/>
                <a:ea typeface="Calibri"/>
                <a:cs typeface="Times New Roman"/>
              </a:rPr>
            </a:br>
            <a:endParaRPr lang="ru-RU" b="0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88640"/>
            <a:ext cx="7772400" cy="1500187"/>
          </a:xfrm>
        </p:spPr>
        <p:txBody>
          <a:bodyPr/>
          <a:lstStyle/>
          <a:p>
            <a:r>
              <a:rPr lang="ru-RU" sz="4800" dirty="0" smtClean="0">
                <a:solidFill>
                  <a:srgbClr val="FF0000"/>
                </a:solidFill>
              </a:rPr>
              <a:t>Результат деятельности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4664"/>
            <a:ext cx="3726160" cy="279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69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836713"/>
            <a:ext cx="7560840" cy="720080"/>
          </a:xfrm>
        </p:spPr>
        <p:txBody>
          <a:bodyPr/>
          <a:lstStyle/>
          <a:p>
            <a:r>
              <a:rPr lang="ru-RU" sz="4400" dirty="0" smtClean="0">
                <a:solidFill>
                  <a:srgbClr val="7030A0"/>
                </a:solidFill>
              </a:rPr>
              <a:t>Список литературы.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484784"/>
            <a:ext cx="8208912" cy="1752600"/>
          </a:xfrm>
        </p:spPr>
        <p:txBody>
          <a:bodyPr/>
          <a:lstStyle/>
          <a:p>
            <a:r>
              <a:rPr lang="ru-RU" sz="1600" dirty="0" smtClean="0"/>
              <a:t>-  </a:t>
            </a:r>
            <a:r>
              <a:rPr lang="ru-RU" sz="1600" dirty="0"/>
              <a:t>Козлова А.В., </a:t>
            </a:r>
            <a:r>
              <a:rPr lang="ru-RU" sz="1600" dirty="0" err="1"/>
              <a:t>Дешеулина</a:t>
            </a:r>
            <a:r>
              <a:rPr lang="ru-RU" sz="1600" dirty="0"/>
              <a:t> Р. П. "Работа ДОУ с семьей", Творческий центр, Москва, 2005</a:t>
            </a:r>
          </a:p>
          <a:p>
            <a:r>
              <a:rPr lang="ru-RU" sz="1600" dirty="0"/>
              <a:t>- Свирская Л.В. "Работа с семьей: необязательные инструкции", </a:t>
            </a:r>
            <a:r>
              <a:rPr lang="ru-RU" sz="1600" dirty="0" err="1"/>
              <a:t>Линка</a:t>
            </a:r>
            <a:r>
              <a:rPr lang="ru-RU" sz="1600" dirty="0"/>
              <a:t>-Пресс, Москва, 2007 </a:t>
            </a:r>
          </a:p>
          <a:p>
            <a:r>
              <a:rPr lang="ru-RU" sz="1600" dirty="0"/>
              <a:t>- "Родительские собрания в ДОУ" О. Л. Зверева, Т. В. Кротова</a:t>
            </a:r>
          </a:p>
          <a:p>
            <a:r>
              <a:rPr lang="ru-RU" sz="1600" dirty="0"/>
              <a:t>- "Система сопровождения родителей" М. В. Тимофеева</a:t>
            </a:r>
          </a:p>
          <a:p>
            <a:r>
              <a:rPr lang="ru-RU" sz="1600" dirty="0"/>
              <a:t>- Изучение опросника родительского отношения А. Я Варги, В. В. </a:t>
            </a:r>
            <a:r>
              <a:rPr lang="ru-RU" sz="1600" dirty="0" err="1"/>
              <a:t>Столина</a:t>
            </a:r>
            <a:r>
              <a:rPr lang="ru-RU" sz="1600" dirty="0"/>
              <a:t>, методики PARI Шеффер Е. и Белла Р. </a:t>
            </a:r>
          </a:p>
          <a:p>
            <a:r>
              <a:rPr lang="ru-RU" sz="1600" u="sng" dirty="0" smtClean="0">
                <a:hlinkClick r:id="rId2"/>
              </a:rPr>
              <a:t>http</a:t>
            </a:r>
            <a:r>
              <a:rPr lang="ru-RU" sz="1600" u="sng" dirty="0">
                <a:hlinkClick r:id="rId2"/>
              </a:rPr>
              <a:t>://www.maam.ru/</a:t>
            </a:r>
            <a:endParaRPr lang="ru-RU" sz="1600" dirty="0"/>
          </a:p>
          <a:p>
            <a:r>
              <a:rPr lang="ru-RU" sz="1600" u="sng" dirty="0">
                <a:hlinkClick r:id="rId3"/>
              </a:rPr>
              <a:t>http://nsportal.ru/</a:t>
            </a:r>
            <a:endParaRPr lang="ru-RU" sz="1600" dirty="0"/>
          </a:p>
          <a:p>
            <a:r>
              <a:rPr lang="ru-RU" sz="1600" u="sng" dirty="0">
                <a:hlinkClick r:id="rId4"/>
              </a:rPr>
              <a:t>http://www.pomochnik-vsem.ru/dir/personalnye_sajty_pedagogov/personalnye_sajty_pedagogov/</a:t>
            </a:r>
            <a:endParaRPr lang="ru-RU" sz="1600" dirty="0"/>
          </a:p>
          <a:p>
            <a:r>
              <a:rPr lang="ru-RU" sz="1600" dirty="0" smtClean="0"/>
              <a:t>- </a:t>
            </a:r>
            <a:r>
              <a:rPr lang="ru-RU" sz="1600" dirty="0"/>
              <a:t>журнал Старший воспитатель</a:t>
            </a:r>
          </a:p>
          <a:p>
            <a:r>
              <a:rPr lang="ru-RU" sz="1600" dirty="0"/>
              <a:t>- журнал Дошкольное воспитание</a:t>
            </a:r>
          </a:p>
          <a:p>
            <a:r>
              <a:rPr lang="ru-RU" sz="1600" dirty="0"/>
              <a:t>- Газета «Растём вместе»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602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780928"/>
            <a:ext cx="7015162" cy="1444625"/>
          </a:xfrm>
        </p:spPr>
        <p:txBody>
          <a:bodyPr/>
          <a:lstStyle/>
          <a:p>
            <a:r>
              <a:rPr lang="ru-RU" sz="9600" dirty="0" smtClean="0"/>
              <a:t>Спасибо за внимание!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365104"/>
            <a:ext cx="7015162" cy="1752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60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3024336" cy="356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124744"/>
            <a:ext cx="7560840" cy="1752600"/>
          </a:xfrm>
        </p:spPr>
        <p:txBody>
          <a:bodyPr/>
          <a:lstStyle/>
          <a:p>
            <a:pPr algn="r"/>
            <a:r>
              <a:rPr lang="ru-RU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дошкольное образовательное </a:t>
            </a:r>
            <a:r>
              <a:rPr lang="ru-RU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учреждение</a:t>
            </a:r>
          </a:p>
          <a:p>
            <a:pPr algn="r"/>
            <a:r>
              <a:rPr lang="ru-RU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«Центр развития ребенка - детский сад </a:t>
            </a:r>
            <a:r>
              <a:rPr lang="ru-RU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№70 </a:t>
            </a:r>
            <a:r>
              <a:rPr lang="ru-RU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г. Владивостока»</a:t>
            </a:r>
            <a:endParaRPr lang="ru-RU" altLang="ru-RU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/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72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3356992"/>
            <a:ext cx="8026151" cy="3066132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 одной из главных задач согласно </a:t>
            </a:r>
            <a:r>
              <a:rPr lang="ru-RU" sz="40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ФГОС </a:t>
            </a:r>
            <a:r>
              <a:rPr lang="ru-RU" sz="400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стало  </a:t>
            </a:r>
            <a:r>
              <a:rPr lang="ru-RU" sz="4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привлечение родителей к участию в работе детского </a:t>
            </a:r>
            <a:r>
              <a:rPr lang="ru-RU" sz="40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сада.</a:t>
            </a:r>
            <a:endParaRPr lang="ru-RU" sz="40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6672"/>
            <a:ext cx="3888008" cy="29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17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72400" cy="1362075"/>
          </a:xfrm>
        </p:spPr>
        <p:txBody>
          <a:bodyPr/>
          <a:lstStyle/>
          <a:p>
            <a:r>
              <a:rPr lang="ru-RU" sz="7200" dirty="0" smtClean="0"/>
              <a:t>Проблема</a:t>
            </a:r>
            <a:endParaRPr lang="ru-RU" sz="7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2708920"/>
            <a:ext cx="7992888" cy="3888432"/>
          </a:xfrm>
        </p:spPr>
        <p:txBody>
          <a:bodyPr/>
          <a:lstStyle/>
          <a:p>
            <a:r>
              <a:rPr lang="ru-RU" sz="3200" dirty="0" smtClean="0"/>
              <a:t>Мы поняли, </a:t>
            </a:r>
            <a:r>
              <a:rPr lang="ru-RU" sz="3200" dirty="0"/>
              <a:t>что работа, которую мы ведём с родителями, </a:t>
            </a:r>
            <a:r>
              <a:rPr lang="ru-RU" sz="3200" dirty="0" smtClean="0"/>
              <a:t> недостаточна и препятствовать </a:t>
            </a:r>
            <a:r>
              <a:rPr lang="ru-RU" sz="3200" dirty="0"/>
              <a:t>развитию </a:t>
            </a:r>
            <a:r>
              <a:rPr lang="ru-RU" sz="3200" dirty="0" smtClean="0"/>
              <a:t>взаимоотношений </a:t>
            </a:r>
            <a:r>
              <a:rPr lang="ru-RU" sz="3200" dirty="0"/>
              <a:t>могут как личные, так и профессиональные факторы: нехватка времени, ощущение несостоятельности, этнические стереотипы, чувство обиды, непонимание.</a:t>
            </a:r>
          </a:p>
          <a:p>
            <a:endParaRPr lang="ru-RU" sz="3800" dirty="0"/>
          </a:p>
        </p:txBody>
      </p:sp>
    </p:spTree>
    <p:extLst>
      <p:ext uri="{BB962C8B-B14F-4D97-AF65-F5344CB8AC3E}">
        <p14:creationId xmlns:p14="http://schemas.microsoft.com/office/powerpoint/2010/main" val="286902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1362075"/>
          </a:xfrm>
        </p:spPr>
        <p:txBody>
          <a:bodyPr/>
          <a:lstStyle/>
          <a:p>
            <a:r>
              <a:rPr lang="ru-RU" sz="8000" dirty="0" smtClean="0"/>
              <a:t>Цель</a:t>
            </a:r>
            <a:endParaRPr lang="ru-RU" sz="8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692696"/>
            <a:ext cx="8064896" cy="4248471"/>
          </a:xfrm>
        </p:spPr>
        <p:txBody>
          <a:bodyPr/>
          <a:lstStyle/>
          <a:p>
            <a:r>
              <a:rPr lang="ru-RU" sz="3600" dirty="0"/>
              <a:t>Н</a:t>
            </a:r>
            <a:r>
              <a:rPr lang="ru-RU" sz="3600" dirty="0" smtClean="0"/>
              <a:t>айти </a:t>
            </a:r>
            <a:r>
              <a:rPr lang="ru-RU" sz="3600" dirty="0"/>
              <a:t>новые средства взаимодействия детского сада с семьёй, так как от участия родителей в работе детского сада выигрывают все.</a:t>
            </a:r>
          </a:p>
          <a:p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89895"/>
            <a:ext cx="3216357" cy="241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03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772400" cy="1362075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6600" dirty="0"/>
              <a:t>задачи: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5013176"/>
            <a:ext cx="8136904" cy="1500187"/>
          </a:xfrm>
        </p:spPr>
        <p:txBody>
          <a:bodyPr/>
          <a:lstStyle/>
          <a:p>
            <a:r>
              <a:rPr lang="ru-RU" sz="2200" dirty="0" smtClean="0"/>
              <a:t>1</a:t>
            </a:r>
            <a:r>
              <a:rPr lang="ru-RU" sz="2200" dirty="0"/>
              <a:t>. Создать оптимальные условия для осознания родителями особенностей их взаимоотношений с детьми, формирование мотивации к их изменению, поиск и апробирование новых способов поведения. </a:t>
            </a:r>
          </a:p>
          <a:p>
            <a:r>
              <a:rPr lang="ru-RU" sz="2200" dirty="0"/>
              <a:t> 2. Развивать способности к </a:t>
            </a:r>
            <a:r>
              <a:rPr lang="ru-RU" sz="2200" dirty="0" err="1"/>
              <a:t>эмпатии</a:t>
            </a:r>
            <a:r>
              <a:rPr lang="ru-RU" sz="2200" dirty="0"/>
              <a:t>, пониманию переживаний, состояний и интересов друг друга. </a:t>
            </a:r>
          </a:p>
          <a:p>
            <a:r>
              <a:rPr lang="ru-RU" sz="2200" dirty="0"/>
              <a:t> 3. Способствовать выработке навыков адекватного и равноправного общения, способности к предотвращению и разрешению межличностных конфликтов. </a:t>
            </a:r>
          </a:p>
          <a:p>
            <a:r>
              <a:rPr lang="ru-RU" sz="2200" dirty="0"/>
              <a:t> 4. Учить устранению </a:t>
            </a:r>
            <a:r>
              <a:rPr lang="ru-RU" sz="2200" dirty="0" err="1"/>
              <a:t>дезадаптивных</a:t>
            </a:r>
            <a:r>
              <a:rPr lang="ru-RU" sz="2200" dirty="0"/>
              <a:t> форм поведения и обучение адекватным способам реагирования в проблемных и стрессовых ситуациях. </a:t>
            </a:r>
          </a:p>
        </p:txBody>
      </p:sp>
    </p:spTree>
    <p:extLst>
      <p:ext uri="{BB962C8B-B14F-4D97-AF65-F5344CB8AC3E}">
        <p14:creationId xmlns:p14="http://schemas.microsoft.com/office/powerpoint/2010/main" val="311942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0648"/>
            <a:ext cx="3696072" cy="259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72400" cy="1362075"/>
          </a:xfrm>
        </p:spPr>
        <p:txBody>
          <a:bodyPr/>
          <a:lstStyle/>
          <a:p>
            <a:r>
              <a:rPr lang="ru-RU" dirty="0" smtClean="0"/>
              <a:t>Предполагаемые результаты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8026151" cy="3330599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3200" dirty="0" smtClean="0"/>
              <a:t>Участие большинства </a:t>
            </a:r>
            <a:r>
              <a:rPr lang="ru-RU" sz="3200" dirty="0"/>
              <a:t>родителей в работе детского </a:t>
            </a:r>
            <a:r>
              <a:rPr lang="ru-RU" sz="3200" dirty="0" smtClean="0"/>
              <a:t>сада.</a:t>
            </a:r>
          </a:p>
          <a:p>
            <a:pPr marL="457200" indent="-457200">
              <a:buAutoNum type="arabicPeriod"/>
            </a:pPr>
            <a:r>
              <a:rPr lang="ru-RU" sz="3200" dirty="0"/>
              <a:t>П</a:t>
            </a:r>
            <a:r>
              <a:rPr lang="ru-RU" sz="3200" dirty="0" smtClean="0"/>
              <a:t>овышение </a:t>
            </a:r>
            <a:r>
              <a:rPr lang="ru-RU" sz="3200" dirty="0"/>
              <a:t>педагогической компетентности родителей в вопросах воспитания, развития и образования детей дошкольного возраста.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207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2500511" cy="250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36904" cy="1362075"/>
          </a:xfrm>
        </p:spPr>
        <p:txBody>
          <a:bodyPr/>
          <a:lstStyle/>
          <a:p>
            <a:pPr algn="r"/>
            <a:r>
              <a:rPr lang="ru-RU" dirty="0"/>
              <a:t>I этап - информационно-аналитический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5013176"/>
            <a:ext cx="7772400" cy="1500187"/>
          </a:xfrm>
        </p:spPr>
        <p:txBody>
          <a:bodyPr/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b="1" dirty="0" smtClean="0"/>
              <a:t>Изучение литературы</a:t>
            </a:r>
            <a:r>
              <a:rPr lang="ru-RU" b="1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 smtClean="0"/>
              <a:t>Посещение </a:t>
            </a:r>
            <a:r>
              <a:rPr lang="ru-RU" b="1" dirty="0"/>
              <a:t>методического объединения по теме: "Взаимодействие детского сада и семьи: проблемы и подходы"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 smtClean="0"/>
              <a:t>Так </a:t>
            </a:r>
            <a:r>
              <a:rPr lang="ru-RU" b="1" dirty="0"/>
              <a:t>же одним из обширных источников информации </a:t>
            </a:r>
            <a:r>
              <a:rPr lang="ru-RU" b="1" dirty="0" smtClean="0"/>
              <a:t> </a:t>
            </a:r>
            <a:r>
              <a:rPr lang="ru-RU" b="1" dirty="0"/>
              <a:t>стал Интернет, со своими ресурсами, опытом педагогов, накопленным и выложенным для коллег.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 smtClean="0"/>
              <a:t>Работа </a:t>
            </a:r>
            <a:r>
              <a:rPr lang="ru-RU" b="1" dirty="0"/>
              <a:t>с подписной литературой</a:t>
            </a:r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66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'День открытых дверей'">
  <a:themeElements>
    <a:clrScheme name="ParentOpnHse 3">
      <a:dk1>
        <a:srgbClr val="000000"/>
      </a:dk1>
      <a:lt1>
        <a:srgbClr val="FFFFFF"/>
      </a:lt1>
      <a:dk2>
        <a:srgbClr val="0000CC"/>
      </a:dk2>
      <a:lt2>
        <a:srgbClr val="434343"/>
      </a:lt2>
      <a:accent1>
        <a:srgbClr val="99CC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CAE2AA"/>
      </a:accent5>
      <a:accent6>
        <a:srgbClr val="E7B900"/>
      </a:accent6>
      <a:hlink>
        <a:srgbClr val="FF0000"/>
      </a:hlink>
      <a:folHlink>
        <a:srgbClr val="808080"/>
      </a:folHlink>
    </a:clrScheme>
    <a:fontScheme name="ParentOpnHs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arentOpnH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entOpnH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entOpnH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entOpnH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entOpnH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'День открытых дверей'</Template>
  <TotalTime>1070</TotalTime>
  <Words>733</Words>
  <Application>Microsoft Office PowerPoint</Application>
  <PresentationFormat>Экран (4:3)</PresentationFormat>
  <Paragraphs>94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Georgia</vt:lpstr>
      <vt:lpstr>Times New Roman</vt:lpstr>
      <vt:lpstr>Verdana</vt:lpstr>
      <vt:lpstr>Wingdings</vt:lpstr>
      <vt:lpstr>Презентация 'День открытых дверей'</vt:lpstr>
      <vt:lpstr>Родительский клуб как инновационная форма работы с семьёй  Педагоги дошкольного образования Боровких Елена Николаевна</vt:lpstr>
      <vt:lpstr>Презентация PowerPoint</vt:lpstr>
      <vt:lpstr>Презентация PowerPoint</vt:lpstr>
      <vt:lpstr>Презентация PowerPoint</vt:lpstr>
      <vt:lpstr>Проблема</vt:lpstr>
      <vt:lpstr>Цель</vt:lpstr>
      <vt:lpstr> задачи:  </vt:lpstr>
      <vt:lpstr>Предполагаемые результаты</vt:lpstr>
      <vt:lpstr>I этап - информационно-аналитический </vt:lpstr>
      <vt:lpstr>Итог  I этапа </vt:lpstr>
      <vt:lpstr>II этап –  внедрение в практику</vt:lpstr>
      <vt:lpstr>II этап –  внедрение в практику</vt:lpstr>
      <vt:lpstr>РЕЗУЛЬТАТЫ АНКЕТИРОВАНИЯ</vt:lpstr>
      <vt:lpstr>III этап - заключительный </vt:lpstr>
      <vt:lpstr>Проект «моя семья –моё богатство.»</vt:lpstr>
      <vt:lpstr>презентации паспорта и герба семьи</vt:lpstr>
      <vt:lpstr>презентации паспорта и герба семьи</vt:lpstr>
      <vt:lpstr>Семейный клуб на базе ДОУ «Школа молодых родителей» </vt:lpstr>
      <vt:lpstr>Использование нетрадиционных техник </vt:lpstr>
      <vt:lpstr>Использование нерадиционных техник </vt:lpstr>
      <vt:lpstr>Использование нерадиционных техник </vt:lpstr>
      <vt:lpstr>Тренинг коммуникативных умений для родителей</vt:lpstr>
      <vt:lpstr>Тренинг коммуникативных умений для родителей</vt:lpstr>
      <vt:lpstr>Тренинг коммуникативных умений для родителей</vt:lpstr>
      <vt:lpstr>Тренинг коммуникативных умений для родителей</vt:lpstr>
      <vt:lpstr>Работа по взаимодействию с семьей на данный момент еще не закончена, но мы уже вижу результаты: дети чаще общаются со своими родными, а родители благодаря взаимодействию с воспитателями и участию в жизни детского сада, приобретают опыт сотрудничества как со своим ребёнком, так и с педагогами.  </vt:lpstr>
      <vt:lpstr>Список литературы.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Инновационные формы работы с семьёй в контексте реализации ФГОС</dc:title>
  <dc:creator>winuser</dc:creator>
  <cp:lastModifiedBy>winuser</cp:lastModifiedBy>
  <cp:revision>48</cp:revision>
  <dcterms:created xsi:type="dcterms:W3CDTF">2015-03-19T10:50:37Z</dcterms:created>
  <dcterms:modified xsi:type="dcterms:W3CDTF">2016-03-27T11:08:04Z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TC010170701049</vt:lpwstr>
  </property>
</Properties>
</file>