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64AB-E9C9-4383-A0D5-EF62C9FDE01D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13B1-0010-4ED6-B9DF-A0635A2BF5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84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0238-4186-423B-93BC-144E91145767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A972-BD48-4E44-BF23-ACCFDDA1B5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22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130A-7B85-4CB9-949B-D3ABB638532F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D6DE9-B259-4760-93F0-E180025082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58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FD56-72F4-4B6E-94F6-A806181558DE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0D81-9D75-49C2-9E6B-2F92BA386B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30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64E2-FB22-44D1-83FB-BF099BAD5602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CBB0-C324-4E44-A980-78B8230D87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84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6423-324A-4CAB-91C9-3358C6EDA65D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12C1-9B3C-4F6D-947A-B4359B112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30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F4D8-E2B1-40AF-B405-559CD43AEEC8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C4513-7504-456C-B62A-98AFE4F2CC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68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10EF-A17B-4A7B-8FE8-CEF7DFC39AF5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0035-997A-46E8-A303-BF2387E966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82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5620-3FBE-4EAC-890A-C40AD834033D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A041-5709-4D98-86EA-EE0CDA17D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6060-4DA8-4973-AEEC-0EE609056936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F81E-6886-4F89-9559-62558ABDE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79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12EF-AF8F-4F2D-9D5C-A57DDF6FEAEA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5EDF-015B-4E5F-AEF1-9311D69B99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9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1E2DE-6B5B-49AF-BA63-38C7E7C7D154}" type="datetimeFigureOut">
              <a:rPr lang="ru-RU"/>
              <a:pPr>
                <a:defRPr/>
              </a:pPr>
              <a:t>05.08.2024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2B9761-F7A9-4E30-9304-6AA320B41B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8.xml"/><Relationship Id="rId3" Type="http://schemas.openxmlformats.org/officeDocument/2006/relationships/slide" Target="slide10.xml"/><Relationship Id="rId21" Type="http://schemas.openxmlformats.org/officeDocument/2006/relationships/slide" Target="slide27.xml"/><Relationship Id="rId7" Type="http://schemas.openxmlformats.org/officeDocument/2006/relationships/slide" Target="slide5.xml"/><Relationship Id="rId12" Type="http://schemas.openxmlformats.org/officeDocument/2006/relationships/slide" Target="slide6.xml"/><Relationship Id="rId17" Type="http://schemas.openxmlformats.org/officeDocument/2006/relationships/slide" Target="slide7.xml"/><Relationship Id="rId25" Type="http://schemas.openxmlformats.org/officeDocument/2006/relationships/slide" Target="slide23.xml"/><Relationship Id="rId2" Type="http://schemas.openxmlformats.org/officeDocument/2006/relationships/slide" Target="slide4.xml"/><Relationship Id="rId16" Type="http://schemas.openxmlformats.org/officeDocument/2006/relationships/slide" Target="slide26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5.xml"/><Relationship Id="rId24" Type="http://schemas.openxmlformats.org/officeDocument/2006/relationships/slide" Target="slide18.xml"/><Relationship Id="rId5" Type="http://schemas.openxmlformats.org/officeDocument/2006/relationships/slide" Target="slide19.xml"/><Relationship Id="rId15" Type="http://schemas.openxmlformats.org/officeDocument/2006/relationships/slide" Target="slide21.xml"/><Relationship Id="rId23" Type="http://schemas.openxmlformats.org/officeDocument/2006/relationships/slide" Target="slide13.xml"/><Relationship Id="rId10" Type="http://schemas.openxmlformats.org/officeDocument/2006/relationships/slide" Target="slide20.xml"/><Relationship Id="rId19" Type="http://schemas.openxmlformats.org/officeDocument/2006/relationships/slide" Target="slide17.xml"/><Relationship Id="rId4" Type="http://schemas.openxmlformats.org/officeDocument/2006/relationships/slide" Target="slide15.xml"/><Relationship Id="rId9" Type="http://schemas.openxmlformats.org/officeDocument/2006/relationships/slide" Target="slide16.xml"/><Relationship Id="rId14" Type="http://schemas.openxmlformats.org/officeDocument/2006/relationships/slide" Target="slide14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T_Roosevel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7088" y="115888"/>
            <a:ext cx="7731125" cy="13541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Интерактивная игра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Исторические факты 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Русско-Японской войны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5500688"/>
            <a:ext cx="6400800" cy="9667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540067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История в числах - 20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Сколько вражеских кораблей напало на крейсер «Варяг» и канонирскую лодку «Кореец»?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400" b="1" dirty="0" smtClean="0">
                <a:solidFill>
                  <a:schemeClr val="accent2">
                    <a:lumMod val="75000"/>
                  </a:schemeClr>
                </a:solidFill>
              </a:rPr>
              <a:t>14</a:t>
            </a:r>
          </a:p>
        </p:txBody>
      </p:sp>
      <p:pic>
        <p:nvPicPr>
          <p:cNvPr id="11268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229225"/>
            <a:ext cx="12922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00213"/>
            <a:ext cx="337185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История в числах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-30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Назовите дату  нападения японского флота на русский флот?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ночь с 26 на 27 января (с 8 на 9 февраля) 1904 г.</a:t>
            </a:r>
            <a:r>
              <a:rPr lang="ru-RU" dirty="0" smtClean="0">
                <a:solidFill>
                  <a:srgbClr val="1D2126"/>
                </a:solidFill>
                <a:latin typeface="HelveticaMac"/>
              </a:rPr>
              <a:t> </a:t>
            </a:r>
            <a:endParaRPr lang="ru-RU" altLang="ru-RU" dirty="0" smtClean="0"/>
          </a:p>
        </p:txBody>
      </p:sp>
      <p:pic>
        <p:nvPicPr>
          <p:cNvPr id="12292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47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6" descr="Японская эскадра и высадка японских войск в порту Чемульпо. 19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2294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16113"/>
            <a:ext cx="36734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История в числах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-40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763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Сколько кораблей было затоплено в </a:t>
            </a:r>
            <a:r>
              <a:rPr lang="ru-RU" altLang="ru-RU" dirty="0" err="1" smtClean="0">
                <a:solidFill>
                  <a:schemeClr val="accent1">
                    <a:lumMod val="75000"/>
                  </a:schemeClr>
                </a:solidFill>
              </a:rPr>
              <a:t>Цусимском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 проливе русскими?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13316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959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2" t="19911" r="43060" b="36601"/>
          <a:stretch>
            <a:fillRect/>
          </a:stretch>
        </p:blipFill>
        <p:spPr bwMode="auto">
          <a:xfrm>
            <a:off x="5364163" y="1773238"/>
            <a:ext cx="35290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История в числах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-50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Каковы были потери России и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Я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понии в этой войне?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sz="2000" dirty="0" smtClean="0"/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Потери России составили около 270 тыс. человек, в том числе свыше 50 тыс. человек убитыми. Япония потеряла 270 тыс. человек, в том числе свыше 86 тыс. человек убитыми</a:t>
            </a:r>
            <a:endParaRPr lang="ru-RU" alt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alt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40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006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Героические корабли-10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4824412" cy="511175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Легендарный крейсер, экипаж которого в ответ на требование японцев сдаться,  принял решение затопить корабль. Этот подвиг стал символом мужества и отваги русских моряков.</a:t>
            </a:r>
            <a:endParaRPr lang="ru-RU" alt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4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373688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1552575"/>
            <a:ext cx="39068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650" y="5229225"/>
            <a:ext cx="18716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ВАРЯГ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Героические корабли-20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этом корабле погиб адмирал Макаров и художник Верещагин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alt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«Петропавловск»</a:t>
            </a:r>
          </a:p>
        </p:txBody>
      </p:sp>
      <p:pic>
        <p:nvPicPr>
          <p:cNvPr id="16388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107473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40322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Героические корабли-30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Миноносец с раненым адмиралом на борту захваченным японцами в плен?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«Бедовый»</a:t>
            </a:r>
          </a:p>
        </p:txBody>
      </p:sp>
      <p:pic>
        <p:nvPicPr>
          <p:cNvPr id="17412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006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35734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Героические корабли-40</a:t>
            </a:r>
          </a:p>
        </p:txBody>
      </p:sp>
      <p:pic>
        <p:nvPicPr>
          <p:cNvPr id="18435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451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13" y="1484313"/>
            <a:ext cx="4319587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Какие  боевые корабли русского флота  прорвались во Владивосток после поражения в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Цусимском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сражении ?</a:t>
            </a:r>
          </a:p>
          <a:p>
            <a:pPr eaLnBrk="1" hangingPunct="1">
              <a:defRPr/>
            </a:pPr>
            <a:endParaRPr lang="ru-RU" b="1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>
              <a:solidFill>
                <a:srgbClr val="1D2126"/>
              </a:solidFill>
              <a:latin typeface="HelveticaMac"/>
            </a:endParaRPr>
          </a:p>
          <a:p>
            <a:pPr eaLnBrk="1" hangingPunct="1">
              <a:defRPr/>
            </a:pPr>
            <a:endParaRPr lang="ru-RU" dirty="0">
              <a:solidFill>
                <a:srgbClr val="1D2126"/>
              </a:solidFill>
              <a:latin typeface="HelveticaMac"/>
            </a:endParaRPr>
          </a:p>
          <a:p>
            <a:pPr eaLnBrk="1" hangingPunct="1">
              <a:defRPr/>
            </a:pPr>
            <a:endParaRPr lang="ru-RU" dirty="0">
              <a:solidFill>
                <a:srgbClr val="1D2126"/>
              </a:solidFill>
              <a:latin typeface="HelveticaMac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крейсер  «Алмаз» и эскадренные миноносцы Бравый» и «Грозный».</a:t>
            </a:r>
          </a:p>
        </p:txBody>
      </p:sp>
      <p:pic>
        <p:nvPicPr>
          <p:cNvPr id="1843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8528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Героические корабли-50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HelveticaMac"/>
              </a:rPr>
              <a:t> Легендарный крейсер который смог вырваться из окружения и направился во Владивосток, но на подходе к этому порту наскочил ночью на мель в бухте Святого Владимира и был взорван экипажем.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«ИЗУМРУД»</a:t>
            </a:r>
          </a:p>
        </p:txBody>
      </p:sp>
      <p:pic>
        <p:nvPicPr>
          <p:cNvPr id="19460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006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34559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Историческая география-10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Какой порт в </a:t>
            </a:r>
            <a:r>
              <a:rPr lang="ru-RU" alt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Желтом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море Россия взяла в аренду на 25 лет?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Порт - Артур</a:t>
            </a:r>
          </a:p>
        </p:txBody>
      </p:sp>
      <p:pic>
        <p:nvPicPr>
          <p:cNvPr id="20484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959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7112" r="25890" b="11133"/>
          <a:stretch>
            <a:fillRect/>
          </a:stretch>
        </p:blipFill>
        <p:spPr bwMode="auto">
          <a:xfrm>
            <a:off x="5219700" y="1916113"/>
            <a:ext cx="36909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175" y="908050"/>
            <a:ext cx="4752975" cy="471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ПРАВИЛА ИГРЫ</a:t>
            </a:r>
          </a:p>
          <a:p>
            <a:pPr algn="ctr" eaLnBrk="1" hangingPunct="1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just" eaLnBrk="1" hangingPunct="1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1.Команды по 5 – 6 человек</a:t>
            </a:r>
          </a:p>
          <a:p>
            <a:pPr algn="just" eaLnBrk="1" hangingPunct="1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2.Капитан команды- сигнал к ответу: поднятая рука</a:t>
            </a:r>
          </a:p>
          <a:p>
            <a:pPr algn="just" eaLnBrk="1" hangingPunct="1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3.За каждый правильный ответ команда набирает балл соответствующий выбранному ответу. </a:t>
            </a:r>
          </a:p>
          <a:p>
            <a:pPr algn="just" eaLnBrk="1" hangingPunct="1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4. Побеждает команда набравшая большую сумму баллов</a:t>
            </a:r>
          </a:p>
          <a:p>
            <a:pPr algn="just" eaLnBrk="1" hangingPunct="1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5. За нарушение дисциплины штраф -10 баллов.</a:t>
            </a:r>
          </a:p>
        </p:txBody>
      </p:sp>
      <p:pic>
        <p:nvPicPr>
          <p:cNvPr id="307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345598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Историческая география-20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Балтийский порт из которого на помощь Порт – Артуру двинулась 2-я Тихоокеанская эскадра под командованием Рождественского?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Либава</a:t>
            </a:r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8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47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Историческая география-30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Пролив, где русский флот фактически был уничтожен?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Цусимский</a:t>
            </a:r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2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367338"/>
            <a:ext cx="1150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34559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Историческая география-40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Место подписания мирного договора между Россией и Японией?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Портсмут (США)</a:t>
            </a:r>
          </a:p>
        </p:txBody>
      </p:sp>
      <p:pic>
        <p:nvPicPr>
          <p:cNvPr id="2355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6610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5274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Историческая география-50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Часть какого русского острова пришлось отдать Японии по мирному договору?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. Сахалина</a:t>
            </a:r>
          </a:p>
        </p:txBody>
      </p:sp>
      <p:pic>
        <p:nvPicPr>
          <p:cNvPr id="24580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365625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Интересные факты-10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храм был заложен в день пятилетия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Цусимского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сражения. Он воспринимался как символическая братская могила погрузившихся на дно вместе со своими кораблями героев Цусимы.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Храм Спас  на Водах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pic>
        <p:nvPicPr>
          <p:cNvPr id="25604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47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4675"/>
            <a:ext cx="35925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Интересные факты-20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4535487" cy="4784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Кто автор знаменитой патриотической песни «Врагу не сдаётся наш гордый «Варяг»?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/>
          </a:p>
          <a:p>
            <a:pPr eaLnBrk="1" hangingPunct="1">
              <a:defRPr/>
            </a:pPr>
            <a:r>
              <a:rPr lang="ru-RU" sz="1600" b="1" dirty="0" smtClean="0">
                <a:solidFill>
                  <a:srgbClr val="343B4C"/>
                </a:solidFill>
              </a:rPr>
              <a:t>австрийский поэт и писатель Рудольф </a:t>
            </a:r>
            <a:r>
              <a:rPr lang="ru-RU" sz="1600" b="1" dirty="0" err="1" smtClean="0">
                <a:solidFill>
                  <a:srgbClr val="343B4C"/>
                </a:solidFill>
              </a:rPr>
              <a:t>Грейнц</a:t>
            </a:r>
            <a:r>
              <a:rPr lang="ru-RU" sz="1600" b="1" dirty="0" smtClean="0">
                <a:solidFill>
                  <a:srgbClr val="343B4C"/>
                </a:solidFill>
              </a:rPr>
              <a:t>, вдохновлённый подвигом  «Варяга», В апреле 1904 года были опубликованы сразу два </a:t>
            </a:r>
            <a:r>
              <a:rPr lang="ru-RU" sz="1800" b="1" dirty="0" smtClean="0">
                <a:solidFill>
                  <a:srgbClr val="343B4C"/>
                </a:solidFill>
              </a:rPr>
              <a:t>русских перевода </a:t>
            </a:r>
            <a:r>
              <a:rPr lang="ru-RU" sz="1800" b="1" dirty="0" err="1" smtClean="0">
                <a:solidFill>
                  <a:srgbClr val="343B4C"/>
                </a:solidFill>
              </a:rPr>
              <a:t>Der</a:t>
            </a:r>
            <a:r>
              <a:rPr lang="ru-RU" sz="1800" b="1" dirty="0" smtClean="0">
                <a:solidFill>
                  <a:srgbClr val="343B4C"/>
                </a:solidFill>
              </a:rPr>
              <a:t> «</a:t>
            </a:r>
            <a:r>
              <a:rPr lang="ru-RU" sz="1800" b="1" dirty="0" err="1" smtClean="0">
                <a:solidFill>
                  <a:srgbClr val="343B4C"/>
                </a:solidFill>
              </a:rPr>
              <a:t>Warjag</a:t>
            </a:r>
            <a:r>
              <a:rPr lang="ru-RU" sz="1800" b="1" dirty="0" smtClean="0">
                <a:solidFill>
                  <a:srgbClr val="343B4C"/>
                </a:solidFill>
              </a:rPr>
              <a:t>: один сделал </a:t>
            </a:r>
            <a:r>
              <a:rPr lang="ru-RU" sz="1800" b="1" dirty="0" smtClean="0"/>
              <a:t>Николай</a:t>
            </a:r>
            <a:r>
              <a:rPr lang="ru-RU" sz="1800" b="1" dirty="0"/>
              <a:t> </a:t>
            </a:r>
            <a:r>
              <a:rPr lang="ru-RU" sz="1800" b="1" dirty="0" smtClean="0"/>
              <a:t>Мельников (Сибиряк</a:t>
            </a:r>
            <a:r>
              <a:rPr lang="ru-RU" sz="1600" b="1" dirty="0" smtClean="0"/>
              <a:t>), </a:t>
            </a:r>
            <a:r>
              <a:rPr lang="ru-RU" sz="1600" b="1" dirty="0" smtClean="0">
                <a:solidFill>
                  <a:srgbClr val="343B4C"/>
                </a:solidFill>
              </a:rPr>
              <a:t>другой — Евгения </a:t>
            </a:r>
            <a:r>
              <a:rPr lang="ru-RU" sz="1600" b="1" dirty="0" err="1" smtClean="0">
                <a:solidFill>
                  <a:srgbClr val="343B4C"/>
                </a:solidFill>
              </a:rPr>
              <a:t>Студенская</a:t>
            </a:r>
            <a:r>
              <a:rPr lang="ru-RU" sz="1600" b="1" dirty="0" smtClean="0">
                <a:solidFill>
                  <a:srgbClr val="343B4C"/>
                </a:solidFill>
              </a:rPr>
              <a:t>. Российское общество выбрало вариант </a:t>
            </a:r>
            <a:r>
              <a:rPr lang="ru-RU" sz="1600" b="1" dirty="0" err="1" smtClean="0">
                <a:solidFill>
                  <a:srgbClr val="343B4C"/>
                </a:solidFill>
              </a:rPr>
              <a:t>Студенской</a:t>
            </a:r>
            <a:r>
              <a:rPr lang="ru-RU" sz="1600" b="1" dirty="0" smtClean="0">
                <a:solidFill>
                  <a:srgbClr val="343B4C"/>
                </a:solidFill>
              </a:rPr>
              <a:t> (почти дословный с оригиналом).</a:t>
            </a:r>
            <a:r>
              <a:rPr lang="ru-RU" sz="1600" dirty="0" smtClean="0">
                <a:solidFill>
                  <a:srgbClr val="343B4C"/>
                </a:solidFill>
              </a:rPr>
              <a:t> </a:t>
            </a:r>
            <a:endParaRPr lang="ru-RU" altLang="ru-RU" sz="1600" dirty="0" smtClean="0"/>
          </a:p>
        </p:txBody>
      </p:sp>
      <p:pic>
        <p:nvPicPr>
          <p:cNvPr id="26628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32475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38163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Интересные факты-30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романа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Порт-Артур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своё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творение получил всенародное признание и Сталинскую премию.</a:t>
            </a:r>
            <a:endParaRPr lang="ru-RU" alt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Вересаев В.В.</a:t>
            </a:r>
          </a:p>
        </p:txBody>
      </p:sp>
      <p:pic>
        <p:nvPicPr>
          <p:cNvPr id="27652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47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73238"/>
            <a:ext cx="22320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23336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Интересные факты-40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Какие виды вооружения применялись впервые в мире при обороне Порта –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ртура»?</a:t>
            </a:r>
          </a:p>
          <a:p>
            <a:pPr algn="just" eaLnBrk="1" hangingPunct="1">
              <a:defRPr/>
            </a:pPr>
            <a:endParaRPr lang="ru-RU" alt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первое в мире боевое применение нового оружия – миномёта. 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широко применялись такие новые виды оружия как 11-дюймовые (280-миллиметровые) мортиры, скорострельные гаубицы, заграждения из колючей проволоки, ручные гранаты</a:t>
            </a:r>
            <a:r>
              <a:rPr lang="ru-RU" sz="1800" b="1" dirty="0" smtClean="0">
                <a:solidFill>
                  <a:srgbClr val="000000"/>
                </a:solidFill>
              </a:rPr>
              <a:t>.</a:t>
            </a:r>
            <a:endParaRPr lang="ru-RU" altLang="ru-RU" sz="1800" b="1" dirty="0" smtClean="0"/>
          </a:p>
          <a:p>
            <a:pPr eaLnBrk="1" hangingPunct="1">
              <a:defRPr/>
            </a:pPr>
            <a:endParaRPr lang="ru-RU" altLang="ru-RU" sz="1800" b="1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/>
          </a:p>
        </p:txBody>
      </p:sp>
      <p:pic>
        <p:nvPicPr>
          <p:cNvPr id="28676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373688"/>
            <a:ext cx="11477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73238"/>
            <a:ext cx="3168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Интересные факты-50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5113337" cy="47513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Кого и за что по итогам войны прозвали «Граф </a:t>
            </a:r>
            <a:r>
              <a:rPr lang="ru-RU" alt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Полусахалинский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»?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Возглавлявший российскую делегацию в Портсмуте председатель Комитета министров Сергей Юльевич Витте сумел минимизировать потери страны по итогам конфликта. В знак признания его заслуг Николай II возвёл Витте в графское достоинство, однако из-за уступки Южного Сахалина государственного мужа насмешливо называли «Граф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Полусахалинский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700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445125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32565" r="42012" b="29880"/>
          <a:stretch>
            <a:fillRect/>
          </a:stretch>
        </p:blipFill>
        <p:spPr bwMode="auto">
          <a:xfrm>
            <a:off x="5724525" y="1484313"/>
            <a:ext cx="30956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90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7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История в лицах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История</a:t>
                      </a:r>
                      <a:r>
                        <a:rPr lang="ru-RU" sz="1800" baseline="0" dirty="0" smtClean="0">
                          <a:latin typeface="+mj-lt"/>
                        </a:rPr>
                        <a:t> в числах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Героические корабли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Историческая география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Интересные</a:t>
                      </a:r>
                      <a:r>
                        <a:rPr lang="ru-RU" sz="1800" baseline="0" dirty="0" smtClean="0">
                          <a:latin typeface="+mj-lt"/>
                        </a:rPr>
                        <a:t> факты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53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" action="ppaction://hlinksldjump"/>
                        </a:rPr>
                        <a:t>10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3" action="ppaction://hlinksldjump"/>
                        </a:rPr>
                        <a:t>10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4" action="ppaction://hlinksldjump"/>
                        </a:rPr>
                        <a:t>10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5" action="ppaction://hlinksldjump"/>
                        </a:rPr>
                        <a:t>10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6" action="ppaction://hlinksldjump"/>
                        </a:rPr>
                        <a:t>10</a:t>
                      </a:r>
                      <a:endParaRPr lang="ru-RU" sz="4400" b="1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53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7" action="ppaction://hlinksldjump"/>
                        </a:rPr>
                        <a:t>20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8" action="ppaction://hlinksldjump"/>
                        </a:rPr>
                        <a:t>20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9" action="ppaction://hlinksldjump"/>
                        </a:rPr>
                        <a:t>20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0" action="ppaction://hlinksldjump"/>
                        </a:rPr>
                        <a:t>20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1" action="ppaction://hlinksldjump"/>
                        </a:rPr>
                        <a:t>20</a:t>
                      </a:r>
                      <a:endParaRPr lang="ru-RU" sz="4400" b="1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53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2" action="ppaction://hlinksldjump"/>
                        </a:rPr>
                        <a:t>30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3" action="ppaction://hlinksldjump"/>
                        </a:rPr>
                        <a:t>30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4" action="ppaction://hlinksldjump"/>
                        </a:rPr>
                        <a:t>30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5" action="ppaction://hlinksldjump"/>
                        </a:rPr>
                        <a:t>30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6" action="ppaction://hlinksldjump"/>
                        </a:rPr>
                        <a:t>30</a:t>
                      </a:r>
                      <a:endParaRPr lang="ru-RU" sz="4400" b="1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53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7" action="ppaction://hlinksldjump"/>
                        </a:rPr>
                        <a:t>40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8" action="ppaction://hlinksldjump"/>
                        </a:rPr>
                        <a:t>40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9" action="ppaction://hlinksldjump"/>
                        </a:rPr>
                        <a:t>40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0" action="ppaction://hlinksldjump"/>
                        </a:rPr>
                        <a:t>40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1" action="ppaction://hlinksldjump"/>
                        </a:rPr>
                        <a:t>40</a:t>
                      </a:r>
                      <a:endParaRPr lang="ru-RU" sz="4400" b="1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53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2" action="ppaction://hlinksldjump"/>
                        </a:rPr>
                        <a:t>50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3" action="ppaction://hlinksldjump"/>
                        </a:rPr>
                        <a:t>50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4" action="ppaction://hlinksldjump"/>
                        </a:rPr>
                        <a:t>50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5" action="ppaction://hlinksldjump"/>
                        </a:rPr>
                        <a:t>50</a:t>
                      </a:r>
                      <a:endParaRPr lang="ru-RU" sz="44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6" action="ppaction://hlinksldjump"/>
                        </a:rPr>
                        <a:t>50</a:t>
                      </a:r>
                      <a:endParaRPr lang="ru-RU" sz="4400" b="1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История в лицах -10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Вице-адмирал Тихоокеанского флота погибший на корабле подорвавшемся на мине?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Макаров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1628800"/>
            <a:ext cx="2928958" cy="36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12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47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История в лицах - 20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pPr marL="0" indent="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Генерал, возглавивший оборону в Порт-Артуре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занимался усовершенствованием оборонительных позиций, лично руководил обороной на самых сложных и опасных участках. 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Кондратенко Р.И.</a:t>
            </a:r>
          </a:p>
        </p:txBody>
      </p:sp>
      <p:pic>
        <p:nvPicPr>
          <p:cNvPr id="6148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47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700808"/>
            <a:ext cx="2880320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История в лицах - 30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marL="0" indent="0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Командир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легендарного крейсера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“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Варяг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”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 В 1907 году был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награжден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японским орденом Восходящего солнца – в знак признания героизма русских моряков.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Контр-адмирал награду принял, но никогда этот орден не надевал.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endParaRPr lang="ru-RU" altLang="ru-RU" sz="2000" b="1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РУДНЕВ В.Ф.</a:t>
            </a:r>
          </a:p>
        </p:txBody>
      </p:sp>
      <p:pic>
        <p:nvPicPr>
          <p:cNvPr id="7172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4763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844824"/>
            <a:ext cx="3240360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История в лицах - 40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142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Кто был посредником в переговорах о мире между Россией и Японией?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rgbClr val="C00000"/>
                </a:solidFill>
              </a:rPr>
              <a:t>Рузвельт</a:t>
            </a:r>
          </a:p>
        </p:txBody>
      </p:sp>
      <p:pic>
        <p:nvPicPr>
          <p:cNvPr id="7172" name="Рисунок 3" descr="http://upload.wikimedia.org/wikipedia/commons/thumb/e/eb/T_Roosevelt.jpg/220px-T_Rooseve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664296" cy="3456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006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История в лицах -50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Главнокомандующий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всеми сухопутными и морскими вооружёнными силами на Дальнем Востоке во время русско-японской войны.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Историки нередко называют его «Главнокомандующий-неудачник»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2000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Куропаткин А.Н.</a:t>
            </a:r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20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562600"/>
            <a:ext cx="1296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32400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История в числах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-10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Сколько боевых кораблей имел японский и русский флот на начало войны на Дальнем Востоке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sz="4400" b="1" dirty="0" smtClean="0">
                <a:solidFill>
                  <a:schemeClr val="accent2">
                    <a:lumMod val="75000"/>
                  </a:schemeClr>
                </a:solidFill>
              </a:rPr>
              <a:t>80 и 63</a:t>
            </a:r>
          </a:p>
        </p:txBody>
      </p:sp>
      <p:pic>
        <p:nvPicPr>
          <p:cNvPr id="10244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3636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40687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675</Words>
  <Application>Microsoft Office PowerPoint</Application>
  <PresentationFormat>Экран 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HelveticaMac</vt:lpstr>
      <vt:lpstr>Times New Roman</vt:lpstr>
      <vt:lpstr>Тема Office</vt:lpstr>
      <vt:lpstr> Интерактивная игра Исторические факты  Русско-Японской войны</vt:lpstr>
      <vt:lpstr>Презентация PowerPoint</vt:lpstr>
      <vt:lpstr>Презентация PowerPoint</vt:lpstr>
      <vt:lpstr>История в лицах -10 </vt:lpstr>
      <vt:lpstr>История в лицах - 20 </vt:lpstr>
      <vt:lpstr>История в лицах - 30 </vt:lpstr>
      <vt:lpstr>История в лицах - 40 </vt:lpstr>
      <vt:lpstr>История в лицах -50</vt:lpstr>
      <vt:lpstr>История в числах -10 </vt:lpstr>
      <vt:lpstr>История в числах - 20 </vt:lpstr>
      <vt:lpstr>История в числах -30 </vt:lpstr>
      <vt:lpstr>История в числах -40 </vt:lpstr>
      <vt:lpstr>История в числах -50 </vt:lpstr>
      <vt:lpstr>Героические корабли-10</vt:lpstr>
      <vt:lpstr>Героические корабли-20</vt:lpstr>
      <vt:lpstr>Героические корабли-30</vt:lpstr>
      <vt:lpstr>Героические корабли-40</vt:lpstr>
      <vt:lpstr>Героические корабли-50</vt:lpstr>
      <vt:lpstr>Историческая география-10 </vt:lpstr>
      <vt:lpstr>Историческая география-20 </vt:lpstr>
      <vt:lpstr>Историческая география-30 </vt:lpstr>
      <vt:lpstr>Историческая география-40 </vt:lpstr>
      <vt:lpstr>Историческая география-50 </vt:lpstr>
      <vt:lpstr>Интересные факты-10 </vt:lpstr>
      <vt:lpstr>Интересные факты-20 </vt:lpstr>
      <vt:lpstr>Интересные факты-30 </vt:lpstr>
      <vt:lpstr>Интересные факты-40 </vt:lpstr>
      <vt:lpstr>Интересные факты-50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Русско-японская война</dc:title>
  <dc:creator>Admin</dc:creator>
  <cp:lastModifiedBy>Пользователь</cp:lastModifiedBy>
  <cp:revision>40</cp:revision>
  <dcterms:created xsi:type="dcterms:W3CDTF">2011-12-01T08:44:27Z</dcterms:created>
  <dcterms:modified xsi:type="dcterms:W3CDTF">2024-08-05T07:39:25Z</dcterms:modified>
</cp:coreProperties>
</file>