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0"/>
  </p:notesMasterIdLst>
  <p:sldIdLst>
    <p:sldId id="256" r:id="rId2"/>
    <p:sldId id="272" r:id="rId3"/>
    <p:sldId id="269" r:id="rId4"/>
    <p:sldId id="257" r:id="rId5"/>
    <p:sldId id="264" r:id="rId6"/>
    <p:sldId id="270" r:id="rId7"/>
    <p:sldId id="273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  <a:srgbClr val="FABE00"/>
    <a:srgbClr val="D0B0E2"/>
    <a:srgbClr val="683F89"/>
    <a:srgbClr val="673D64"/>
    <a:srgbClr val="E8D8F1"/>
    <a:srgbClr val="8C5388"/>
    <a:srgbClr val="FFB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8" autoAdjust="0"/>
    <p:restoredTop sz="94007" autoAdjust="0"/>
  </p:normalViewPr>
  <p:slideViewPr>
    <p:cSldViewPr snapToGrid="0">
      <p:cViewPr varScale="1">
        <p:scale>
          <a:sx n="70" d="100"/>
          <a:sy n="70" d="100"/>
        </p:scale>
        <p:origin x="1374" y="48"/>
      </p:cViewPr>
      <p:guideLst>
        <p:guide orient="horz" pos="3475"/>
        <p:guide pos="28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3437498558224745E-3"/>
          <c:w val="1"/>
          <c:h val="0.997656320677291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73D64">
                <a:alpha val="3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3D64">
                  <a:alpha val="69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764-40BE-B61A-088998FA74F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0A3DE7C3-E384-4240-AB8E-91E2437024FB}" type="VALUE">
                      <a:rPr lang="en-US" sz="2400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764-40BE-B61A-088998FA74F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0.68300000000000005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64-40BE-B61A-088998FA74F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ABE00">
                <a:alpha val="69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764-40BE-B61A-088998FA74F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D0B0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0B0E2">
                  <a:alpha val="69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64-40BE-B61A-088998FA74FE}"/>
              </c:ext>
            </c:extLst>
          </c:dPt>
          <c:dLbls>
            <c:dLbl>
              <c:idx val="0"/>
              <c:layout>
                <c:manualLayout>
                  <c:x val="6.975302759720867E-3"/>
                  <c:y val="2.3060783322150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764-40BE-B61A-088998FA74F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3E506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64-40BE-B61A-088998FA74F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683F8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83F89">
                  <a:alpha val="69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E764-40BE-B61A-088998FA74FE}"/>
              </c:ext>
            </c:extLst>
          </c:dPt>
          <c:dLbls>
            <c:dLbl>
              <c:idx val="0"/>
              <c:layout>
                <c:manualLayout>
                  <c:x val="-6.975302759720867E-3"/>
                  <c:y val="0.36666100739306934"/>
                </c:manualLayout>
              </c:layout>
              <c:tx>
                <c:rich>
                  <a:bodyPr/>
                  <a:lstStyle/>
                  <a:p>
                    <a:fld id="{DF4F607A-55CC-4FD3-8ECB-2219ECF56355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764-40BE-B61A-088998FA74F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1.7000000000000001E-2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64-40BE-B61A-088998FA74F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334509032"/>
        <c:axId val="334504720"/>
      </c:barChart>
      <c:catAx>
        <c:axId val="334509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4504720"/>
        <c:crosses val="autoZero"/>
        <c:auto val="1"/>
        <c:lblAlgn val="ctr"/>
        <c:lblOffset val="100"/>
        <c:noMultiLvlLbl val="0"/>
      </c:catAx>
      <c:valAx>
        <c:axId val="33450472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34509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anchor="ctr" anchorCtr="0"/>
    <a:lstStyle/>
    <a:p>
      <a:pPr>
        <a:defRPr sz="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B0F71-082C-4E9D-BAE4-311B37D028A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F870-C966-487B-BDC3-6C3685BD0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E7EE42-6F73-48F2-8428-436086B2928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5203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F870-C966-487B-BDC3-6C3685BD06F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4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8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2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B2973C0-E9A1-438A-A741-FEDD2D44C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1586" b="197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2DB9679-E8AE-4890-9CA0-0D3BAC5145C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030A0">
                  <a:alpha val="44000"/>
                </a:srgbClr>
              </a:gs>
              <a:gs pos="100000">
                <a:schemeClr val="tx1">
                  <a:lumMod val="95000"/>
                  <a:lumOff val="5000"/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DA53B23-D10D-40E2-8A35-394DE6C896F1}"/>
              </a:ext>
            </a:extLst>
          </p:cNvPr>
          <p:cNvSpPr txBox="1"/>
          <p:nvPr userDrawn="1"/>
        </p:nvSpPr>
        <p:spPr>
          <a:xfrm>
            <a:off x="812684" y="4502552"/>
            <a:ext cx="8746049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6600" b="0" dirty="0">
                <a:solidFill>
                  <a:schemeClr val="bg1"/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ДЕНЬ ВОССОЕДИНЕНИЯ</a:t>
            </a:r>
            <a:br>
              <a:rPr lang="ru-RU" sz="6600" b="0" dirty="0">
                <a:solidFill>
                  <a:schemeClr val="bg1"/>
                </a:solidFill>
                <a:latin typeface="PT Sans" panose="020B0503020203020204" pitchFamily="34" charset="-52"/>
                <a:cs typeface="Arial" panose="020B0604020202020204" pitchFamily="34" charset="0"/>
              </a:rPr>
            </a:br>
            <a:r>
              <a:rPr lang="ru-RU" sz="6600" b="0" dirty="0">
                <a:solidFill>
                  <a:schemeClr val="bg1"/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КРЫМА С РОССИЕЙ</a:t>
            </a:r>
            <a:endParaRPr lang="en-US" sz="6600" b="0" dirty="0">
              <a:solidFill>
                <a:schemeClr val="bg1"/>
              </a:solidFill>
              <a:latin typeface="PT Sans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38D4C58B-9358-408E-8881-DA1D6D550101}"/>
              </a:ext>
            </a:extLst>
          </p:cNvPr>
          <p:cNvCxnSpPr>
            <a:cxnSpLocks/>
          </p:cNvCxnSpPr>
          <p:nvPr userDrawn="1"/>
        </p:nvCxnSpPr>
        <p:spPr>
          <a:xfrm>
            <a:off x="812683" y="4502552"/>
            <a:ext cx="0" cy="1724628"/>
          </a:xfrm>
          <a:prstGeom prst="line">
            <a:avLst/>
          </a:prstGeom>
          <a:ln w="57150">
            <a:solidFill>
              <a:srgbClr val="FFB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79F5F8-0960-4E99-BB0A-BF6395F36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6416" r="22559" b="16416"/>
          <a:stretch/>
        </p:blipFill>
        <p:spPr>
          <a:xfrm>
            <a:off x="725800" y="370624"/>
            <a:ext cx="382565" cy="4475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5D389C-1763-49EC-A198-3396795E86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7" y="331818"/>
            <a:ext cx="870452" cy="525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5D874B-C49A-45D9-9DA5-5E070F524E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14" y="-19608"/>
            <a:ext cx="1097225" cy="1126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32FC96-7796-4FD6-A5D0-190EB9CFB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5" y="311483"/>
            <a:ext cx="644444" cy="7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18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мный вариант цитаты (ВЫРАВНИВАНИЕ СЛЕВА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B6412CE-7B70-4E1C-87A2-946E7C868099}"/>
              </a:ext>
            </a:extLst>
          </p:cNvPr>
          <p:cNvSpPr txBox="1">
            <a:spLocks/>
          </p:cNvSpPr>
          <p:nvPr userDrawn="1"/>
        </p:nvSpPr>
        <p:spPr>
          <a:xfrm>
            <a:off x="3028950" y="7133590"/>
            <a:ext cx="30861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0EDCA77-9D6B-491C-9C80-037DAA8C30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573C0ED-FAAA-4999-83C4-08D7D6674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r="8504"/>
          <a:stretch/>
        </p:blipFill>
        <p:spPr>
          <a:xfrm>
            <a:off x="1" y="2451076"/>
            <a:ext cx="4706083" cy="44577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E4C6FDB-BDB3-471B-85ED-D353FEE14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>
                  <a:alpha val="43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263237" y="0"/>
            <a:ext cx="206211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rgbClr val="641F7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417E8B8-584C-4EB4-9155-10C037978A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Полилиния: Фигура 6">
            <a:extLst>
              <a:ext uri="{FF2B5EF4-FFF2-40B4-BE49-F238E27FC236}">
                <a16:creationId xmlns="" xmlns:a16="http://schemas.microsoft.com/office/drawing/2014/main" id="{FF8D97D3-D178-4BBB-9894-1AC403ED2B58}"/>
              </a:ext>
            </a:extLst>
          </p:cNvPr>
          <p:cNvSpPr/>
          <p:nvPr userDrawn="1"/>
        </p:nvSpPr>
        <p:spPr>
          <a:xfrm>
            <a:off x="240031" y="-22860"/>
            <a:ext cx="206211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rgbClr val="FAAB2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1304A5-4F07-43DE-BD09-DF4A60F54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7" t="36604" b="7431"/>
          <a:stretch/>
        </p:blipFill>
        <p:spPr>
          <a:xfrm>
            <a:off x="473062" y="515818"/>
            <a:ext cx="3403430" cy="63421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8D80387-60DD-4906-A420-2DCFFF1339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АЗДЕЛИТЕЛЬ РАЗДЕЛОВ с числ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37742D4-0176-46D7-887D-E963ABAEDE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E5B8C17-8950-4C0F-995E-B54FFD6D571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>
                  <a:alpha val="43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3A28DF9-CBF4-40B7-BFAA-14426D08E4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5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емный вариант цитаты (ВЫРАВНИВАНИЕ СЛЕВА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B6412CE-7B70-4E1C-87A2-946E7C868099}"/>
              </a:ext>
            </a:extLst>
          </p:cNvPr>
          <p:cNvSpPr txBox="1">
            <a:spLocks/>
          </p:cNvSpPr>
          <p:nvPr userDrawn="1"/>
        </p:nvSpPr>
        <p:spPr>
          <a:xfrm>
            <a:off x="3028950" y="7133590"/>
            <a:ext cx="30861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0EDCA77-9D6B-491C-9C80-037DAA8C30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E4C6FDB-BDB3-471B-85ED-D353FEE14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>
                  <a:alpha val="43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263237" y="0"/>
            <a:ext cx="206211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rgbClr val="641F7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F2D3EE0-08FB-4438-B02B-07D5B3B78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3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5F58B5-2FD5-480D-AB76-052A0C25C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3254" r="7546" b="18174"/>
          <a:stretch/>
        </p:blipFill>
        <p:spPr>
          <a:xfrm>
            <a:off x="0" y="4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2DB9679-E8AE-4890-9CA0-0D3BAC5145C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030A0">
                  <a:alpha val="44000"/>
                </a:srgbClr>
              </a:gs>
              <a:gs pos="100000">
                <a:schemeClr val="tx1">
                  <a:lumMod val="95000"/>
                  <a:lumOff val="5000"/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DA53B23-D10D-40E2-8A35-394DE6C896F1}"/>
              </a:ext>
            </a:extLst>
          </p:cNvPr>
          <p:cNvSpPr txBox="1"/>
          <p:nvPr userDrawn="1"/>
        </p:nvSpPr>
        <p:spPr>
          <a:xfrm>
            <a:off x="812684" y="4502552"/>
            <a:ext cx="7509556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6600" b="0" dirty="0">
                <a:solidFill>
                  <a:schemeClr val="bg1"/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ПОЛУОСТРОВ КРЫМ</a:t>
            </a:r>
            <a:br>
              <a:rPr lang="ru-RU" sz="6600" b="0" dirty="0">
                <a:solidFill>
                  <a:schemeClr val="bg1"/>
                </a:solidFill>
                <a:latin typeface="PT Sans" panose="020B0503020203020204" pitchFamily="34" charset="-52"/>
                <a:cs typeface="Arial" panose="020B0604020202020204" pitchFamily="34" charset="0"/>
              </a:rPr>
            </a:br>
            <a:r>
              <a:rPr lang="ru-RU" sz="6600" b="0" dirty="0">
                <a:solidFill>
                  <a:schemeClr val="bg1"/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И РОССИЯ</a:t>
            </a:r>
            <a:endParaRPr lang="en-US" sz="6600" b="0" dirty="0">
              <a:solidFill>
                <a:schemeClr val="bg1"/>
              </a:solidFill>
              <a:latin typeface="PT Sans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38D4C58B-9358-408E-8881-DA1D6D550101}"/>
              </a:ext>
            </a:extLst>
          </p:cNvPr>
          <p:cNvCxnSpPr>
            <a:cxnSpLocks/>
          </p:cNvCxnSpPr>
          <p:nvPr userDrawn="1"/>
        </p:nvCxnSpPr>
        <p:spPr>
          <a:xfrm>
            <a:off x="812683" y="4502552"/>
            <a:ext cx="0" cy="1724628"/>
          </a:xfrm>
          <a:prstGeom prst="line">
            <a:avLst/>
          </a:prstGeom>
          <a:ln w="57150">
            <a:solidFill>
              <a:srgbClr val="FFB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05B0C94-7C5A-42DC-9E4B-F3E47BE42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82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8F44C55-9208-4820-AD93-3156D729E8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2DB9679-E8AE-4890-9CA0-0D3BAC5145C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A1953">
                  <a:alpha val="56000"/>
                </a:srgbClr>
              </a:gs>
              <a:gs pos="100000">
                <a:schemeClr val="tx1">
                  <a:lumMod val="95000"/>
                  <a:lumOff val="5000"/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6EBDAB-AE13-4E94-B0C5-D1192F6475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3" y="165145"/>
            <a:ext cx="8453315" cy="6339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558F91-7E9D-42E4-9BCA-51C9A4864549}"/>
              </a:ext>
            </a:extLst>
          </p:cNvPr>
          <p:cNvSpPr txBox="1"/>
          <p:nvPr userDrawn="1"/>
        </p:nvSpPr>
        <p:spPr>
          <a:xfrm>
            <a:off x="556044" y="-316807"/>
            <a:ext cx="3268844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700" b="1" spc="-500" dirty="0">
                <a:solidFill>
                  <a:schemeClr val="bg1"/>
                </a:solidFill>
                <a:latin typeface="+mj-lt"/>
              </a:rPr>
              <a:t>18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273D4DC9-FBD2-47CC-B257-231A99BD983E}"/>
              </a:ext>
            </a:extLst>
          </p:cNvPr>
          <p:cNvSpPr/>
          <p:nvPr userDrawn="1"/>
        </p:nvSpPr>
        <p:spPr>
          <a:xfrm>
            <a:off x="962874" y="3335138"/>
            <a:ext cx="975023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0" cap="all" spc="100" dirty="0">
                <a:solidFill>
                  <a:schemeClr val="bg1"/>
                </a:solidFill>
                <a:latin typeface="PT Sans" panose="020B0503020203020204" pitchFamily="34" charset="-52"/>
              </a:rPr>
              <a:t>День воссоединения</a:t>
            </a:r>
            <a:br>
              <a:rPr lang="ru-RU" sz="7200" b="0" cap="all" spc="100" dirty="0">
                <a:solidFill>
                  <a:schemeClr val="bg1"/>
                </a:solidFill>
                <a:latin typeface="PT Sans" panose="020B0503020203020204" pitchFamily="34" charset="-52"/>
              </a:rPr>
            </a:br>
            <a:r>
              <a:rPr lang="ru-RU" sz="7200" b="0" cap="all" spc="100" dirty="0" err="1">
                <a:solidFill>
                  <a:schemeClr val="bg1"/>
                </a:solidFill>
                <a:latin typeface="PT Sans" panose="020B0503020203020204" pitchFamily="34" charset="-52"/>
              </a:rPr>
              <a:t>крыма</a:t>
            </a:r>
            <a:r>
              <a:rPr lang="ru-RU" sz="7200" b="0" cap="all" spc="100" dirty="0">
                <a:solidFill>
                  <a:schemeClr val="bg1"/>
                </a:solidFill>
                <a:latin typeface="PT Sans" panose="020B0503020203020204" pitchFamily="34" charset="-52"/>
              </a:rPr>
              <a:t> с </a:t>
            </a:r>
            <a:r>
              <a:rPr lang="ru-RU" sz="7200" b="0" cap="all" spc="100" dirty="0" err="1">
                <a:solidFill>
                  <a:schemeClr val="bg1"/>
                </a:solidFill>
                <a:latin typeface="PT Sans" panose="020B0503020203020204" pitchFamily="34" charset="-52"/>
              </a:rPr>
              <a:t>россией</a:t>
            </a:r>
            <a:endParaRPr lang="ru-RU" sz="7200" b="0" cap="all" spc="1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D8A214A-280B-4CD0-896B-E4DAE30E9F2C}"/>
              </a:ext>
            </a:extLst>
          </p:cNvPr>
          <p:cNvSpPr/>
          <p:nvPr userDrawn="1"/>
        </p:nvSpPr>
        <p:spPr>
          <a:xfrm>
            <a:off x="2966567" y="2046836"/>
            <a:ext cx="30866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cap="small" dirty="0">
                <a:solidFill>
                  <a:schemeClr val="bg1"/>
                </a:solidFill>
                <a:latin typeface="PT Sans" panose="020B0503020203020204" pitchFamily="34" charset="-52"/>
              </a:rPr>
              <a:t>марта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38D4C58B-9358-408E-8881-DA1D6D550101}"/>
              </a:ext>
            </a:extLst>
          </p:cNvPr>
          <p:cNvCxnSpPr>
            <a:cxnSpLocks/>
          </p:cNvCxnSpPr>
          <p:nvPr userDrawn="1"/>
        </p:nvCxnSpPr>
        <p:spPr>
          <a:xfrm>
            <a:off x="856088" y="3616496"/>
            <a:ext cx="0" cy="1724628"/>
          </a:xfrm>
          <a:prstGeom prst="line">
            <a:avLst/>
          </a:prstGeom>
          <a:ln w="57150">
            <a:solidFill>
              <a:srgbClr val="FFB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E0A6BD4-337A-4160-9E00-203C80B4C3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07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РАЗДЕЛОВ с числ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37742D4-0176-46D7-887D-E963ABAEDE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D896F5-8DE9-44F4-99DB-384AF40D8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9307" r="238" b="13688"/>
          <a:stretch/>
        </p:blipFill>
        <p:spPr>
          <a:xfrm>
            <a:off x="-22860" y="0"/>
            <a:ext cx="916686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91F8773-08A0-4331-92D7-F6C2C1300579}"/>
              </a:ext>
            </a:extLst>
          </p:cNvPr>
          <p:cNvSpPr/>
          <p:nvPr userDrawn="1"/>
        </p:nvSpPr>
        <p:spPr>
          <a:xfrm>
            <a:off x="-22860" y="-1"/>
            <a:ext cx="9166860" cy="6721475"/>
          </a:xfrm>
          <a:prstGeom prst="rect">
            <a:avLst/>
          </a:prstGeom>
          <a:gradFill>
            <a:gsLst>
              <a:gs pos="0">
                <a:srgbClr val="7030A0">
                  <a:alpha val="44000"/>
                </a:srgbClr>
              </a:gs>
              <a:gs pos="100000">
                <a:schemeClr val="tx1">
                  <a:lumMod val="95000"/>
                  <a:lumOff val="5000"/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BB72D08-BA7F-48D4-92E0-D8B162CE0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4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73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0" y="-22860"/>
            <a:ext cx="9144000" cy="685800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Полилиния: Фигура 6">
            <a:extLst>
              <a:ext uri="{FF2B5EF4-FFF2-40B4-BE49-F238E27FC236}">
                <a16:creationId xmlns="" xmlns:a16="http://schemas.microsoft.com/office/drawing/2014/main" id="{FF8D97D3-D178-4BBB-9894-1AC403ED2B58}"/>
              </a:ext>
            </a:extLst>
          </p:cNvPr>
          <p:cNvSpPr/>
          <p:nvPr userDrawn="1"/>
        </p:nvSpPr>
        <p:spPr>
          <a:xfrm>
            <a:off x="240031" y="-22860"/>
            <a:ext cx="206211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rgbClr val="FAAB2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943A41-11D4-4912-9D7B-F39DF38C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77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-23872" y="-22860"/>
            <a:ext cx="9167873" cy="688086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Полилиния: Фигура 6">
            <a:extLst>
              <a:ext uri="{FF2B5EF4-FFF2-40B4-BE49-F238E27FC236}">
                <a16:creationId xmlns="" xmlns:a16="http://schemas.microsoft.com/office/drawing/2014/main" id="{FF8D97D3-D178-4BBB-9894-1AC403ED2B58}"/>
              </a:ext>
            </a:extLst>
          </p:cNvPr>
          <p:cNvSpPr/>
          <p:nvPr userDrawn="1"/>
        </p:nvSpPr>
        <p:spPr>
          <a:xfrm>
            <a:off x="240031" y="-22860"/>
            <a:ext cx="206211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rgbClr val="FAAB2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F02F654-4694-480D-A192-EB75AC8525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6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A2FDA3-F386-4192-A838-A911F0052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7" t="6519" b="3851"/>
          <a:stretch/>
        </p:blipFill>
        <p:spPr>
          <a:xfrm>
            <a:off x="4562270" y="-43180"/>
            <a:ext cx="4581731" cy="690118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2" y="-21590"/>
            <a:ext cx="9153731" cy="690118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1B6767-E2AB-4E9C-96B1-84EFD1918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6" y="128618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6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5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A2FDA3-F386-4192-A838-A911F0052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7" t="6816" b="3852"/>
          <a:stretch/>
        </p:blipFill>
        <p:spPr>
          <a:xfrm flipH="1">
            <a:off x="1" y="-22860"/>
            <a:ext cx="4583456" cy="68808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-2" y="-28522"/>
            <a:ext cx="9144000" cy="6886522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28BADB-BA54-4416-B779-3B299FC5A6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5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РАЗДЕЛОВ с числ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A724A4-9328-4761-9BC0-F4C7C53D0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11514" r="2348" b="11747"/>
          <a:stretch/>
        </p:blipFill>
        <p:spPr>
          <a:xfrm>
            <a:off x="-1" y="0"/>
            <a:ext cx="9160156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E5B8C17-8950-4C0F-995E-B54FFD6D5717}"/>
              </a:ext>
            </a:extLst>
          </p:cNvPr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rgbClr val="FFC000">
                  <a:alpha val="43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88A837-9C8D-462B-9022-AAB628E58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99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28C2788-2C5D-461A-8E47-FD82F5636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r="47414" b="3493"/>
          <a:stretch/>
        </p:blipFill>
        <p:spPr>
          <a:xfrm>
            <a:off x="4820857" y="-23686"/>
            <a:ext cx="4323145" cy="688168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0" y="-22860"/>
            <a:ext cx="9144000" cy="688086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F1D744A-2534-40E6-8594-5891D3D590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6" y="128618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7A1BD5-4BAD-473E-8696-238185BD1A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5051" b="3504"/>
          <a:stretch/>
        </p:blipFill>
        <p:spPr>
          <a:xfrm>
            <a:off x="0" y="-23686"/>
            <a:ext cx="3897936" cy="688168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0" y="-22860"/>
            <a:ext cx="9144000" cy="688086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09F0722-990D-4A5A-AFA8-FD4374BD2B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59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5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ЛИ ПЕРЕХО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8E082A6-B2DA-4A46-9684-45953DE2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0ED7AAD-96D7-4255-B60F-8E795C0BB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2" t="5445" r="-154" b="5555"/>
          <a:stretch/>
        </p:blipFill>
        <p:spPr>
          <a:xfrm>
            <a:off x="1" y="-22860"/>
            <a:ext cx="4663826" cy="68808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D4152B-07DB-4BFD-AF62-9FD965012247}"/>
              </a:ext>
            </a:extLst>
          </p:cNvPr>
          <p:cNvSpPr/>
          <p:nvPr userDrawn="1"/>
        </p:nvSpPr>
        <p:spPr>
          <a:xfrm>
            <a:off x="0" y="-22860"/>
            <a:ext cx="9144000" cy="6880860"/>
          </a:xfrm>
          <a:prstGeom prst="rect">
            <a:avLst/>
          </a:prstGeom>
          <a:gradFill>
            <a:gsLst>
              <a:gs pos="0">
                <a:srgbClr val="DBB2EC">
                  <a:alpha val="41000"/>
                </a:srgbClr>
              </a:gs>
              <a:gs pos="100000">
                <a:srgbClr val="7030A0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D0486A2-8523-4A4A-9E1E-0AF18822A2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6" y="100909"/>
            <a:ext cx="736037" cy="4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49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4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3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6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2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2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1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50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8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6" r:id="rId17"/>
    <p:sldLayoutId id="2147483670" r:id="rId18"/>
    <p:sldLayoutId id="2147483658" r:id="rId19"/>
    <p:sldLayoutId id="2147483657" r:id="rId20"/>
    <p:sldLayoutId id="2147483669" r:id="rId21"/>
    <p:sldLayoutId id="2147483653" r:id="rId22"/>
    <p:sldLayoutId id="2147483659" r:id="rId23"/>
    <p:sldLayoutId id="2147483654" r:id="rId24"/>
    <p:sldLayoutId id="2147483656" r:id="rId25"/>
    <p:sldLayoutId id="2147483662" r:id="rId26"/>
    <p:sldLayoutId id="214748366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9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papers.ru/wallpapers/All/10480/download/2560x2048_%D0%A4%D0%BB%D0%B0%D0%B3-%D0%A0%D0%BE%D1%81%D1%81%D0%B8%D0%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"/>
            <a:ext cx="9495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papers.ru/wallpapers/All/10480/download/2560x2048_%D0%A4%D0%BB%D0%B0%D0%B3-%D0%A0%D0%BE%D1%81%D1%81%D0%B8%D0%B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9" t="85192" r="555" b="6923"/>
          <a:stretch/>
        </p:blipFill>
        <p:spPr bwMode="auto">
          <a:xfrm>
            <a:off x="8200294" y="6337300"/>
            <a:ext cx="1451706" cy="5778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54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8C281420-FF5F-4D8D-A74C-C330934DCAE9}"/>
              </a:ext>
            </a:extLst>
          </p:cNvPr>
          <p:cNvSpPr/>
          <p:nvPr/>
        </p:nvSpPr>
        <p:spPr>
          <a:xfrm>
            <a:off x="4819584" y="4578482"/>
            <a:ext cx="4174265" cy="675905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811757C-CAD6-4040-87BC-9DA184E990E7}"/>
              </a:ext>
            </a:extLst>
          </p:cNvPr>
          <p:cNvSpPr/>
          <p:nvPr/>
        </p:nvSpPr>
        <p:spPr>
          <a:xfrm>
            <a:off x="4419455" y="2699018"/>
            <a:ext cx="4063528" cy="379577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98580D7F-710C-4D92-9B51-F16912EFAC4D}"/>
              </a:ext>
            </a:extLst>
          </p:cNvPr>
          <p:cNvSpPr/>
          <p:nvPr/>
        </p:nvSpPr>
        <p:spPr>
          <a:xfrm>
            <a:off x="871910" y="1585979"/>
            <a:ext cx="5119845" cy="342171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C19D7074-4E2E-4DCA-B688-BB013997B656}"/>
              </a:ext>
            </a:extLst>
          </p:cNvPr>
          <p:cNvSpPr/>
          <p:nvPr/>
        </p:nvSpPr>
        <p:spPr>
          <a:xfrm>
            <a:off x="2634896" y="343034"/>
            <a:ext cx="4220717" cy="379577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B3D5673-CBE4-446B-8F12-17C4B125912A}"/>
              </a:ext>
            </a:extLst>
          </p:cNvPr>
          <p:cNvSpPr/>
          <p:nvPr/>
        </p:nvSpPr>
        <p:spPr>
          <a:xfrm>
            <a:off x="4876689" y="4553842"/>
            <a:ext cx="3973717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 марта 2014 года </a:t>
            </a:r>
            <a:r>
              <a:rPr lang="ru-RU" sz="20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—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подписание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договора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 принятии Крыма и Севастополя</a:t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 состав России. 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Большинство</a:t>
            </a:r>
          </a:p>
          <a:p>
            <a:r>
              <a:rPr lang="ru-RU" sz="2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крымчан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принявших участие</a:t>
            </a:r>
          </a:p>
          <a:p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плебисците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отдали голоса</a:t>
            </a:r>
          </a:p>
          <a:p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за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воссоединение с Россией.</a:t>
            </a:r>
          </a:p>
        </p:txBody>
      </p:sp>
      <p:sp>
        <p:nvSpPr>
          <p:cNvPr id="3" name="Текст 6">
            <a:extLst>
              <a:ext uri="{FF2B5EF4-FFF2-40B4-BE49-F238E27FC236}">
                <a16:creationId xmlns="" xmlns:a16="http://schemas.microsoft.com/office/drawing/2014/main" id="{987700FE-D3F0-4B1E-8783-467F625A2DF0}"/>
              </a:ext>
            </a:extLst>
          </p:cNvPr>
          <p:cNvSpPr txBox="1">
            <a:spLocks/>
          </p:cNvSpPr>
          <p:nvPr/>
        </p:nvSpPr>
        <p:spPr>
          <a:xfrm>
            <a:off x="871907" y="1587638"/>
            <a:ext cx="5600572" cy="92333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 марта 2014 года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— 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принятие декларации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 независимости Автономной Республики Крым</a:t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 города Севастополя.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="" xmlns:a16="http://schemas.microsoft.com/office/drawing/2014/main" id="{011261BA-A51F-4607-B494-55B95293BAFF}"/>
              </a:ext>
            </a:extLst>
          </p:cNvPr>
          <p:cNvSpPr txBox="1">
            <a:spLocks/>
          </p:cNvSpPr>
          <p:nvPr/>
        </p:nvSpPr>
        <p:spPr>
          <a:xfrm>
            <a:off x="2652112" y="361267"/>
            <a:ext cx="4435830" cy="92333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2013 год  внутренние противоречия,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совпавшие по времени с серьёзными</a:t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политическими обострениями.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B2AA397-A9AC-4676-A8CE-875545CF743E}"/>
              </a:ext>
            </a:extLst>
          </p:cNvPr>
          <p:cNvSpPr/>
          <p:nvPr/>
        </p:nvSpPr>
        <p:spPr>
          <a:xfrm>
            <a:off x="4419455" y="2715282"/>
            <a:ext cx="45743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 марта 2014 года — референдум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 вхождении Крыма в состав</a:t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Российской Федерации.</a:t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 проголосовали 96,77% жителей АРК</a:t>
            </a:r>
            <a:b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 95,6% жителей Севастополя.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154E07-0242-41AD-A707-D0C1C9F7F4CE}"/>
              </a:ext>
            </a:extLst>
          </p:cNvPr>
          <p:cNvSpPr txBox="1"/>
          <p:nvPr/>
        </p:nvSpPr>
        <p:spPr>
          <a:xfrm>
            <a:off x="2207736" y="343031"/>
            <a:ext cx="435769" cy="823912"/>
          </a:xfrm>
          <a:custGeom>
            <a:avLst/>
            <a:gdLst/>
            <a:ahLst/>
            <a:cxnLst/>
            <a:rect l="l" t="t" r="r" b="b"/>
            <a:pathLst>
              <a:path w="435769" h="823912">
                <a:moveTo>
                  <a:pt x="297061" y="0"/>
                </a:moveTo>
                <a:lnTo>
                  <a:pt x="316706" y="0"/>
                </a:lnTo>
                <a:lnTo>
                  <a:pt x="316706" y="660201"/>
                </a:lnTo>
                <a:cubicBezTo>
                  <a:pt x="316706" y="709811"/>
                  <a:pt x="318889" y="741461"/>
                  <a:pt x="323255" y="755154"/>
                </a:cubicBezTo>
                <a:cubicBezTo>
                  <a:pt x="327620" y="768846"/>
                  <a:pt x="336749" y="780057"/>
                  <a:pt x="350639" y="788789"/>
                </a:cubicBezTo>
                <a:cubicBezTo>
                  <a:pt x="364530" y="797520"/>
                  <a:pt x="386755" y="801886"/>
                  <a:pt x="417314" y="801886"/>
                </a:cubicBezTo>
                <a:lnTo>
                  <a:pt x="435769" y="801886"/>
                </a:lnTo>
                <a:lnTo>
                  <a:pt x="435769" y="823912"/>
                </a:lnTo>
                <a:lnTo>
                  <a:pt x="10716" y="823912"/>
                </a:lnTo>
                <a:lnTo>
                  <a:pt x="10716" y="801886"/>
                </a:lnTo>
                <a:lnTo>
                  <a:pt x="32147" y="801886"/>
                </a:lnTo>
                <a:cubicBezTo>
                  <a:pt x="66675" y="801886"/>
                  <a:pt x="91281" y="797917"/>
                  <a:pt x="105966" y="789979"/>
                </a:cubicBezTo>
                <a:cubicBezTo>
                  <a:pt x="120650" y="782042"/>
                  <a:pt x="130572" y="771128"/>
                  <a:pt x="135731" y="757237"/>
                </a:cubicBezTo>
                <a:cubicBezTo>
                  <a:pt x="140891" y="743347"/>
                  <a:pt x="143471" y="711001"/>
                  <a:pt x="143471" y="660201"/>
                </a:cubicBezTo>
                <a:lnTo>
                  <a:pt x="143471" y="241697"/>
                </a:lnTo>
                <a:cubicBezTo>
                  <a:pt x="143471" y="204390"/>
                  <a:pt x="141685" y="181074"/>
                  <a:pt x="138113" y="171747"/>
                </a:cubicBezTo>
                <a:cubicBezTo>
                  <a:pt x="134541" y="162421"/>
                  <a:pt x="127893" y="154483"/>
                  <a:pt x="118170" y="147935"/>
                </a:cubicBezTo>
                <a:cubicBezTo>
                  <a:pt x="108446" y="141386"/>
                  <a:pt x="97235" y="138112"/>
                  <a:pt x="84535" y="138112"/>
                </a:cubicBezTo>
                <a:cubicBezTo>
                  <a:pt x="64294" y="138112"/>
                  <a:pt x="39688" y="144462"/>
                  <a:pt x="10716" y="157162"/>
                </a:cubicBezTo>
                <a:lnTo>
                  <a:pt x="0" y="135731"/>
                </a:lnTo>
                <a:close/>
              </a:path>
            </a:pathLst>
          </a:custGeom>
          <a:noFill/>
          <a:ln>
            <a:solidFill>
              <a:srgbClr val="7030A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A2467E7-DBB0-4A30-B631-75D97FF69FCA}"/>
              </a:ext>
            </a:extLst>
          </p:cNvPr>
          <p:cNvSpPr txBox="1"/>
          <p:nvPr/>
        </p:nvSpPr>
        <p:spPr>
          <a:xfrm>
            <a:off x="291257" y="1585976"/>
            <a:ext cx="520303" cy="823912"/>
          </a:xfrm>
          <a:custGeom>
            <a:avLst/>
            <a:gdLst/>
            <a:ahLst/>
            <a:cxnLst/>
            <a:rect l="l" t="t" r="r" b="b"/>
            <a:pathLst>
              <a:path w="520303" h="823912">
                <a:moveTo>
                  <a:pt x="263128" y="0"/>
                </a:moveTo>
                <a:cubicBezTo>
                  <a:pt x="304006" y="0"/>
                  <a:pt x="341312" y="9525"/>
                  <a:pt x="375047" y="28575"/>
                </a:cubicBezTo>
                <a:cubicBezTo>
                  <a:pt x="408781" y="47625"/>
                  <a:pt x="435173" y="73719"/>
                  <a:pt x="454223" y="106858"/>
                </a:cubicBezTo>
                <a:cubicBezTo>
                  <a:pt x="473273" y="139997"/>
                  <a:pt x="482798" y="171053"/>
                  <a:pt x="482798" y="200025"/>
                </a:cubicBezTo>
                <a:cubicBezTo>
                  <a:pt x="482798" y="252809"/>
                  <a:pt x="468114" y="306387"/>
                  <a:pt x="438745" y="360759"/>
                </a:cubicBezTo>
                <a:cubicBezTo>
                  <a:pt x="398661" y="434181"/>
                  <a:pt x="311150" y="536575"/>
                  <a:pt x="176212" y="667940"/>
                </a:cubicBezTo>
                <a:lnTo>
                  <a:pt x="350639" y="667940"/>
                </a:lnTo>
                <a:cubicBezTo>
                  <a:pt x="393501" y="667940"/>
                  <a:pt x="421382" y="666154"/>
                  <a:pt x="434280" y="662583"/>
                </a:cubicBezTo>
                <a:cubicBezTo>
                  <a:pt x="447179" y="659011"/>
                  <a:pt x="457795" y="652958"/>
                  <a:pt x="466129" y="644426"/>
                </a:cubicBezTo>
                <a:cubicBezTo>
                  <a:pt x="474464" y="635893"/>
                  <a:pt x="485378" y="617934"/>
                  <a:pt x="498872" y="590550"/>
                </a:cubicBezTo>
                <a:lnTo>
                  <a:pt x="520303" y="590550"/>
                </a:lnTo>
                <a:lnTo>
                  <a:pt x="475059" y="823912"/>
                </a:lnTo>
                <a:lnTo>
                  <a:pt x="0" y="823912"/>
                </a:lnTo>
                <a:lnTo>
                  <a:pt x="0" y="810815"/>
                </a:lnTo>
                <a:cubicBezTo>
                  <a:pt x="145653" y="637381"/>
                  <a:pt x="234057" y="520700"/>
                  <a:pt x="265211" y="460772"/>
                </a:cubicBezTo>
                <a:cubicBezTo>
                  <a:pt x="296366" y="400843"/>
                  <a:pt x="311943" y="342304"/>
                  <a:pt x="311943" y="285154"/>
                </a:cubicBezTo>
                <a:cubicBezTo>
                  <a:pt x="311943" y="243482"/>
                  <a:pt x="299045" y="208855"/>
                  <a:pt x="273248" y="181272"/>
                </a:cubicBezTo>
                <a:cubicBezTo>
                  <a:pt x="247451" y="153689"/>
                  <a:pt x="215900" y="139898"/>
                  <a:pt x="178593" y="139898"/>
                </a:cubicBezTo>
                <a:cubicBezTo>
                  <a:pt x="117475" y="139898"/>
                  <a:pt x="70048" y="170457"/>
                  <a:pt x="36314" y="231576"/>
                </a:cubicBezTo>
                <a:lnTo>
                  <a:pt x="14287" y="223837"/>
                </a:lnTo>
                <a:cubicBezTo>
                  <a:pt x="35718" y="147637"/>
                  <a:pt x="68262" y="91281"/>
                  <a:pt x="111918" y="54768"/>
                </a:cubicBezTo>
                <a:cubicBezTo>
                  <a:pt x="155575" y="18256"/>
                  <a:pt x="205978" y="0"/>
                  <a:pt x="263128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F6C7A4-A778-437A-BED3-2F1EF2033A21}"/>
              </a:ext>
            </a:extLst>
          </p:cNvPr>
          <p:cNvSpPr txBox="1"/>
          <p:nvPr/>
        </p:nvSpPr>
        <p:spPr>
          <a:xfrm>
            <a:off x="3744551" y="2699015"/>
            <a:ext cx="519708" cy="841176"/>
          </a:xfrm>
          <a:custGeom>
            <a:avLst/>
            <a:gdLst/>
            <a:ahLst/>
            <a:cxnLst/>
            <a:rect l="l" t="t" r="r" b="b"/>
            <a:pathLst>
              <a:path w="519708" h="841176">
                <a:moveTo>
                  <a:pt x="288727" y="0"/>
                </a:moveTo>
                <a:cubicBezTo>
                  <a:pt x="344686" y="0"/>
                  <a:pt x="390823" y="17065"/>
                  <a:pt x="427137" y="51197"/>
                </a:cubicBezTo>
                <a:cubicBezTo>
                  <a:pt x="463451" y="85328"/>
                  <a:pt x="481608" y="125214"/>
                  <a:pt x="481608" y="170854"/>
                </a:cubicBezTo>
                <a:cubicBezTo>
                  <a:pt x="481608" y="200620"/>
                  <a:pt x="473175" y="229294"/>
                  <a:pt x="456307" y="256877"/>
                </a:cubicBezTo>
                <a:cubicBezTo>
                  <a:pt x="439440" y="284460"/>
                  <a:pt x="412949" y="308768"/>
                  <a:pt x="376833" y="329803"/>
                </a:cubicBezTo>
                <a:cubicBezTo>
                  <a:pt x="423268" y="352425"/>
                  <a:pt x="458689" y="380305"/>
                  <a:pt x="483096" y="413444"/>
                </a:cubicBezTo>
                <a:cubicBezTo>
                  <a:pt x="507504" y="446583"/>
                  <a:pt x="519708" y="488156"/>
                  <a:pt x="519708" y="538162"/>
                </a:cubicBezTo>
                <a:cubicBezTo>
                  <a:pt x="519708" y="622300"/>
                  <a:pt x="489248" y="693836"/>
                  <a:pt x="428328" y="752772"/>
                </a:cubicBezTo>
                <a:cubicBezTo>
                  <a:pt x="367407" y="811708"/>
                  <a:pt x="285750" y="841176"/>
                  <a:pt x="183357" y="841176"/>
                </a:cubicBezTo>
                <a:cubicBezTo>
                  <a:pt x="115094" y="841176"/>
                  <a:pt x="65286" y="829865"/>
                  <a:pt x="33933" y="807243"/>
                </a:cubicBezTo>
                <a:cubicBezTo>
                  <a:pt x="11311" y="791368"/>
                  <a:pt x="0" y="770929"/>
                  <a:pt x="0" y="745926"/>
                </a:cubicBezTo>
                <a:cubicBezTo>
                  <a:pt x="0" y="727670"/>
                  <a:pt x="6549" y="712093"/>
                  <a:pt x="19646" y="699194"/>
                </a:cubicBezTo>
                <a:cubicBezTo>
                  <a:pt x="32743" y="686296"/>
                  <a:pt x="47824" y="679847"/>
                  <a:pt x="64889" y="679847"/>
                </a:cubicBezTo>
                <a:cubicBezTo>
                  <a:pt x="77986" y="679847"/>
                  <a:pt x="90289" y="682625"/>
                  <a:pt x="101799" y="688181"/>
                </a:cubicBezTo>
                <a:cubicBezTo>
                  <a:pt x="108149" y="691356"/>
                  <a:pt x="130671" y="708719"/>
                  <a:pt x="169367" y="740271"/>
                </a:cubicBezTo>
                <a:cubicBezTo>
                  <a:pt x="208062" y="771822"/>
                  <a:pt x="244277" y="787598"/>
                  <a:pt x="278011" y="787598"/>
                </a:cubicBezTo>
                <a:cubicBezTo>
                  <a:pt x="307380" y="787598"/>
                  <a:pt x="332582" y="775990"/>
                  <a:pt x="353616" y="752772"/>
                </a:cubicBezTo>
                <a:cubicBezTo>
                  <a:pt x="374650" y="729555"/>
                  <a:pt x="385168" y="700087"/>
                  <a:pt x="385168" y="664368"/>
                </a:cubicBezTo>
                <a:cubicBezTo>
                  <a:pt x="385168" y="609997"/>
                  <a:pt x="366118" y="559891"/>
                  <a:pt x="328018" y="514052"/>
                </a:cubicBezTo>
                <a:cubicBezTo>
                  <a:pt x="289918" y="468213"/>
                  <a:pt x="234157" y="436562"/>
                  <a:pt x="160735" y="419100"/>
                </a:cubicBezTo>
                <a:lnTo>
                  <a:pt x="160735" y="398264"/>
                </a:lnTo>
                <a:cubicBezTo>
                  <a:pt x="205979" y="385167"/>
                  <a:pt x="237332" y="372963"/>
                  <a:pt x="254794" y="361652"/>
                </a:cubicBezTo>
                <a:cubicBezTo>
                  <a:pt x="272257" y="350341"/>
                  <a:pt x="287338" y="333077"/>
                  <a:pt x="300038" y="309860"/>
                </a:cubicBezTo>
                <a:cubicBezTo>
                  <a:pt x="312738" y="286643"/>
                  <a:pt x="319088" y="263128"/>
                  <a:pt x="319088" y="239315"/>
                </a:cubicBezTo>
                <a:cubicBezTo>
                  <a:pt x="319088" y="206375"/>
                  <a:pt x="307082" y="178097"/>
                  <a:pt x="283071" y="154483"/>
                </a:cubicBezTo>
                <a:cubicBezTo>
                  <a:pt x="259061" y="130869"/>
                  <a:pt x="229196" y="119062"/>
                  <a:pt x="193477" y="119062"/>
                </a:cubicBezTo>
                <a:cubicBezTo>
                  <a:pt x="137914" y="119062"/>
                  <a:pt x="90686" y="148431"/>
                  <a:pt x="51793" y="207168"/>
                </a:cubicBezTo>
                <a:lnTo>
                  <a:pt x="29766" y="199429"/>
                </a:lnTo>
                <a:cubicBezTo>
                  <a:pt x="58341" y="133151"/>
                  <a:pt x="94953" y="83343"/>
                  <a:pt x="139601" y="50006"/>
                </a:cubicBezTo>
                <a:cubicBezTo>
                  <a:pt x="184250" y="16668"/>
                  <a:pt x="233958" y="0"/>
                  <a:pt x="288727" y="0"/>
                </a:cubicBezTo>
                <a:close/>
              </a:path>
            </a:pathLst>
          </a:custGeom>
          <a:noFill/>
          <a:ln>
            <a:solidFill>
              <a:srgbClr val="3A1953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605A600-466E-4793-A0EC-9AA3B0A1F383}"/>
              </a:ext>
            </a:extLst>
          </p:cNvPr>
          <p:cNvSpPr txBox="1"/>
          <p:nvPr/>
        </p:nvSpPr>
        <p:spPr>
          <a:xfrm>
            <a:off x="4278621" y="4614043"/>
            <a:ext cx="529828" cy="823912"/>
          </a:xfrm>
          <a:custGeom>
            <a:avLst/>
            <a:gdLst/>
            <a:ahLst/>
            <a:cxnLst/>
            <a:rect l="l" t="t" r="r" b="b"/>
            <a:pathLst>
              <a:path w="529828" h="823912">
                <a:moveTo>
                  <a:pt x="292298" y="201215"/>
                </a:moveTo>
                <a:lnTo>
                  <a:pt x="57745" y="519708"/>
                </a:lnTo>
                <a:lnTo>
                  <a:pt x="292298" y="519708"/>
                </a:lnTo>
                <a:close/>
                <a:moveTo>
                  <a:pt x="383381" y="0"/>
                </a:moveTo>
                <a:lnTo>
                  <a:pt x="456009" y="0"/>
                </a:lnTo>
                <a:lnTo>
                  <a:pt x="456009" y="519708"/>
                </a:lnTo>
                <a:lnTo>
                  <a:pt x="529828" y="519708"/>
                </a:lnTo>
                <a:lnTo>
                  <a:pt x="529828" y="642937"/>
                </a:lnTo>
                <a:lnTo>
                  <a:pt x="456009" y="642937"/>
                </a:lnTo>
                <a:lnTo>
                  <a:pt x="456009" y="823912"/>
                </a:lnTo>
                <a:lnTo>
                  <a:pt x="292298" y="823912"/>
                </a:lnTo>
                <a:lnTo>
                  <a:pt x="292298" y="642937"/>
                </a:lnTo>
                <a:lnTo>
                  <a:pt x="0" y="642937"/>
                </a:lnTo>
                <a:lnTo>
                  <a:pt x="0" y="519708"/>
                </a:lnTo>
                <a:close/>
              </a:path>
            </a:pathLst>
          </a:custGeom>
          <a:noFill/>
          <a:ln>
            <a:solidFill>
              <a:srgbClr val="3A1953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9AF0403C-2476-4CEC-BB65-01B01EA3B5BD}"/>
              </a:ext>
            </a:extLst>
          </p:cNvPr>
          <p:cNvSpPr/>
          <p:nvPr/>
        </p:nvSpPr>
        <p:spPr>
          <a:xfrm>
            <a:off x="2547791" y="1937982"/>
            <a:ext cx="6596210" cy="1037230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Текст 17">
            <a:extLst>
              <a:ext uri="{FF2B5EF4-FFF2-40B4-BE49-F238E27FC236}">
                <a16:creationId xmlns="" xmlns:a16="http://schemas.microsoft.com/office/drawing/2014/main" id="{5AF8CFED-5BF0-4A2C-AC89-217CC1858E70}"/>
              </a:ext>
            </a:extLst>
          </p:cNvPr>
          <p:cNvSpPr txBox="1">
            <a:spLocks/>
          </p:cNvSpPr>
          <p:nvPr/>
        </p:nvSpPr>
        <p:spPr>
          <a:xfrm>
            <a:off x="2547791" y="1051242"/>
            <a:ext cx="6596210" cy="3451201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18 марта в Российской Федерации отмечается</a:t>
            </a:r>
            <a:b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r>
              <a:rPr lang="ru-RU" sz="3200" dirty="0">
                <a:solidFill>
                  <a:schemeClr val="tx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День </a:t>
            </a:r>
            <a:r>
              <a:rPr lang="ru-RU" sz="3200" dirty="0" smtClean="0">
                <a:solidFill>
                  <a:schemeClr val="tx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воссоединения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Крыма </a:t>
            </a:r>
            <a:r>
              <a:rPr lang="ru-RU" sz="3200" dirty="0">
                <a:solidFill>
                  <a:schemeClr val="tx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с Россией.</a:t>
            </a:r>
          </a:p>
          <a:p>
            <a:pPr algn="ctr"/>
            <a: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На территории Республики Крым</a:t>
            </a:r>
            <a:b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этот день является праздничным</a:t>
            </a:r>
            <a:b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r>
              <a:rPr lang="ru-RU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для всех жителей.</a:t>
            </a:r>
            <a:endParaRPr lang="ru-RU" sz="4000" noProof="1">
              <a:solidFill>
                <a:schemeClr val="bg1">
                  <a:lumMod val="85000"/>
                  <a:lumOff val="15000"/>
                </a:schemeClr>
              </a:solidFill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624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A5F1DEE6-E991-42ED-A7FF-F1E8A59ACD87}"/>
              </a:ext>
            </a:extLst>
          </p:cNvPr>
          <p:cNvSpPr/>
          <p:nvPr/>
        </p:nvSpPr>
        <p:spPr>
          <a:xfrm>
            <a:off x="330810" y="312867"/>
            <a:ext cx="2879409" cy="530199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15">
            <a:extLst>
              <a:ext uri="{FF2B5EF4-FFF2-40B4-BE49-F238E27FC236}">
                <a16:creationId xmlns="" xmlns:a16="http://schemas.microsoft.com/office/drawing/2014/main" id="{F7F0FCF2-27FB-41E9-97A7-69364BC54600}"/>
              </a:ext>
            </a:extLst>
          </p:cNvPr>
          <p:cNvSpPr txBox="1">
            <a:spLocks/>
          </p:cNvSpPr>
          <p:nvPr/>
        </p:nvSpPr>
        <p:spPr>
          <a:xfrm>
            <a:off x="431894" y="252135"/>
            <a:ext cx="2778325" cy="590931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Крым сейчас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28F356-E425-4D3F-A8CC-9B1EAF8CA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t="10830" r="42143" b="25714"/>
          <a:stretch/>
        </p:blipFill>
        <p:spPr>
          <a:xfrm>
            <a:off x="-451957" y="2743387"/>
            <a:ext cx="4953001" cy="4351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A1A34ED-8B57-47E7-B5BC-6FC8192B0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0" t="24684" r="-1" b="-1"/>
          <a:stretch/>
        </p:blipFill>
        <p:spPr>
          <a:xfrm>
            <a:off x="4712252" y="2462"/>
            <a:ext cx="4419600" cy="5181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131271F-60B7-477A-8BCD-90BB70CBCE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t="13175" r="25624" b="24798"/>
          <a:stretch/>
        </p:blipFill>
        <p:spPr>
          <a:xfrm>
            <a:off x="679917" y="903798"/>
            <a:ext cx="4221063" cy="27537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085C1F1-20D0-46B9-9210-9468CC3BB2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2500" b="7778"/>
          <a:stretch/>
        </p:blipFill>
        <p:spPr>
          <a:xfrm>
            <a:off x="3210219" y="4529212"/>
            <a:ext cx="4328614" cy="24158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E0C126D-05FA-4A1A-815D-555F1851ED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45873" r="28116" b="33492"/>
          <a:stretch/>
        </p:blipFill>
        <p:spPr>
          <a:xfrm>
            <a:off x="3541465" y="393947"/>
            <a:ext cx="2491389" cy="14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06788484-261D-4718-8E04-738033DA30B5}"/>
              </a:ext>
            </a:extLst>
          </p:cNvPr>
          <p:cNvSpPr/>
          <p:nvPr/>
        </p:nvSpPr>
        <p:spPr>
          <a:xfrm>
            <a:off x="2189791" y="442850"/>
            <a:ext cx="3719689" cy="615331"/>
          </a:xfrm>
          <a:prstGeom prst="roundRect">
            <a:avLst>
              <a:gd name="adj" fmla="val 50000"/>
            </a:avLst>
          </a:prstGeom>
          <a:solidFill>
            <a:srgbClr val="3A195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Объект 15">
            <a:extLst>
              <a:ext uri="{FF2B5EF4-FFF2-40B4-BE49-F238E27FC236}">
                <a16:creationId xmlns="" xmlns:a16="http://schemas.microsoft.com/office/drawing/2014/main" id="{3ABE139B-1A72-446B-B34F-EE9019E307D6}"/>
              </a:ext>
            </a:extLst>
          </p:cNvPr>
          <p:cNvSpPr txBox="1">
            <a:spLocks/>
          </p:cNvSpPr>
          <p:nvPr/>
        </p:nvSpPr>
        <p:spPr>
          <a:xfrm>
            <a:off x="2375677" y="496570"/>
            <a:ext cx="6768323" cy="535531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Этнический состав </a:t>
            </a:r>
            <a:r>
              <a:rPr lang="ru-RU" b="1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населения</a:t>
            </a:r>
            <a:r>
              <a:rPr lang="en-US" b="1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b="1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Крыма</a:t>
            </a:r>
            <a:r>
              <a:rPr lang="en-US" b="1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*</a:t>
            </a:r>
            <a:endParaRPr lang="ru-RU" sz="3200" b="1" dirty="0"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89B2F0E7-2242-4724-B101-D1BC8EBA0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714101"/>
              </p:ext>
            </p:extLst>
          </p:nvPr>
        </p:nvGraphicFramePr>
        <p:xfrm>
          <a:off x="53594" y="1608701"/>
          <a:ext cx="7282607" cy="110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6C2F58-BB68-42E5-9242-C2B11320D093}"/>
              </a:ext>
            </a:extLst>
          </p:cNvPr>
          <p:cNvSpPr txBox="1"/>
          <p:nvPr/>
        </p:nvSpPr>
        <p:spPr>
          <a:xfrm>
            <a:off x="3220757" y="3286738"/>
            <a:ext cx="58208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Русские – 1 492 100 человек</a:t>
            </a:r>
            <a:br>
              <a:rPr lang="ru-RU" sz="2800" dirty="0"/>
            </a:br>
            <a:r>
              <a:rPr lang="ru-RU" sz="2800" dirty="0"/>
              <a:t>Украинцы – 344 500 человек</a:t>
            </a:r>
            <a:br>
              <a:rPr lang="ru-RU" sz="2800" dirty="0"/>
            </a:br>
            <a:r>
              <a:rPr lang="ru-RU" sz="2800" dirty="0"/>
              <a:t>Крымские татары – 232 300 человек</a:t>
            </a:r>
            <a:br>
              <a:rPr lang="ru-RU" sz="2800" dirty="0"/>
            </a:br>
            <a:r>
              <a:rPr lang="ru-RU" sz="2800" dirty="0"/>
              <a:t>Другие – 107 000 человек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621D08-06ED-4409-8DF7-D2238BDA0A83}"/>
              </a:ext>
            </a:extLst>
          </p:cNvPr>
          <p:cNvSpPr txBox="1"/>
          <p:nvPr/>
        </p:nvSpPr>
        <p:spPr>
          <a:xfrm>
            <a:off x="3220757" y="5361011"/>
            <a:ext cx="517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/>
              <a:t>*по данным переписи населения на 2020 год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4EB5F817-07F4-4BA6-853A-E862868F300D}"/>
              </a:ext>
            </a:extLst>
          </p:cNvPr>
          <p:cNvCxnSpPr>
            <a:cxnSpLocks/>
          </p:cNvCxnSpPr>
          <p:nvPr/>
        </p:nvCxnSpPr>
        <p:spPr>
          <a:xfrm>
            <a:off x="3357366" y="5234790"/>
            <a:ext cx="373039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266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bmg.ru/wp-content/uploads/2023/01/10031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941" y="1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9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stracult.ru/images.php?image=/files/images/content/articles/6278/186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537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3483</TotalTime>
  <Words>54</Words>
  <Application>Microsoft Office PowerPoint</Application>
  <PresentationFormat>Экран (4:3)</PresentationFormat>
  <Paragraphs>20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PT Sans</vt:lpstr>
      <vt:lpstr>Segoe UI</vt:lpstr>
      <vt:lpstr>Segoe UI Historic</vt:lpstr>
      <vt:lpstr>Segoe UI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Сенников</dc:creator>
  <cp:lastModifiedBy>Секретарь</cp:lastModifiedBy>
  <cp:revision>18</cp:revision>
  <dcterms:created xsi:type="dcterms:W3CDTF">2023-03-07T09:45:41Z</dcterms:created>
  <dcterms:modified xsi:type="dcterms:W3CDTF">2023-03-16T06:45:25Z</dcterms:modified>
</cp:coreProperties>
</file>