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94" r:id="rId12"/>
    <p:sldMasterId id="2147483818" r:id="rId13"/>
    <p:sldMasterId id="2147483830" r:id="rId14"/>
    <p:sldMasterId id="2147483842" r:id="rId15"/>
    <p:sldMasterId id="2147483854" r:id="rId16"/>
  </p:sldMasterIdLst>
  <p:sldIdLst>
    <p:sldId id="288" r:id="rId17"/>
    <p:sldId id="289" r:id="rId18"/>
    <p:sldId id="302" r:id="rId19"/>
    <p:sldId id="259" r:id="rId20"/>
    <p:sldId id="265" r:id="rId21"/>
    <p:sldId id="258" r:id="rId22"/>
    <p:sldId id="266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92" r:id="rId32"/>
    <p:sldId id="293" r:id="rId33"/>
    <p:sldId id="294" r:id="rId34"/>
    <p:sldId id="295" r:id="rId35"/>
    <p:sldId id="290" r:id="rId36"/>
    <p:sldId id="286" r:id="rId37"/>
    <p:sldId id="287" r:id="rId38"/>
    <p:sldId id="301" r:id="rId39"/>
    <p:sldId id="297" r:id="rId40"/>
    <p:sldId id="299" r:id="rId41"/>
    <p:sldId id="300" r:id="rId42"/>
    <p:sldId id="264" r:id="rId43"/>
    <p:sldId id="276" r:id="rId44"/>
    <p:sldId id="277" r:id="rId45"/>
    <p:sldId id="278" r:id="rId46"/>
    <p:sldId id="279" r:id="rId47"/>
    <p:sldId id="280" r:id="rId48"/>
    <p:sldId id="291" r:id="rId49"/>
    <p:sldId id="303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00000"/>
    <a:srgbClr val="993300"/>
    <a:srgbClr val="CCCC00"/>
    <a:srgbClr val="9999FF"/>
    <a:srgbClr val="FFCCFF"/>
    <a:srgbClr val="800080"/>
    <a:srgbClr val="009900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15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0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91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329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40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561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548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067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57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709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9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010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156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168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602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945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353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973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887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390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10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59CF060-9250-4455-AD3B-5FC7FA2F16A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3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37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09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485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682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514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274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674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215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147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3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61DBC-CEE6-471E-83B2-214AF42B6E5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971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435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04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42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48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1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41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446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786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241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4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143A1-23ED-4EDA-AB78-8407F1CC942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071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012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66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449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80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06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599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204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718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4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7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583B2-DF8B-4ADC-955D-09A075051A7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636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744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89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64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06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860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694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245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445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843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11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29E8B-F9A2-4E01-B8CF-CCE30A2946B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598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696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283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10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557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071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196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39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673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445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8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910D2-653A-49CB-A692-CB3C42500FB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22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117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696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283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10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557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071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196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39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67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5333-5654-4FFA-8FD6-A149B743ADE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65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72A04-3BDD-44A3-92A4-E829FC6B301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0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F2257-DC47-43CA-BE08-811B42C8FEE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02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6518C-8BB1-462E-BD8F-0E92B40E40A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83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F3B09-B91F-446E-B2C8-470ACADD80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91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C1CBBB-89BD-4A71-90E1-5123C62B334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59CF060-9250-4455-AD3B-5FC7FA2F16A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3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61DBC-CEE6-471E-83B2-214AF42B6E5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143A1-23ED-4EDA-AB78-8407F1CC942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0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583B2-DF8B-4ADC-955D-09A075051A7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90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29E8B-F9A2-4E01-B8CF-CCE30A2946B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53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910D2-653A-49CB-A692-CB3C42500FB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5333-5654-4FFA-8FD6-A149B743ADE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43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72A04-3BDD-44A3-92A4-E829FC6B301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03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F2257-DC47-43CA-BE08-811B42C8FEE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55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6518C-8BB1-462E-BD8F-0E92B40E40A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6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F3B09-B91F-446E-B2C8-470ACADD80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86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C1CBBB-89BD-4A71-90E1-5123C62B334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69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642C4-8461-42E8-8087-8E24ED4E2F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E2561-EF97-40C9-8913-8F5B1CD785D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63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D9B10-BFBD-4D4A-903D-A5B1072920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42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EC3E2-543B-4061-917F-7F5513C5975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3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CA1C-AB7E-474E-A7CE-262FE97E9E4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1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B5322-2404-40D0-B2D3-E4FE56233F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72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686B3-E138-4604-8E17-06F54E94DB4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6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63C98-37F1-4E4C-BEEE-047676DFE1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91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9DF5-7E86-426C-980E-C0527F48B4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8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A5A84-1D14-4662-BC02-F252D3D281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65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3A806-6157-41AF-96B5-C767A0500BA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07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67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96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0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9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12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22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6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01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78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78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03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6CDE6-2E8A-46FE-9D96-78583FD1920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8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204E5-EDBE-482D-AE5C-6EEC413239F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5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A6082-F522-4E48-89F9-167CEF976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39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EF366-77CB-4B8A-9185-2F62D3B8BED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29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1AB3E-FD44-4AA0-B04C-2D3A19F4112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41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DE13F-57A2-4BC6-AF59-0E6EA3F3D9B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61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11D5B-E2F6-42CC-8C5A-614DA4DA48B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97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DC11E-5F9A-49C5-A84C-55256AED4B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18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D5FC7-0ED0-489F-AE33-83901801F9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90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86D4A-BE51-40BC-BECF-D74D89975E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69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53475-7C93-4968-B2E9-0D686B52CBE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784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8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19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7906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49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19218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21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30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388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9486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75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11.10.2024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223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263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87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2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82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06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43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45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262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7735B-C4F5-4538-B87E-229B4180D7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7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BBC33-FF4C-4321-B305-4E40197C07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761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3379-8CB6-450B-8957-DF1339ADE0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382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BC03-DBDE-438E-B851-1E19AAC641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29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50C4-5B19-4BEE-A754-6239511D23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072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A27A-FCCF-4377-B5DD-979424BC73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61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12318-7655-450C-B6CD-E850859A8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5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5F60-50BA-45E6-8261-ECA94ADFC0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02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36A-A7AB-4830-BC1F-6217E3EFFD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17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B122-E8FA-4727-BBFB-382EE367D1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183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84E6-08AB-41B2-976B-93B8423B7F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4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5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2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7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04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2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2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FC4951-B058-42ED-96A1-B13A77033F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D5BE82-DA08-4617-BABD-F77626F04E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2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016E6286-0A64-403B-A25B-8AF06DAA7AA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051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016E6286-0A64-403B-A25B-8AF06DAA7AA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43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>
                <a:gamma/>
                <a:shade val="46275"/>
                <a:invGamma/>
              </a:srgbClr>
            </a:gs>
            <a:gs pos="50000">
              <a:srgbClr val="FFCC66"/>
            </a:gs>
            <a:gs pos="100000">
              <a:srgbClr val="FFCC66">
                <a:gamma/>
                <a:shade val="46275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686685-2B38-44A7-8090-826A59D8D28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8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>
                <a:gamma/>
                <a:shade val="46275"/>
                <a:invGamma/>
              </a:srgbClr>
            </a:gs>
            <a:gs pos="50000">
              <a:srgbClr val="FFCC66"/>
            </a:gs>
            <a:gs pos="100000">
              <a:srgbClr val="FFCC66">
                <a:gamma/>
                <a:shade val="46275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253CF2-194F-4B8E-99F3-713A5A9B1A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0869F7-4C03-4B62-935F-93229F5EAD9F}" type="datetimeFigureOut">
              <a:rPr lang="ru-RU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11.10.2024</a:t>
            </a:fld>
            <a:endParaRPr lang="ru-RU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B1D1AD-3053-4E96-B86B-317D57C7B0E4}" type="slidenum">
              <a:rPr lang="ru-RU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1049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72E94FA-CA77-4D02-B12C-AD3CCAF605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3.jpeg"/><Relationship Id="rId5" Type="http://schemas.openxmlformats.org/officeDocument/2006/relationships/image" Target="../media/image21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CC66"/>
          </a:solidFill>
        </p:spPr>
        <p:txBody>
          <a:bodyPr/>
          <a:lstStyle/>
          <a:p>
            <a:r>
              <a:rPr lang="ru-RU" altLang="ru-RU" b="1" dirty="0">
                <a:solidFill>
                  <a:srgbClr val="990033"/>
                </a:solidFill>
              </a:rPr>
              <a:t>Отгадайте загадку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6202362" cy="132397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dirty="0"/>
              <a:t>Пришла без красок и без кисти </a:t>
            </a:r>
          </a:p>
          <a:p>
            <a:pPr>
              <a:buFontTx/>
              <a:buNone/>
            </a:pPr>
            <a:r>
              <a:rPr lang="ru-RU" altLang="ru-RU" dirty="0"/>
              <a:t>И перекрасила все листья.</a:t>
            </a:r>
          </a:p>
        </p:txBody>
      </p:sp>
      <p:pic>
        <p:nvPicPr>
          <p:cNvPr id="3079" name="Picture 7" descr="092fac54584a21bca05cdc750feca19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896"/>
            <a:ext cx="3601095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63096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557338"/>
            <a:ext cx="2555875" cy="5040013"/>
          </a:xfrm>
          <a:prstGeom prst="rect">
            <a:avLst/>
          </a:prstGeom>
          <a:noFill/>
          <a:ln w="127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681011" y="3716338"/>
            <a:ext cx="230425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FFFF00"/>
                </a:solidFill>
              </a:rPr>
              <a:t>Осень</a:t>
            </a:r>
          </a:p>
        </p:txBody>
      </p:sp>
    </p:spTree>
    <p:extLst>
      <p:ext uri="{BB962C8B-B14F-4D97-AF65-F5344CB8AC3E}">
        <p14:creationId xmlns:p14="http://schemas.microsoft.com/office/powerpoint/2010/main" val="34853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/>
          <a:srcRect l="12056" t="839" b="9604"/>
          <a:stretch>
            <a:fillRect/>
          </a:stretch>
        </p:blipFill>
        <p:spPr>
          <a:xfrm>
            <a:off x="5857884" y="500042"/>
            <a:ext cx="3341018" cy="209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285728"/>
            <a:ext cx="5143536" cy="230832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9900"/>
                </a:solidFill>
              </a:rPr>
              <a:t>На грядке длинный и зелёный,</a:t>
            </a:r>
            <a:br>
              <a:rPr lang="ru-RU" sz="3600" b="1" dirty="0" smtClean="0">
                <a:solidFill>
                  <a:srgbClr val="009900"/>
                </a:solidFill>
              </a:rPr>
            </a:br>
            <a:r>
              <a:rPr lang="ru-RU" sz="3600" b="1" dirty="0" smtClean="0">
                <a:solidFill>
                  <a:srgbClr val="009900"/>
                </a:solidFill>
              </a:rPr>
              <a:t>А в кадке жёлтый и соленый.</a:t>
            </a:r>
            <a:endParaRPr lang="ru-RU" sz="3600" b="1" dirty="0">
              <a:solidFill>
                <a:srgbClr val="00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6096" t="4947" r="4492" b="8480"/>
          <a:stretch>
            <a:fillRect/>
          </a:stretch>
        </p:blipFill>
        <p:spPr>
          <a:xfrm>
            <a:off x="5696638" y="357166"/>
            <a:ext cx="3233080" cy="257176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214290"/>
            <a:ext cx="4572000" cy="230832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00CC00"/>
                </a:solidFill>
              </a:rPr>
              <a:t>Не шит, не кроен,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А весь в рубцах;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Без счету одежек,</a:t>
            </a:r>
            <a:br>
              <a:rPr lang="ru-RU" sz="3600" b="1" dirty="0" smtClean="0">
                <a:solidFill>
                  <a:srgbClr val="00CC00"/>
                </a:solidFill>
              </a:rPr>
            </a:br>
            <a:r>
              <a:rPr lang="ru-RU" sz="3600" b="1" dirty="0" smtClean="0">
                <a:solidFill>
                  <a:srgbClr val="00CC00"/>
                </a:solidFill>
              </a:rPr>
              <a:t>А все без застежек.</a:t>
            </a:r>
            <a:endParaRPr lang="ru-RU" sz="3600" b="1" dirty="0">
              <a:solidFill>
                <a:srgbClr val="00CC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09" b="5727"/>
          <a:stretch>
            <a:fillRect/>
          </a:stretch>
        </p:blipFill>
        <p:spPr>
          <a:xfrm>
            <a:off x="6264908" y="500042"/>
            <a:ext cx="2593371" cy="221457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42853"/>
            <a:ext cx="6429420" cy="2308324"/>
          </a:xfrm>
          <a:prstGeom prst="rect">
            <a:avLst/>
          </a:prstGeom>
          <a:solidFill>
            <a:srgbClr val="FFCCFF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Красный, детки, но не мак.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В огороде - не бурак.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Сочный лакомый синьор. Угадали?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214290"/>
            <a:ext cx="3369870" cy="2786082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85728"/>
            <a:ext cx="4929222" cy="2308324"/>
          </a:xfrm>
          <a:prstGeom prst="rect">
            <a:avLst/>
          </a:prstGeom>
          <a:solidFill>
            <a:srgbClr val="FFFFCC"/>
          </a:solidFill>
          <a:ln w="952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зелен, и густ на грядке вырос куст.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Покопай немножко: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под кустом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5" grpId="1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381" b="-9524"/>
          <a:stretch>
            <a:fillRect/>
          </a:stretch>
        </p:blipFill>
        <p:spPr>
          <a:xfrm>
            <a:off x="6357950" y="142852"/>
            <a:ext cx="2428892" cy="380526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71414"/>
            <a:ext cx="5786478" cy="2554545"/>
          </a:xfrm>
          <a:prstGeom prst="rect">
            <a:avLst/>
          </a:prstGeom>
          <a:solidFill>
            <a:srgbClr val="FFCCFF"/>
          </a:solidFill>
          <a:ln>
            <a:solidFill>
              <a:srgbClr val="9933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990033"/>
                </a:solidFill>
              </a:rPr>
              <a:t>Хотя я сахарной зовусь,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Но от дождя я не размокла,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Крупна, кругла, сладка на вкус,</a:t>
            </a:r>
            <a:br>
              <a:rPr lang="ru-RU" sz="3200" b="1" dirty="0" smtClean="0">
                <a:solidFill>
                  <a:srgbClr val="990033"/>
                </a:solidFill>
              </a:rPr>
            </a:br>
            <a:r>
              <a:rPr lang="ru-RU" sz="3200" b="1" dirty="0" smtClean="0">
                <a:solidFill>
                  <a:srgbClr val="990033"/>
                </a:solidFill>
              </a:rPr>
              <a:t>Узнали вы, кто я? ...</a:t>
            </a:r>
            <a:endParaRPr lang="ru-RU" dirty="0">
              <a:solidFill>
                <a:srgbClr val="9900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5357826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с  в  ё       л  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89370" y="909211"/>
            <a:ext cx="2854630" cy="216259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314324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о   г     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е  </a:t>
            </a:r>
            <a:r>
              <a:rPr lang="ru-RU" sz="4000" b="1" dirty="0" err="1" smtClean="0"/>
              <a:t>ц</a:t>
            </a:r>
            <a:endParaRPr lang="ru-RU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3714752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а 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у   с  т   а</a:t>
            </a:r>
            <a:endParaRPr lang="ru-RU" sz="4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4286256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</a:t>
            </a:r>
            <a:r>
              <a:rPr lang="ru-RU" sz="4000" b="1" dirty="0" err="1" smtClean="0"/>
              <a:t>п</a:t>
            </a:r>
            <a:r>
              <a:rPr lang="ru-RU" sz="4000" b="1" dirty="0" smtClean="0"/>
              <a:t>      м  и  </a:t>
            </a:r>
            <a:r>
              <a:rPr lang="ru-RU" sz="4000" b="1" dirty="0" err="1" smtClean="0"/>
              <a:t>д</a:t>
            </a:r>
            <a:r>
              <a:rPr lang="ru-RU" sz="4000" b="1" dirty="0" smtClean="0"/>
              <a:t>  о  </a:t>
            </a:r>
            <a:r>
              <a:rPr lang="ru-RU" sz="4000" b="1" dirty="0" err="1" smtClean="0"/>
              <a:t>р</a:t>
            </a:r>
            <a:endParaRPr lang="ru-RU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28728" y="4786322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к  а  </a:t>
            </a:r>
            <a:r>
              <a:rPr lang="ru-RU" sz="4000" b="1" dirty="0" err="1" smtClean="0"/>
              <a:t>р</a:t>
            </a:r>
            <a:r>
              <a:rPr lang="ru-RU" sz="4000" b="1" dirty="0" smtClean="0"/>
              <a:t>   т  о      к   а</a:t>
            </a:r>
            <a:endParaRPr lang="ru-RU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71736" y="5357826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с  в  ё       л  а</a:t>
            </a:r>
            <a:endParaRPr lang="ru-RU" sz="4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263420"/>
            <a:ext cx="6572296" cy="23083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990033"/>
                </a:solidFill>
              </a:rPr>
              <a:t>Он кусает, только вот, </a:t>
            </a:r>
            <a:br>
              <a:rPr lang="ru-RU" sz="3600" b="1" dirty="0" smtClean="0">
                <a:solidFill>
                  <a:srgbClr val="990033"/>
                </a:solidFill>
              </a:rPr>
            </a:br>
            <a:r>
              <a:rPr lang="ru-RU" sz="3600" b="1" dirty="0" smtClean="0">
                <a:solidFill>
                  <a:srgbClr val="990033"/>
                </a:solidFill>
              </a:rPr>
              <a:t>Зубок есть, но, где же рот? </a:t>
            </a:r>
            <a:br>
              <a:rPr lang="ru-RU" sz="3600" b="1" dirty="0" smtClean="0">
                <a:solidFill>
                  <a:srgbClr val="990033"/>
                </a:solidFill>
              </a:rPr>
            </a:br>
            <a:r>
              <a:rPr lang="ru-RU" sz="3600" b="1" dirty="0" smtClean="0">
                <a:solidFill>
                  <a:srgbClr val="990033"/>
                </a:solidFill>
              </a:rPr>
              <a:t>Белый носит сюртучок. </a:t>
            </a:r>
            <a:br>
              <a:rPr lang="ru-RU" sz="3600" b="1" dirty="0" smtClean="0">
                <a:solidFill>
                  <a:srgbClr val="990033"/>
                </a:solidFill>
              </a:rPr>
            </a:br>
            <a:r>
              <a:rPr lang="ru-RU" sz="3600" b="1" dirty="0" smtClean="0">
                <a:solidFill>
                  <a:srgbClr val="990033"/>
                </a:solidFill>
              </a:rPr>
              <a:t>Что это, скажи, дружок?   </a:t>
            </a:r>
            <a:endParaRPr lang="ru-RU" sz="3600" b="1" dirty="0">
              <a:solidFill>
                <a:srgbClr val="99003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00232" y="5929330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ч  е  с   </a:t>
            </a:r>
            <a:r>
              <a:rPr lang="ru-RU" sz="4000" b="1" dirty="0" err="1" smtClean="0"/>
              <a:t>н</a:t>
            </a:r>
            <a:r>
              <a:rPr lang="ru-RU" sz="4000" b="1" dirty="0" smtClean="0"/>
              <a:t>      к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28690" y="357166"/>
            <a:ext cx="7772400" cy="150019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800000"/>
                </a:solidFill>
              </a:rPr>
              <a:t>Станция «Зоологическая»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28860" y="1643050"/>
            <a:ext cx="4714908" cy="2357454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b="1" dirty="0" smtClean="0"/>
              <a:t>Кто из этих животных </a:t>
            </a:r>
          </a:p>
          <a:p>
            <a:pPr eaLnBrk="1" hangingPunct="1"/>
            <a:r>
              <a:rPr lang="ru-RU" b="1" dirty="0" smtClean="0"/>
              <a:t>осенью залегает в </a:t>
            </a:r>
          </a:p>
          <a:p>
            <a:pPr eaLnBrk="1" hangingPunct="1"/>
            <a:r>
              <a:rPr lang="ru-RU" b="1" dirty="0" smtClean="0"/>
              <a:t>спячку и проспит </a:t>
            </a:r>
          </a:p>
          <a:p>
            <a:pPr eaLnBrk="1" hangingPunct="1"/>
            <a:r>
              <a:rPr lang="ru-RU" b="1" dirty="0" smtClean="0"/>
              <a:t>до весны?</a:t>
            </a:r>
          </a:p>
        </p:txBody>
      </p:sp>
      <p:pic>
        <p:nvPicPr>
          <p:cNvPr id="4" name="Рисунок 3" descr="0_1edc4_8ee9f7b3_XL.jpg"/>
          <p:cNvPicPr>
            <a:picLocks noChangeAspect="1"/>
          </p:cNvPicPr>
          <p:nvPr/>
        </p:nvPicPr>
        <p:blipFill>
          <a:blip r:embed="rId3" cstate="print"/>
          <a:srcRect l="8951" t="19753" r="12728" b="9575"/>
          <a:stretch>
            <a:fillRect/>
          </a:stretch>
        </p:blipFill>
        <p:spPr>
          <a:xfrm flipH="1">
            <a:off x="7000892" y="2214554"/>
            <a:ext cx="200026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p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2066" y="4714884"/>
            <a:ext cx="2214578" cy="165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ee6493fc956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14480" y="4714884"/>
            <a:ext cx="2214546" cy="169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237463171_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3430" y="2357430"/>
            <a:ext cx="275405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25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4646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46526" cy="68728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ru-RU" sz="3200" dirty="0" smtClean="0"/>
              <a:t>Про кого говорят, что его «ноги кормят»?</a:t>
            </a:r>
            <a:br>
              <a:rPr lang="ru-RU" sz="3200" dirty="0" smtClean="0"/>
            </a:br>
            <a:r>
              <a:rPr lang="ru-RU" sz="3200" dirty="0" smtClean="0"/>
              <a:t>Объясните выражение.</a:t>
            </a:r>
            <a:endParaRPr lang="ru-RU" sz="3200" dirty="0"/>
          </a:p>
        </p:txBody>
      </p:sp>
      <p:pic>
        <p:nvPicPr>
          <p:cNvPr id="5" name="Рисунок 4" descr="544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728" y="4429133"/>
            <a:ext cx="2612065" cy="2214577"/>
          </a:xfrm>
          <a:prstGeom prst="ellipse">
            <a:avLst/>
          </a:prstGeom>
          <a:ln w="28575"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_1a32_2f461bfe_X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4401671"/>
            <a:ext cx="2428892" cy="2242039"/>
          </a:xfrm>
          <a:prstGeom prst="ellipse">
            <a:avLst/>
          </a:prstGeom>
          <a:ln w="28575"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wolf_foto-wallpaper_275.jpg"/>
          <p:cNvPicPr>
            <a:picLocks noChangeAspect="1"/>
          </p:cNvPicPr>
          <p:nvPr/>
        </p:nvPicPr>
        <p:blipFill>
          <a:blip r:embed="rId5" cstate="print"/>
          <a:srcRect l="26562" t="4166"/>
          <a:stretch>
            <a:fillRect/>
          </a:stretch>
        </p:blipFill>
        <p:spPr>
          <a:xfrm>
            <a:off x="285720" y="1428736"/>
            <a:ext cx="2408700" cy="2357454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8" name="Рисунок 7" descr="50518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500858" y="1571612"/>
            <a:ext cx="2428860" cy="2407937"/>
          </a:xfrm>
          <a:prstGeom prst="ellipse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0868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0.10672 C -0.02014 0.12523 -0.00625 0.09422 -0.01702 0.12408 C -0.02084 0.13519 -0.01875 0.1294 -0.02379 0.14144 C -0.02622 0.15972 -0.03264 0.17732 -0.03577 0.19537 C -0.0382 0.22824 -0.0408 0.26574 -0.029 0.2956 C -0.02691 0.30116 -0.02344 0.30556 -0.02101 0.31088 C -0.01667 0.3206 -0.01441 0.33125 -0.00782 0.33773 C -0.00365 0.34653 -0.00139 0.34306 0.00295 0.35139 C 0.01024 0.36505 0.00347 0.35764 0.01093 0.36482 C 0.0118 0.36713 0.01215 0.37037 0.01354 0.37246 C 0.01458 0.37385 0.01632 0.37361 0.01753 0.37454 C 0.02205 0.37755 0.0283 0.38658 0.03107 0.38982 C 0.03489 0.39491 0.03767 0.40209 0.04166 0.40695 C 0.04305 0.4088 0.04531 0.40926 0.04687 0.41088 C 0.06059 0.42477 0.07205 0.44074 0.08819 0.44769 C 0.09687 0.45602 0.10382 0.46088 0.11371 0.46482 C 0.12135 0.47338 0.13715 0.48125 0.14705 0.48403 C 0.17396 0.50394 0.20694 0.51088 0.23646 0.5169 C 0.26128 0.5294 0.28073 0.52084 0.30989 0.51875 C 0.32621 0.50741 0.34184 0.49908 0.35521 0.48033 C 0.35833 0.4713 0.36059 0.46181 0.36458 0.45324 C 0.36718 0.43658 0.37135 0.4213 0.37517 0.4051 C 0.37656 0.39213 0.37916 0.38033 0.38333 0.36875 C 0.38784 0.33982 0.38472 0.31158 0.39253 0.28403 C 0.396 0.23843 0.40017 0.19051 0.38854 0.14722 C 0.38802 0.13611 0.38802 0.12523 0.38715 0.11435 C 0.38611 0.10301 0.37934 0.08588 0.37639 0.07616 C 0.37534 0.07246 0.375 0.06829 0.37378 0.06459 C 0.37222 0.0581 0.3684 0.04514 0.3684 0.04537 C 0.36718 0.03472 0.36597 0.02709 0.3618 0.01829 C 0.35868 0.00417 0.36319 0.0206 0.35659 0.00857 C 0.35555 0.00718 0.3559 0.00463 0.35521 0.00301 C 0.35208 -0.00509 0.35173 -0.0044 0.34722 -0.00856 C 0.33819 -0.00625 0.33194 -2.59259E-6 0.32708 0.01065 C 0.3243 0.02246 0.31528 0.05672 0.32847 0.05672 " pathEditMode="relative" rAng="0" ptsTypes="fffffffffffffffffff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3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635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225536"/>
          </a:xfrm>
          <a:solidFill>
            <a:schemeClr val="accent1"/>
          </a:solidFill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Кто из этих животных меняет на зиму цвет шубки? Почему?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wolf_foto-wallpaper_275.jpg"/>
          <p:cNvPicPr>
            <a:picLocks noChangeAspect="1"/>
          </p:cNvPicPr>
          <p:nvPr/>
        </p:nvPicPr>
        <p:blipFill>
          <a:blip r:embed="rId3" cstate="print"/>
          <a:srcRect l="9670" t="10417" r="12300" b="15403"/>
          <a:stretch>
            <a:fillRect/>
          </a:stretch>
        </p:blipFill>
        <p:spPr>
          <a:xfrm>
            <a:off x="5929322" y="1785927"/>
            <a:ext cx="2928958" cy="2343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237463171_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510526" y="4357694"/>
            <a:ext cx="2490629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0_1edc4_8ee9f7b3_XL.jpg"/>
          <p:cNvPicPr>
            <a:picLocks noChangeAspect="1"/>
          </p:cNvPicPr>
          <p:nvPr/>
        </p:nvPicPr>
        <p:blipFill>
          <a:blip r:embed="rId5" cstate="print"/>
          <a:srcRect l="11328" t="20833" r="10365" b="9375"/>
          <a:stretch>
            <a:fillRect/>
          </a:stretch>
        </p:blipFill>
        <p:spPr>
          <a:xfrm>
            <a:off x="214282" y="4390166"/>
            <a:ext cx="2353900" cy="2324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1223402976_wallpaper_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3" y="1857364"/>
            <a:ext cx="2928958" cy="219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35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0.05254 L 0.30868 0.3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 L -0.31632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119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ru-RU" sz="4000" b="1" dirty="0" smtClean="0"/>
              <a:t>Назови птиц. Кто из них </a:t>
            </a:r>
            <a:br>
              <a:rPr lang="ru-RU" sz="4000" b="1" dirty="0" smtClean="0"/>
            </a:br>
            <a:r>
              <a:rPr lang="ru-RU" sz="4000" b="1" dirty="0" smtClean="0"/>
              <a:t>не улетает осенью на юг?</a:t>
            </a:r>
            <a:endParaRPr lang="ru-RU" sz="4000" b="1" dirty="0"/>
          </a:p>
        </p:txBody>
      </p:sp>
      <p:pic>
        <p:nvPicPr>
          <p:cNvPr id="5" name="Рисунок 4" descr="0_1d17d_19faa33a_XL.jpg"/>
          <p:cNvPicPr>
            <a:picLocks noChangeAspect="1"/>
          </p:cNvPicPr>
          <p:nvPr/>
        </p:nvPicPr>
        <p:blipFill>
          <a:blip r:embed="rId3" cstate="print"/>
          <a:srcRect r="-12413"/>
          <a:stretch>
            <a:fillRect/>
          </a:stretch>
        </p:blipFill>
        <p:spPr>
          <a:xfrm>
            <a:off x="285720" y="4143380"/>
            <a:ext cx="2786114" cy="2537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233851870.jpg"/>
          <p:cNvPicPr>
            <a:picLocks noChangeAspect="1"/>
          </p:cNvPicPr>
          <p:nvPr/>
        </p:nvPicPr>
        <p:blipFill>
          <a:blip r:embed="rId4" cstate="print"/>
          <a:srcRect l="5000" t="4682" r="6875" b="16012"/>
          <a:stretch>
            <a:fillRect/>
          </a:stretch>
        </p:blipFill>
        <p:spPr>
          <a:xfrm>
            <a:off x="2857488" y="4357670"/>
            <a:ext cx="3357586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lauda_arvensis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0761" y="1714489"/>
            <a:ext cx="2786082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Barn_Swallow_800.jpg"/>
          <p:cNvPicPr>
            <a:picLocks noChangeAspect="1"/>
          </p:cNvPicPr>
          <p:nvPr/>
        </p:nvPicPr>
        <p:blipFill>
          <a:blip r:embed="rId6" cstate="print"/>
          <a:srcRect l="-4604"/>
          <a:stretch>
            <a:fillRect/>
          </a:stretch>
        </p:blipFill>
        <p:spPr>
          <a:xfrm>
            <a:off x="6380384" y="4429132"/>
            <a:ext cx="2477896" cy="2243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ost-40296-12060927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1714487"/>
            <a:ext cx="3041032" cy="2071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919 L -0.00382 -0.2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24ebd1098830c1e675e7844797e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55" y="-24"/>
            <a:ext cx="9158455" cy="6858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238" y="1268760"/>
            <a:ext cx="7600976" cy="1058497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  <a:t>«Осень»</a:t>
            </a:r>
            <a: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9600" b="1" dirty="0" smtClean="0">
                <a:solidFill>
                  <a:srgbClr val="FFFF00"/>
                </a:solidFill>
                <a:latin typeface="Monotype Corsiva" pitchFamily="66" charset="0"/>
              </a:rPr>
              <a:t>золотая»</a:t>
            </a:r>
            <a:endParaRPr lang="ru-RU" sz="9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2664296"/>
          </a:xfrm>
        </p:spPr>
        <p:txBody>
          <a:bodyPr/>
          <a:lstStyle/>
          <a:p>
            <a:endParaRPr lang="ru-RU" sz="4800" b="1" dirty="0" smtClean="0">
              <a:solidFill>
                <a:srgbClr val="FF66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4800" b="1" dirty="0" smtClean="0">
                <a:solidFill>
                  <a:srgbClr val="99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«Квест- игра»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Автор: Учитель ИЗО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ГОКУ СКШ №2 г. Ангарск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Болгарова Н.В.</a:t>
            </a:r>
          </a:p>
        </p:txBody>
      </p:sp>
    </p:spTree>
    <p:extLst>
      <p:ext uri="{BB962C8B-B14F-4D97-AF65-F5344CB8AC3E}">
        <p14:creationId xmlns:p14="http://schemas.microsoft.com/office/powerpoint/2010/main" val="9450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FFCC66"/>
          </a:solidFill>
        </p:spPr>
        <p:txBody>
          <a:bodyPr/>
          <a:lstStyle/>
          <a:p>
            <a:r>
              <a:rPr lang="ru-RU" altLang="ru-RU" b="1" i="1">
                <a:solidFill>
                  <a:srgbClr val="996633"/>
                </a:solidFill>
              </a:rPr>
              <a:t>Отгадайте загадку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11188" y="1484313"/>
            <a:ext cx="5672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3200">
                <a:solidFill>
                  <a:srgbClr val="000000"/>
                </a:solidFill>
              </a:rPr>
              <a:t>Что за рыжие метели </a:t>
            </a:r>
          </a:p>
          <a:p>
            <a:r>
              <a:rPr lang="ru-RU" altLang="ru-RU" sz="3200">
                <a:solidFill>
                  <a:srgbClr val="000000"/>
                </a:solidFill>
              </a:rPr>
              <a:t>С дубов, с кленов полетели?</a:t>
            </a:r>
          </a:p>
        </p:txBody>
      </p:sp>
      <p:pic>
        <p:nvPicPr>
          <p:cNvPr id="25604" name="Picture 4" descr="29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4248150" cy="4103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1219605163_listo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71850"/>
            <a:ext cx="3671888" cy="3297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300788" y="2587625"/>
            <a:ext cx="2363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>
                <a:solidFill>
                  <a:srgbClr val="663300"/>
                </a:solidFill>
              </a:rPr>
              <a:t>Листопад</a:t>
            </a:r>
          </a:p>
        </p:txBody>
      </p:sp>
      <p:pic>
        <p:nvPicPr>
          <p:cNvPr id="25607" name="Picture 7" descr="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852738"/>
            <a:ext cx="420687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420687" cy="36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773238"/>
            <a:ext cx="420688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FF00"/>
                </a:solidFill>
              </a:rPr>
              <a:t> </a:t>
            </a:r>
            <a:endParaRPr lang="ru-RU" altLang="ru-RU" dirty="0">
              <a:solidFill>
                <a:srgbClr val="FFFF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У каких деревьев листва краснеет?</a:t>
            </a:r>
          </a:p>
          <a:p>
            <a:pPr>
              <a:buFont typeface="Wingdings" pitchFamily="2" charset="2"/>
              <a:buNone/>
            </a:pPr>
            <a:r>
              <a:rPr lang="ru-RU" altLang="ru-RU"/>
              <a:t>   (клён, осина, рябина)</a:t>
            </a:r>
          </a:p>
        </p:txBody>
      </p:sp>
      <p:pic>
        <p:nvPicPr>
          <p:cNvPr id="17412" name="Picture 4" descr="1503048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928938" cy="20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scn4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3284538"/>
            <a:ext cx="2729386" cy="20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0_21fbd_1c472690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84538"/>
            <a:ext cx="2736850" cy="20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5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1437"/>
          </a:xfrm>
        </p:spPr>
        <p:txBody>
          <a:bodyPr/>
          <a:lstStyle/>
          <a:p>
            <a:endParaRPr lang="ru-RU" altLang="ru-RU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964612" cy="5475287"/>
          </a:xfrm>
        </p:spPr>
        <p:txBody>
          <a:bodyPr/>
          <a:lstStyle/>
          <a:p>
            <a:r>
              <a:rPr lang="ru-RU" altLang="ru-RU" dirty="0"/>
              <a:t>Какого цвета листва сирени осенью?</a:t>
            </a:r>
          </a:p>
          <a:p>
            <a:pPr>
              <a:buFont typeface="Wingdings" pitchFamily="2" charset="2"/>
              <a:buNone/>
            </a:pPr>
            <a:r>
              <a:rPr lang="ru-RU" altLang="ru-RU" dirty="0"/>
              <a:t> </a:t>
            </a:r>
          </a:p>
          <a:p>
            <a:r>
              <a:rPr lang="ru-RU" altLang="ru-RU" dirty="0"/>
              <a:t>Какого цвета хвоя лиственницы? </a:t>
            </a:r>
          </a:p>
          <a:p>
            <a:pPr>
              <a:buFont typeface="Wingdings" pitchFamily="2" charset="2"/>
              <a:buNone/>
            </a:pPr>
            <a:r>
              <a:rPr lang="ru-RU" altLang="ru-RU" dirty="0"/>
              <a:t>      </a:t>
            </a:r>
          </a:p>
          <a:p>
            <a:r>
              <a:rPr lang="ru-RU" altLang="ru-RU" dirty="0"/>
              <a:t>У какого дерева самый поздний листопад? </a:t>
            </a:r>
          </a:p>
          <a:p>
            <a:pPr>
              <a:buFont typeface="Wingdings" pitchFamily="2" charset="2"/>
              <a:buNone/>
            </a:pPr>
            <a:endParaRPr lang="ru-RU" altLang="ru-RU" dirty="0"/>
          </a:p>
          <a:p>
            <a:r>
              <a:rPr lang="ru-RU" altLang="ru-RU" dirty="0"/>
              <a:t> Где быстрее сбрасывают деревья листву: в парках или в лесу?                  </a:t>
            </a:r>
          </a:p>
          <a:p>
            <a:pPr>
              <a:buFont typeface="Wingdings" pitchFamily="2" charset="2"/>
              <a:buNone/>
            </a:pPr>
            <a:r>
              <a:rPr lang="ru-RU" altLang="ru-RU" dirty="0"/>
              <a:t>  </a:t>
            </a:r>
          </a:p>
          <a:p>
            <a:pPr>
              <a:buFont typeface="Wingdings" pitchFamily="2" charset="2"/>
              <a:buNone/>
            </a:pPr>
            <a:endParaRPr lang="ru-RU" altLang="ru-RU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71550" y="1268413"/>
            <a:ext cx="2305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dirty="0">
                <a:solidFill>
                  <a:srgbClr val="FFFFFF"/>
                </a:solidFill>
                <a:latin typeface="Tahoma" pitchFamily="34" charset="0"/>
              </a:rPr>
              <a:t>(Зелёная)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400425" y="6035675"/>
            <a:ext cx="239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187450" y="2492375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dirty="0">
                <a:solidFill>
                  <a:srgbClr val="FFFFFF"/>
                </a:solidFill>
                <a:latin typeface="Tahoma" pitchFamily="34" charset="0"/>
              </a:rPr>
              <a:t>(жёлтая)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900113" y="3644900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FFFFFF"/>
                </a:solidFill>
                <a:latin typeface="Tahoma" pitchFamily="34" charset="0"/>
              </a:rPr>
              <a:t>(дуб)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900113" y="54451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FFFFFF"/>
                </a:solidFill>
                <a:latin typeface="Tahoma" pitchFamily="34" charset="0"/>
              </a:rPr>
              <a:t>(парк)</a:t>
            </a:r>
          </a:p>
        </p:txBody>
      </p:sp>
      <p:pic>
        <p:nvPicPr>
          <p:cNvPr id="19465" name="Picture 9" descr="лиственницаa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80" y="333375"/>
            <a:ext cx="3429000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расивая Stock Photos - Autumn Leaves Осенняя листва &quot; ALLDAY - народный сайт о дизайне скачать"/>
          <p:cNvPicPr/>
          <p:nvPr/>
        </p:nvPicPr>
        <p:blipFill>
          <a:blip r:embed="rId2" cstate="print"/>
          <a:srcRect r="840" b="10000"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2426" y="620688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90033"/>
                </a:solidFill>
                <a:latin typeface="Calibri"/>
              </a:rPr>
              <a:t>Станция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90033"/>
                </a:solidFill>
                <a:latin typeface="Calibri"/>
              </a:rPr>
              <a:t>«Поэтическая»</a:t>
            </a:r>
            <a:endParaRPr lang="ru-RU" sz="6000" b="1" dirty="0">
              <a:solidFill>
                <a:srgbClr val="9900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8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расивая Stock Photos - Autumn Leaves Осенняя листва &quot; ALLDAY - народный сайт о дизайне скачать"/>
          <p:cNvPicPr/>
          <p:nvPr/>
        </p:nvPicPr>
        <p:blipFill>
          <a:blip r:embed="rId2" cstate="print">
            <a:lum bright="20000"/>
          </a:blip>
          <a:srcRect r="840" b="10000"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47667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u="sng" dirty="0" smtClean="0">
                <a:solidFill>
                  <a:srgbClr val="990033"/>
                </a:solidFill>
                <a:latin typeface="Calibri"/>
              </a:rPr>
              <a:t>Вопрос №1: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alibri"/>
              </a:rPr>
            </a:b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Какое слово использовал в этом стихотворении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А. С. Пушкин ?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916832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Уж небо осенью дышало,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Уж реже солнышко блистало,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Короче становился день,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Лесов таинственная сень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С печальным шумом обнажалась,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Ложился на поля туман,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Гусей крикливых 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Тянулся к югу…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640" y="6309320"/>
            <a:ext cx="1485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990033"/>
                </a:solidFill>
                <a:latin typeface="Calibri"/>
              </a:rPr>
              <a:t>караван</a:t>
            </a:r>
            <a:endParaRPr lang="ru-RU" sz="2800" b="1" i="1" dirty="0">
              <a:solidFill>
                <a:srgbClr val="9900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6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-0.02107 L 0.2441 -0.2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расивая Stock Photos - Autumn Leaves Осенняя листва &quot; ALLDAY - народный сайт о дизайне скачать"/>
          <p:cNvPicPr/>
          <p:nvPr/>
        </p:nvPicPr>
        <p:blipFill>
          <a:blip r:embed="rId2" cstate="print">
            <a:lum bright="20000"/>
          </a:blip>
          <a:srcRect r="840" b="10000"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7357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u="sng" dirty="0" smtClean="0">
                <a:solidFill>
                  <a:srgbClr val="990033"/>
                </a:solidFill>
                <a:latin typeface="Calibri"/>
              </a:rPr>
              <a:t>Вопрос № 2: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С чем сравнивает Иван Бунин лес в стихотворении «Листопад»?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492896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Лес, точно _____________ расписной,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Лиловый, золотой, багряный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Весёлой пёстрою стеной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Calibri"/>
              </a:rPr>
              <a:t>Стоит  над светлою поляной…</a:t>
            </a:r>
            <a:endParaRPr lang="ru-RU" sz="3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733256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990033"/>
                </a:solidFill>
                <a:latin typeface="Calibri"/>
              </a:rPr>
              <a:t>терем</a:t>
            </a:r>
            <a:endParaRPr lang="ru-RU" sz="2800" b="1" i="1" dirty="0">
              <a:solidFill>
                <a:srgbClr val="9900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78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1 -0.14583 L 0.19809 -0.479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расивая Stock Photos - Autumn Leaves Осенняя листва &quot; ALLDAY - народный сайт о дизайне скачать"/>
          <p:cNvPicPr/>
          <p:nvPr/>
        </p:nvPicPr>
        <p:blipFill>
          <a:blip r:embed="rId2" cstate="print">
            <a:lum bright="20000"/>
          </a:blip>
          <a:srcRect r="840" b="10000"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u="sng" dirty="0" smtClean="0">
                <a:solidFill>
                  <a:srgbClr val="990033"/>
                </a:solidFill>
                <a:latin typeface="Calibri"/>
              </a:rPr>
              <a:t>Вопрос №3: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Как охотники называют осенних зайчат?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460" name="Picture 4" descr="ArtRu.info - Illustrations - Tokareva Aleksandra Feliksov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4762500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6093296"/>
            <a:ext cx="2272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err="1" smtClean="0">
                <a:solidFill>
                  <a:srgbClr val="990033"/>
                </a:solidFill>
                <a:latin typeface="Calibri"/>
              </a:rPr>
              <a:t>Листопаднички</a:t>
            </a:r>
            <a:endParaRPr lang="ru-RU" sz="2400" b="1" dirty="0">
              <a:solidFill>
                <a:srgbClr val="9900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4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257" y="514396"/>
            <a:ext cx="7000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90033"/>
                </a:solidFill>
              </a:rPr>
              <a:t>Станция «Художественная»</a:t>
            </a:r>
            <a:endParaRPr lang="ru-RU" sz="4400" b="1" dirty="0">
              <a:solidFill>
                <a:srgbClr val="9900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571744"/>
            <a:ext cx="8358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UkrainianBaltica" pitchFamily="18" charset="0"/>
              </a:rPr>
              <a:t>Рассмотрите картины русских художников на тему: «Осень»,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UkrainianBaltica" pitchFamily="18" charset="0"/>
              </a:rPr>
              <a:t>прочтите стихи русских поэтов.</a:t>
            </a:r>
            <a:endParaRPr lang="ru-RU" sz="4400" b="1" dirty="0">
              <a:solidFill>
                <a:srgbClr val="FFFF00"/>
              </a:solidFill>
              <a:latin typeface="UkrainianBaltic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6Polenov_zolotaya_os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786842" cy="5375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929330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Василий Поленов. Золотая осень.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ostrouhov_zolotaya_osen.jpg"/>
          <p:cNvPicPr>
            <a:picLocks noChangeAspect="1"/>
          </p:cNvPicPr>
          <p:nvPr/>
        </p:nvPicPr>
        <p:blipFill>
          <a:blip r:embed="rId2" cstate="print"/>
          <a:srcRect r="1667"/>
          <a:stretch>
            <a:fillRect/>
          </a:stretch>
        </p:blipFill>
        <p:spPr>
          <a:xfrm>
            <a:off x="142876" y="80184"/>
            <a:ext cx="8786842" cy="6563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5783065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И.С.Остроухов. Золотая осень.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расивая Stock Photos - Autumn Leaves Осенняя листва &quot; ALLDAY - народный сайт о дизайне скачать"/>
          <p:cNvPicPr/>
          <p:nvPr/>
        </p:nvPicPr>
        <p:blipFill>
          <a:blip r:embed="rId2" cstate="print"/>
          <a:srcRect r="840" b="10000"/>
          <a:stretch>
            <a:fillRect/>
          </a:stretch>
        </p:blipFill>
        <p:spPr bwMode="auto">
          <a:xfrm>
            <a:off x="251520" y="157518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571382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rgbClr val="990033"/>
                </a:solidFill>
                <a:latin typeface="Calibri"/>
              </a:rPr>
              <a:t>Станция </a:t>
            </a:r>
            <a:r>
              <a:rPr lang="ru-RU" sz="6000" b="1" dirty="0" smtClean="0">
                <a:solidFill>
                  <a:srgbClr val="990033"/>
                </a:solidFill>
                <a:latin typeface="Calibri"/>
              </a:rPr>
              <a:t>«Загадочная»</a:t>
            </a:r>
            <a:endParaRPr lang="ru-RU" sz="6000" b="1" dirty="0">
              <a:solidFill>
                <a:srgbClr val="99003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8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imov14 ос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180" y="106229"/>
            <a:ext cx="7266720" cy="5965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06" y="6130373"/>
            <a:ext cx="892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</a:rPr>
              <a:t>Николай Петрович Крымов. Осень. 1918г.</a:t>
            </a:r>
            <a:endParaRPr lang="ru-RU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инджи осень тум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579" y="285728"/>
            <a:ext cx="8675139" cy="5437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9330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Архип Куинджи. Осень. Туман.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витан ос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64681"/>
            <a:ext cx="7143800" cy="5388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5786454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Исаак Ильич Левитан. Осень.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</a:rPr>
              <a:t>Осень в рисунках</a:t>
            </a:r>
            <a:endParaRPr lang="ru-RU" sz="6000" b="1" dirty="0">
              <a:solidFill>
                <a:srgbClr val="800000"/>
              </a:solidFill>
            </a:endParaRPr>
          </a:p>
        </p:txBody>
      </p:sp>
      <p:pic>
        <p:nvPicPr>
          <p:cNvPr id="4" name="Содержимое 3" descr="images (3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3143272" cy="2071702"/>
          </a:xfrm>
        </p:spPr>
      </p:pic>
      <p:pic>
        <p:nvPicPr>
          <p:cNvPr id="5" name="Рисунок 4" descr="images (3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14752"/>
            <a:ext cx="2928958" cy="2428892"/>
          </a:xfrm>
          <a:prstGeom prst="rect">
            <a:avLst/>
          </a:prstGeom>
        </p:spPr>
      </p:pic>
      <p:pic>
        <p:nvPicPr>
          <p:cNvPr id="6" name="Рисунок 5" descr="images (3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643050"/>
            <a:ext cx="3071834" cy="2071702"/>
          </a:xfrm>
          <a:prstGeom prst="rect">
            <a:avLst/>
          </a:prstGeom>
        </p:spPr>
      </p:pic>
      <p:pic>
        <p:nvPicPr>
          <p:cNvPr id="7" name="Рисунок 6" descr="images (3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3929066"/>
            <a:ext cx="3000396" cy="2286016"/>
          </a:xfrm>
          <a:prstGeom prst="rect">
            <a:avLst/>
          </a:prstGeom>
        </p:spPr>
      </p:pic>
      <p:pic>
        <p:nvPicPr>
          <p:cNvPr id="8" name="Рисунок 7" descr="images (2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4712" y="2443162"/>
            <a:ext cx="23145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7200"/>
            <a:ext cx="8596064" cy="225172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800000"/>
                </a:solidFill>
              </a:rPr>
              <a:t>Спасибо за внимание!</a:t>
            </a:r>
            <a:endParaRPr lang="ru-RU" sz="6000" b="1" dirty="0">
              <a:solidFill>
                <a:srgbClr val="800000"/>
              </a:solidFill>
            </a:endParaRPr>
          </a:p>
        </p:txBody>
      </p:sp>
      <p:pic>
        <p:nvPicPr>
          <p:cNvPr id="4" name="Содержимое 3" descr="images (3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780929"/>
            <a:ext cx="7560840" cy="3888432"/>
          </a:xfrm>
        </p:spPr>
      </p:pic>
    </p:spTree>
    <p:extLst>
      <p:ext uri="{BB962C8B-B14F-4D97-AF65-F5344CB8AC3E}">
        <p14:creationId xmlns:p14="http://schemas.microsoft.com/office/powerpoint/2010/main" val="34739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143636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86116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2143116"/>
            <a:ext cx="2643206" cy="714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131762"/>
            <a:ext cx="8786874" cy="1725602"/>
          </a:xfrm>
          <a:ln w="76200">
            <a:solidFill>
              <a:srgbClr val="FFC000"/>
            </a:solidFill>
          </a:ln>
        </p:spPr>
        <p:txBody>
          <a:bodyPr/>
          <a:lstStyle/>
          <a:p>
            <a:r>
              <a:rPr lang="ru-RU" sz="3600" b="1" dirty="0" smtClean="0">
                <a:solidFill>
                  <a:srgbClr val="CC3300"/>
                </a:solidFill>
              </a:rPr>
              <a:t>Вспомни название осенних месяцев.</a:t>
            </a:r>
            <a:br>
              <a:rPr lang="ru-RU" sz="3600" b="1" dirty="0" smtClean="0">
                <a:solidFill>
                  <a:srgbClr val="CC3300"/>
                </a:solidFill>
              </a:rPr>
            </a:br>
            <a:r>
              <a:rPr lang="ru-RU" sz="3600" b="1" dirty="0" smtClean="0">
                <a:solidFill>
                  <a:srgbClr val="CC3300"/>
                </a:solidFill>
              </a:rPr>
              <a:t>Назови их по порядку.</a:t>
            </a:r>
            <a:endParaRPr lang="ru-RU" sz="3600" b="1" dirty="0">
              <a:solidFill>
                <a:srgbClr val="CC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895897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00"/>
                </a:solidFill>
              </a:rPr>
              <a:t>сентябрь</a:t>
            </a:r>
            <a:endParaRPr lang="ru-RU" sz="2400" b="1" dirty="0">
              <a:solidFill>
                <a:srgbClr val="CC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3753153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январь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4610409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март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5539103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CC00"/>
                </a:solidFill>
              </a:rPr>
              <a:t>июнь</a:t>
            </a:r>
            <a:endParaRPr lang="ru-RU" sz="2400" b="1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2967335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февраль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3753153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апрель</a:t>
            </a:r>
            <a:endParaRPr 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892" y="4610409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июль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702" y="5467665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октябрь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3306" y="300037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CC"/>
                </a:solidFill>
              </a:rPr>
              <a:t>август</a:t>
            </a:r>
            <a:endParaRPr lang="ru-RU" sz="2400" b="1" dirty="0">
              <a:solidFill>
                <a:srgbClr val="CC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3306" y="3857628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ноябрь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3306" y="464344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декабрь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7620" y="557214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май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00208 L 0.04045 -0.0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3872 -0.232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30833 -0.46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18" grpId="0"/>
      <p:bldP spid="18" grpId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82b09f2dde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1" cy="6837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C3300"/>
                </a:solidFill>
              </a:rPr>
              <a:t>Прочитай загадки, </a:t>
            </a:r>
          </a:p>
          <a:p>
            <a:pPr algn="ctr"/>
            <a:r>
              <a:rPr lang="ru-RU" sz="4000" b="1" dirty="0" smtClean="0">
                <a:solidFill>
                  <a:srgbClr val="CC3300"/>
                </a:solidFill>
              </a:rPr>
              <a:t>узнай месяц осени.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1582341"/>
            <a:ext cx="61436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b="1" i="1" dirty="0" smtClean="0">
                <a:solidFill>
                  <a:srgbClr val="800000"/>
                </a:solidFill>
              </a:rPr>
              <a:t>Всё мрачней лицо природы: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Почернели огороды,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Оголяются леса,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Молкнут птичьи голоса,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Мишка в спячку завалился.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Что за месяц к нам явился?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endParaRPr lang="ru-RU" sz="2800" b="1" i="1" dirty="0" smtClean="0">
              <a:solidFill>
                <a:srgbClr val="800000"/>
              </a:solidFill>
            </a:endParaRPr>
          </a:p>
          <a:p>
            <a:pPr lvl="1"/>
            <a:r>
              <a:rPr lang="ru-RU" sz="2800" b="1" i="1" dirty="0" smtClean="0">
                <a:solidFill>
                  <a:srgbClr val="800000"/>
                </a:solidFill>
              </a:rPr>
              <a:t>Королева наша, Осень,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У тебя мы дружно спросим: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Детям свой секрет открой,</a:t>
            </a:r>
            <a:br>
              <a:rPr lang="ru-RU" sz="2800" b="1" i="1" dirty="0" smtClean="0">
                <a:solidFill>
                  <a:srgbClr val="800000"/>
                </a:solidFill>
              </a:rPr>
            </a:br>
            <a:r>
              <a:rPr lang="ru-RU" sz="2800" b="1" i="1" dirty="0" smtClean="0">
                <a:solidFill>
                  <a:srgbClr val="800000"/>
                </a:solidFill>
              </a:rPr>
              <a:t>Кто слуга тебе второй?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29388" y="1571612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C3300"/>
                </a:solidFill>
              </a:rPr>
              <a:t>октябрь</a:t>
            </a:r>
            <a:endParaRPr lang="ru-RU" sz="3200" b="1" i="1" dirty="0">
              <a:solidFill>
                <a:srgbClr val="CC33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72198" y="1643050"/>
            <a:ext cx="2571768" cy="714380"/>
          </a:xfrm>
          <a:prstGeom prst="roundRect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001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Прочитай загадки, </a:t>
            </a:r>
          </a:p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узнай месяц осени.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6" y="1785927"/>
            <a:ext cx="62150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b="1" i="1" dirty="0" smtClean="0">
                <a:solidFill>
                  <a:srgbClr val="C00000"/>
                </a:solidFill>
              </a:rPr>
              <a:t>Опустел колхозный сад,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Паутинки вдаль летят,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И на южный край земли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Потянулись журавли.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Распахнулись двери школ.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Что за месяц к нам пришёл?</a:t>
            </a:r>
          </a:p>
          <a:p>
            <a:pPr lvl="1"/>
            <a:r>
              <a:rPr lang="ru-RU" sz="2800" b="1" i="1" dirty="0" smtClean="0">
                <a:solidFill>
                  <a:srgbClr val="C00000"/>
                </a:solidFill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Вслед за августом приходит,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С листопадом хороводит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И богат он урожаем,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Мы его, конечно, знаем!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322" y="2500306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5D783C"/>
                </a:solidFill>
              </a:rPr>
              <a:t>сентябрь</a:t>
            </a:r>
            <a:endParaRPr lang="ru-RU" sz="3200" b="1" i="1" dirty="0">
              <a:solidFill>
                <a:srgbClr val="5D783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57884" y="2500306"/>
            <a:ext cx="2643206" cy="785818"/>
          </a:xfrm>
          <a:prstGeom prst="roundRect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375383550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2" y="71414"/>
            <a:ext cx="8001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90033"/>
                </a:solidFill>
              </a:rPr>
              <a:t>Прочитай загадки, </a:t>
            </a:r>
          </a:p>
          <a:p>
            <a:pPr algn="ctr"/>
            <a:r>
              <a:rPr lang="ru-RU" sz="4400" b="1" dirty="0" smtClean="0">
                <a:solidFill>
                  <a:srgbClr val="990033"/>
                </a:solidFill>
              </a:rPr>
              <a:t>узнай месяц осени.</a:t>
            </a:r>
            <a:endParaRPr lang="ru-RU" sz="4400" dirty="0">
              <a:solidFill>
                <a:srgbClr val="990033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29058" y="1597304"/>
            <a:ext cx="4988097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Поле чёрно-белым стало: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Падает то дождь, то снег.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 ещё похолодало —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Льдом сковало воды рек.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Мёрзнет в поле озимь ржи.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Что за месяц, подскажи?</a:t>
            </a:r>
            <a:endParaRPr lang="ru-RU" sz="2800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Кто тепло к нам не пускает,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Первым снегом нас пугает?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Кто зовёт к нам холода,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Знаешь ты? Конечно, да!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85736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ноябрь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1785926"/>
            <a:ext cx="292895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1285860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1142984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1714488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228599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2786058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00562" y="336405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392906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450706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7224" y="-24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0033"/>
                </a:solidFill>
              </a:rPr>
              <a:t>Станция «Овощная»</a:t>
            </a:r>
            <a:endParaRPr lang="ru-RU" sz="5400" b="1" dirty="0">
              <a:solidFill>
                <a:srgbClr val="99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662" y="5357826"/>
            <a:ext cx="7358114" cy="1323439"/>
          </a:xfrm>
          <a:prstGeom prst="rect">
            <a:avLst/>
          </a:prstGeom>
          <a:solidFill>
            <a:srgbClr val="FF9966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800000"/>
                </a:solidFill>
              </a:rPr>
              <a:t>Отгадай кроссворд –</a:t>
            </a:r>
          </a:p>
          <a:p>
            <a:pPr algn="ctr"/>
            <a:r>
              <a:rPr lang="ru-RU" sz="4000" i="1" dirty="0" smtClean="0">
                <a:solidFill>
                  <a:srgbClr val="800000"/>
                </a:solidFill>
              </a:rPr>
              <a:t> собери овощи в лукошко</a:t>
            </a:r>
            <a:endParaRPr lang="ru-RU" sz="4000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ame-2116.gif"/>
          <p:cNvPicPr>
            <a:picLocks noChangeAspect="1"/>
          </p:cNvPicPr>
          <p:nvPr/>
        </p:nvPicPr>
        <p:blipFill>
          <a:blip r:embed="rId2" cstate="print"/>
          <a:srcRect t="2889" b="707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2714621"/>
          <a:ext cx="7286676" cy="3857651"/>
        </p:xfrm>
        <a:graphic>
          <a:graphicData uri="http://schemas.openxmlformats.org/drawingml/2006/table">
            <a:tbl>
              <a:tblPr/>
              <a:tblGrid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  <a:gridCol w="607223"/>
              </a:tblGrid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1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0562" y="264967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0562" y="3149742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72124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0562" y="4292750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79281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/>
              <a:t>ш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536432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к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5935824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</a:t>
            </a:r>
            <a:endParaRPr lang="ru-RU" sz="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85728"/>
            <a:ext cx="5643602" cy="2062103"/>
          </a:xfrm>
          <a:prstGeom prst="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9900"/>
                </a:solidFill>
              </a:rPr>
              <a:t>Сарафан не сарафан, платьице не платьице,</a:t>
            </a:r>
            <a:br>
              <a:rPr lang="ru-RU" sz="3200" b="1" dirty="0" smtClean="0">
                <a:solidFill>
                  <a:srgbClr val="009900"/>
                </a:solidFill>
              </a:rPr>
            </a:br>
            <a:r>
              <a:rPr lang="ru-RU" sz="3200" b="1" dirty="0" smtClean="0">
                <a:solidFill>
                  <a:srgbClr val="009900"/>
                </a:solidFill>
              </a:rPr>
              <a:t>А как станешь раздевать, досыта наплачешься. </a:t>
            </a:r>
            <a:endParaRPr lang="ru-RU" sz="3200" b="1" dirty="0">
              <a:solidFill>
                <a:srgbClr val="009900"/>
              </a:solidFill>
            </a:endParaRPr>
          </a:p>
        </p:txBody>
      </p:sp>
      <p:pic>
        <p:nvPicPr>
          <p:cNvPr id="14" name="Рисунок 13" descr="untitled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357166"/>
            <a:ext cx="2500330" cy="2714625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143504" y="264967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у  к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629</Words>
  <Application>Microsoft Office PowerPoint</Application>
  <PresentationFormat>Экран (4:3)</PresentationFormat>
  <Paragraphs>714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34</vt:i4>
      </vt:variant>
    </vt:vector>
  </HeadingPairs>
  <TitlesOfParts>
    <vt:vector size="50" baseType="lpstr">
      <vt:lpstr>Оформление по умолчанию</vt:lpstr>
      <vt:lpstr>Текстура</vt:lpstr>
      <vt:lpstr>1_Текстура</vt:lpstr>
      <vt:lpstr>1_Оформление по умолчанию</vt:lpstr>
      <vt:lpstr>2_Оформление по умолчанию</vt:lpstr>
      <vt:lpstr>3_Оформление по умолчанию</vt:lpstr>
      <vt:lpstr>Трек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1_Тема Office</vt:lpstr>
      <vt:lpstr>3_Тема Office</vt:lpstr>
      <vt:lpstr>4_Тема Office</vt:lpstr>
      <vt:lpstr>5_Тема Office</vt:lpstr>
      <vt:lpstr>6_Тема Office</vt:lpstr>
      <vt:lpstr>Отгадайте загадку</vt:lpstr>
      <vt:lpstr> «Осень» золотая»</vt:lpstr>
      <vt:lpstr>Презентация PowerPoint</vt:lpstr>
      <vt:lpstr>Вспомни название осенних месяцев. Назови их по порядку.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«Зоологическая»</vt:lpstr>
      <vt:lpstr>Про кого говорят, что его «ноги кормят»? Объясните выражение.</vt:lpstr>
      <vt:lpstr>Кто из этих животных меняет на зиму цвет шубки? Почему?</vt:lpstr>
      <vt:lpstr>Назови птиц. Кто из них  не улетает осенью на юг?</vt:lpstr>
      <vt:lpstr>Отгадайте загадку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Осень в рисунках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</dc:title>
  <dc:creator>Коровина</dc:creator>
  <cp:lastModifiedBy>СКШ №2</cp:lastModifiedBy>
  <cp:revision>92</cp:revision>
  <dcterms:created xsi:type="dcterms:W3CDTF">2009-09-06T11:51:25Z</dcterms:created>
  <dcterms:modified xsi:type="dcterms:W3CDTF">2024-10-11T07:32:40Z</dcterms:modified>
</cp:coreProperties>
</file>