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257" r:id="rId6"/>
    <p:sldId id="269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0" r:id="rId19"/>
    <p:sldId id="288" r:id="rId20"/>
    <p:sldId id="271" r:id="rId21"/>
    <p:sldId id="28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>
        <p:scale>
          <a:sx n="76" d="100"/>
          <a:sy n="76" d="100"/>
        </p:scale>
        <p:origin x="-120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2795-ECB7-46E6-930C-CFF28451498A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DED0-9F3D-42BD-87CB-D61C06A78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4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DDED0-9F3D-42BD-87CB-D61C06A78B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6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830750-A404-4121-9166-5171E048D192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D5D4E18-E75E-45D8-88E2-7A8412B32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8077200" cy="27934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речевой деятельности Подготовка к сжатому изложению. 9 класс</a:t>
            </a:r>
            <a:b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8077200" cy="10709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ГБУ ОО ЗО «СОШ №2» г. Энергодар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13235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Автор: Целовальник-Сечина Татьяна Анатольевна , учитель русского языка и литературы</a:t>
            </a:r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Упрощение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слияние нескольких предложений в одно;</a:t>
            </a:r>
          </a:p>
          <a:p>
            <a:pPr lvl="0"/>
            <a:r>
              <a:rPr lang="ru-RU" dirty="0"/>
              <a:t>замена предложения или его части указательным местоимением;</a:t>
            </a:r>
          </a:p>
          <a:p>
            <a:r>
              <a:rPr lang="ru-RU" dirty="0"/>
              <a:t>замена СПП </a:t>
            </a:r>
            <a:r>
              <a:rPr lang="ru-RU" dirty="0" smtClean="0"/>
              <a:t>простым;</a:t>
            </a:r>
          </a:p>
          <a:p>
            <a:pPr lvl="0"/>
            <a:r>
              <a:rPr lang="ru-RU" dirty="0"/>
              <a:t>замена фрагмента предложения синонимическим выражением.</a:t>
            </a:r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2448272" cy="19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Исключение второстепенной информации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i="1" dirty="0"/>
              <a:t> Есть люди, которым всё всегда ясно. Они, по их мнению, лучше всех разбираются в любых областях человеческого знания и деятельности. Такие «знатоки» ничему не удивляются и не способны совершить открытие. Люди, которым всё ясно, - безнадёжные люди.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Исключение синонимов в одном ряду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65450"/>
              </p:ext>
            </p:extLst>
          </p:nvPr>
        </p:nvGraphicFramePr>
        <p:xfrm>
          <a:off x="323527" y="1484784"/>
          <a:ext cx="8208912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75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Попечителем одной из школ под  </a:t>
                      </a:r>
                      <a:r>
                        <a:rPr lang="ru-RU" sz="2800" dirty="0" err="1" smtClean="0">
                          <a:effectLst/>
                        </a:rPr>
                        <a:t>Серпуховым</a:t>
                      </a:r>
                      <a:r>
                        <a:rPr lang="ru-RU" sz="2800" dirty="0" smtClean="0">
                          <a:effectLst/>
                        </a:rPr>
                        <a:t> был Гиляровский. И фотография учеников есть: деревенские ребятишки с открытыми, простодушными, ясными лицами.</a:t>
                      </a:r>
                    </a:p>
                    <a:p>
                      <a:pPr marL="2698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                                                                                                                                (По Е. Киселёвой)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Попечителем одной из школ под </a:t>
                      </a:r>
                      <a:r>
                        <a:rPr lang="ru-RU" sz="2800" dirty="0" err="1" smtClean="0">
                          <a:effectLst/>
                        </a:rPr>
                        <a:t>Серпуховым</a:t>
                      </a:r>
                      <a:r>
                        <a:rPr lang="ru-RU" sz="2800" dirty="0" smtClean="0">
                          <a:effectLst/>
                        </a:rPr>
                        <a:t> был Гиляровский. И фотография учеников есть: деревенские ребятишки с ясными лицами.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Исключение поясняющей конструкции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776395"/>
              </p:ext>
            </p:extLst>
          </p:nvPr>
        </p:nvGraphicFramePr>
        <p:xfrm>
          <a:off x="323528" y="1556792"/>
          <a:ext cx="8208912" cy="513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3960440"/>
              </a:tblGrid>
              <a:tr h="5139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Воспитание имеет много аспектов: тренер воспитывает тело – мускулы, силу, энергию, физическую волю, математик воспитывает ум, способности абстрактного мышления. Но есть ещё одна важная сфера воспитания – воспитание души.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(Ю. М. Лотман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2800" dirty="0">
                          <a:effectLst/>
                        </a:rPr>
                        <a:t>Воспитание имеет много аспектов. Но есть одна важная сфера воспитания – воспитание души.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3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32999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  <a:gridCol w="3744416"/>
              </a:tblGrid>
              <a:tr h="10422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Исходный текст </a:t>
                      </a:r>
                      <a:endParaRPr lang="ru-RU" sz="3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какой атмосфере протекала жизнь в семье Серовых?»  </a:t>
                      </a:r>
                      <a:endParaRPr lang="ru-RU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4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Жизнь семьи Серовых была наполнена художественной работой отца, обсуждением выставок, разговорами на темы искусства. У Серовых часто собирались не только живописцы, но и музыканты, скульпторы, артисты, поэты. Среди них актёры Москвин, Комиссаров, Добронравов, художники Ефимов, Кончаловский, Яковлев, Крымов, музыканты Нейгауз, Рихтер, поэт Пастернак.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(По Г. Арбузову)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Жизнь семьи Серовых протекала в творческой атмосфере.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Замена  однородных членов  </a:t>
            </a:r>
            <a:r>
              <a:rPr lang="ru-RU" sz="3600" dirty="0"/>
              <a:t>предложения их обобщённым </a:t>
            </a:r>
            <a:r>
              <a:rPr lang="ru-RU" sz="3600" dirty="0" smtClean="0"/>
              <a:t>наименованием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49960"/>
              </p:ext>
            </p:extLst>
          </p:nvPr>
        </p:nvGraphicFramePr>
        <p:xfrm>
          <a:off x="467544" y="1556792"/>
          <a:ext cx="741682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5040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Многие утверждают, что слушать музыку дома даже лучше, чем в зале: никто не шепчется, не шуршит конфетными бумажками, не кашляет, не скрипит креслами.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(С. Газарян)</a:t>
                      </a:r>
                    </a:p>
                    <a:p>
                      <a:pPr marL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Многие утверждают, что слушать музыку дома даже лучше, чем в зале: никто не мешает.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Замена простых предложений сложным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16650"/>
              </p:ext>
            </p:extLst>
          </p:nvPr>
        </p:nvGraphicFramePr>
        <p:xfrm>
          <a:off x="611557" y="1556792"/>
          <a:ext cx="8064898" cy="4181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9"/>
                <a:gridCol w="4032449"/>
              </a:tblGrid>
              <a:tr h="410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Помню вечер перед Новым годом. Мне было шесть или семь лет. В подарок я получил книгу со сказками Андерсена. Так в моей жизни появился этот датский сказочник.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                                                                                                                                                       (По К. Паустовскому)</a:t>
                      </a:r>
                    </a:p>
                    <a:p>
                      <a:pPr marL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Моя встреча с Андерсеном произошла в детстве, когда мне на Новый год подарили книгу с его сказками.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3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Замена придаточного  обстоятельного  </a:t>
            </a:r>
            <a:r>
              <a:rPr lang="ru-RU" sz="3200" dirty="0"/>
              <a:t>предложения деепричастным </a:t>
            </a:r>
            <a:r>
              <a:rPr lang="ru-RU" sz="3200" dirty="0" smtClean="0"/>
              <a:t>оборотом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559330"/>
              </p:ext>
            </p:extLst>
          </p:nvPr>
        </p:nvGraphicFramePr>
        <p:xfrm>
          <a:off x="683567" y="1556792"/>
          <a:ext cx="7632848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20162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Когда анализируешь события, относящиеся к прошлому, помни о будущем.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Анализируя события, относящиеся к прошлому, помни о будущем.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Когда говоришь о том, что есть и будет, не забывай о том, что было.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Говоря о том, что есть и будет, не забывай о том, что было.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2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Алгоритм сжатия текста: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71743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прочитайте текст, определите тему   и основную  мысль;</a:t>
            </a:r>
          </a:p>
          <a:p>
            <a:pPr>
              <a:buBlip>
                <a:blip r:embed="rId2"/>
              </a:buBlip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выделите микротемы;</a:t>
            </a:r>
          </a:p>
          <a:p>
            <a:pPr>
              <a:buBlip>
                <a:blip r:embed="rId2"/>
              </a:buBlip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пределите, какая информация в каждой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микротеме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является основной, какая – второстепенной;</a:t>
            </a:r>
          </a:p>
          <a:p>
            <a:pPr lvl="0">
              <a:buBlip>
                <a:blip r:embed="rId2"/>
              </a:buBlip>
            </a:pPr>
            <a:r>
              <a:rPr lang="ru-RU" sz="2400" b="1" dirty="0"/>
              <a:t>з</a:t>
            </a:r>
            <a:r>
              <a:rPr lang="ru-RU" sz="2400" b="1" dirty="0" smtClean="0"/>
              <a:t>апишите тезисы каждой микротемы, оставляя между ними небольшие промежутки;</a:t>
            </a:r>
          </a:p>
          <a:p>
            <a:pPr lvl="0">
              <a:buBlip>
                <a:blip r:embed="rId2"/>
              </a:buBlip>
            </a:pPr>
            <a:r>
              <a:rPr lang="ru-RU" sz="2400" b="1" dirty="0" smtClean="0"/>
              <a:t>прочитайте второй раз текст, </a:t>
            </a:r>
            <a:r>
              <a:rPr lang="ru-RU" sz="2400" b="1" dirty="0"/>
              <a:t>обдумать объем и степень сжатия</a:t>
            </a:r>
            <a:r>
              <a:rPr lang="ru-RU" sz="2400" b="1" dirty="0" smtClean="0"/>
              <a:t>;</a:t>
            </a:r>
          </a:p>
          <a:p>
            <a:pPr lvl="0">
              <a:buBlip>
                <a:blip r:embed="rId2"/>
              </a:buBlip>
            </a:pPr>
            <a:r>
              <a:rPr lang="ru-RU" sz="2400" b="1" dirty="0" smtClean="0"/>
              <a:t>заполните оставленные промежутки;</a:t>
            </a:r>
          </a:p>
          <a:p>
            <a:pPr lvl="0">
              <a:buBlip>
                <a:blip r:embed="rId2"/>
              </a:buBlip>
            </a:pPr>
            <a:endParaRPr lang="ru-RU" sz="2400" b="1" dirty="0"/>
          </a:p>
          <a:p>
            <a:pPr lvl="0"/>
            <a:r>
              <a:rPr lang="ru-RU" sz="2400" dirty="0"/>
              <a:t> </a:t>
            </a:r>
          </a:p>
          <a:p>
            <a:pPr lvl="0">
              <a:buBlip>
                <a:blip r:embed="rId2"/>
              </a:buBlip>
            </a:pPr>
            <a:endParaRPr lang="ru-RU" sz="2400" b="1" dirty="0"/>
          </a:p>
          <a:p>
            <a:pPr>
              <a:buBlip>
                <a:blip r:embed="rId2"/>
              </a:buBlip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Алгоритм сжатия текста (продолжение)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0044608" y="2132856"/>
            <a:ext cx="690632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объедините </a:t>
            </a:r>
            <a:r>
              <a:rPr lang="ru-RU" sz="2000" b="1" dirty="0"/>
              <a:t>микротемы «связочными словами»: союзами, местоимениями, синонимами, лексическим повтором, вводными </a:t>
            </a:r>
            <a:r>
              <a:rPr lang="ru-RU" sz="2000" b="1" dirty="0" smtClean="0"/>
              <a:t>словами;</a:t>
            </a:r>
          </a:p>
          <a:p>
            <a:pPr lvl="0">
              <a:buBlip>
                <a:blip r:embed="rId2"/>
              </a:buBlip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одсчитайте количество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внесите   коррективы, необходимые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нужной степени сокращения текста;</a:t>
            </a:r>
          </a:p>
          <a:p>
            <a:pPr lvl="0">
              <a:buBlip>
                <a:blip r:embed="rId2"/>
              </a:buBlip>
            </a:pPr>
            <a:endParaRPr lang="ru-RU" b="1" dirty="0"/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проверьте черновик: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отдельно речь, отдельно орфографию;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третью  проверку сделайте  «ершом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»: от последнего к первому.</a:t>
            </a:r>
          </a:p>
        </p:txBody>
      </p:sp>
    </p:spTree>
    <p:extLst>
      <p:ext uri="{BB962C8B-B14F-4D97-AF65-F5344CB8AC3E}">
        <p14:creationId xmlns:p14="http://schemas.microsoft.com/office/powerpoint/2010/main" val="21723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Будьте кратки; верное средство заставить </a:t>
            </a:r>
            <a:r>
              <a:rPr lang="ru-RU" dirty="0" smtClean="0"/>
              <a:t>слушать                                                         себя </a:t>
            </a:r>
            <a:r>
              <a:rPr lang="ru-RU" dirty="0"/>
              <a:t>– это сказать много в немногих словах. </a:t>
            </a:r>
          </a:p>
          <a:p>
            <a:pPr marL="118872" indent="0" algn="r">
              <a:buNone/>
            </a:pPr>
            <a:r>
              <a:rPr lang="ru-RU" dirty="0"/>
              <a:t>Пьер Буаст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9" y="1773238"/>
            <a:ext cx="3238082" cy="4624387"/>
          </a:xfrm>
        </p:spPr>
      </p:pic>
    </p:spTree>
    <p:extLst>
      <p:ext uri="{BB962C8B-B14F-4D97-AF65-F5344CB8AC3E}">
        <p14:creationId xmlns:p14="http://schemas.microsoft.com/office/powerpoint/2010/main" val="21244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4102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Экзаменационные критерии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8501121" cy="539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28760"/>
                <a:gridCol w="6072230"/>
                <a:gridCol w="1000131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ИК-1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Экзаменуемый точно передал основное содержание текста, отразив все важные для его восприятия </a:t>
                      </a:r>
                      <a:r>
                        <a:rPr lang="ru-RU" sz="2400" b="1" i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микротемы</a:t>
                      </a:r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459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ИК-2 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Экзаменуемый использовал 1 или несколько приемов сжатия текста, использовав их на протяжении всего текста.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4459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ИК-3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характеризуется смысловой цельностью, речевой связностью и последовательностью изложения: </a:t>
                      </a:r>
                    </a:p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-логические ошибки отсутствуют; в работе нет нарушения абзацного членения .</a:t>
                      </a:r>
                    </a:p>
                    <a:p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86776" y="1428736"/>
            <a:ext cx="5000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2928934"/>
            <a:ext cx="5000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86776" y="4786322"/>
            <a:ext cx="5000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4096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Выучить алгоритм работы над сжатым изложением. </a:t>
            </a:r>
          </a:p>
          <a:p>
            <a:pPr lvl="0"/>
            <a:r>
              <a:rPr lang="ru-RU" sz="3600" dirty="0"/>
              <a:t>Повторить приёмы сжатия текста.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92280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8077200" cy="242889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работу!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8208912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речевой деятельности. Подготовка к сжатому изложению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dirty="0" smtClean="0"/>
              <a:t>Цель урока: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повторить приёмы сжатия текста;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научить писать сжатое изложение, используя различные способы сжатия исходного  текста.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 </a:t>
            </a:r>
            <a:r>
              <a:rPr lang="ru-RU" dirty="0" smtClean="0"/>
              <a:t>      План работы</a:t>
            </a:r>
          </a:p>
          <a:p>
            <a:pPr marL="576072" indent="-457200">
              <a:buAutoNum type="arabicPeriod"/>
            </a:pPr>
            <a:r>
              <a:rPr lang="ru-RU" sz="2000" dirty="0" smtClean="0"/>
              <a:t>Работа с эпиграфом</a:t>
            </a:r>
            <a:r>
              <a:rPr lang="ru-RU" dirty="0" smtClean="0"/>
              <a:t>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Определение целей урока.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Лингвистическая разминка.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Работа над приёмами сжатия текста.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Практическая работа над сжатием текста.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Анализ написанного изложения.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Подведение итогов работы на уроке.</a:t>
            </a:r>
          </a:p>
          <a:p>
            <a:pPr marL="633222" indent="-514350">
              <a:buAutoNum type="arabicPeriod"/>
            </a:pPr>
            <a:r>
              <a:rPr lang="ru-RU" sz="2000" dirty="0" smtClean="0"/>
              <a:t>Домашнее задание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331320"/>
            <a:ext cx="2664296" cy="20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разминка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изложение? </a:t>
            </a:r>
            <a:endParaRPr lang="ru-RU" dirty="0" smtClean="0"/>
          </a:p>
          <a:p>
            <a:r>
              <a:rPr lang="ru-RU" dirty="0"/>
              <a:t>Какие виды изложения вам известны? </a:t>
            </a:r>
            <a:endParaRPr lang="ru-RU" dirty="0" smtClean="0"/>
          </a:p>
          <a:p>
            <a:r>
              <a:rPr lang="ru-RU" dirty="0"/>
              <a:t>Какая цель сжатого изложения</a:t>
            </a:r>
            <a:r>
              <a:rPr lang="ru-RU" dirty="0" smtClean="0"/>
              <a:t>?</a:t>
            </a:r>
          </a:p>
          <a:p>
            <a:r>
              <a:rPr lang="ru-RU" dirty="0"/>
              <a:t>Какая главная задача написания сжатого изложения? </a:t>
            </a:r>
            <a:endParaRPr lang="ru-RU" dirty="0" smtClean="0"/>
          </a:p>
          <a:p>
            <a:r>
              <a:rPr lang="ru-RU" dirty="0"/>
              <a:t>Что такое микротема? </a:t>
            </a:r>
            <a:endParaRPr lang="ru-RU" dirty="0" smtClean="0"/>
          </a:p>
          <a:p>
            <a:pPr lvl="0"/>
            <a:r>
              <a:rPr lang="ru-RU" dirty="0"/>
              <a:t>Какие приёмы сжатия вы знаете? </a:t>
            </a:r>
          </a:p>
          <a:p>
            <a:r>
              <a:rPr lang="ru-RU" dirty="0"/>
              <a:t>Что должно остаться в тексте после его сжатия? </a:t>
            </a:r>
          </a:p>
        </p:txBody>
      </p:sp>
    </p:spTree>
    <p:extLst>
      <p:ext uri="{BB962C8B-B14F-4D97-AF65-F5344CB8AC3E}">
        <p14:creationId xmlns:p14="http://schemas.microsoft.com/office/powerpoint/2010/main" val="48807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Сжатое изложение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63263" y="3483006"/>
            <a:ext cx="500066" cy="612068"/>
          </a:xfrm>
          <a:prstGeom prst="downArrow">
            <a:avLst>
              <a:gd name="adj1" fmla="val 60019"/>
              <a:gd name="adj2" fmla="val 50000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04" y="4000504"/>
            <a:ext cx="5997914" cy="2286016"/>
          </a:xfrm>
          <a:prstGeom prst="rect">
            <a:avLst/>
          </a:prstGeom>
        </p:spPr>
        <p:txBody>
          <a:bodyPr vert="horz" lIns="146304" tIns="0" rIns="4572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краткое изложение исходного текста с передачей существенной информации, при которой исключаются подробности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13192" cy="15716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err="1" smtClean="0">
                <a:latin typeface="Times New Roman" pitchFamily="18" charset="0"/>
                <a:cs typeface="Times New Roman" pitchFamily="18" charset="0"/>
              </a:rPr>
              <a:t>Микротема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6248" y="1928802"/>
            <a:ext cx="500066" cy="2143140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04" y="4000504"/>
            <a:ext cx="5997914" cy="2286016"/>
          </a:xfrm>
          <a:prstGeom prst="rect">
            <a:avLst/>
          </a:prstGeom>
        </p:spPr>
        <p:txBody>
          <a:bodyPr vert="horz" lIns="146304" tIns="0" rIns="45720" bIns="0" rtlCol="0" anchor="t">
            <a:noAutofit/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содержание нескольких самостоятельных предложений текста, связанных одной мыслью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абзац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Основные приёмы сжатия информации в тексте: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07904" y="1961282"/>
            <a:ext cx="500066" cy="2143140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57950" y="1928802"/>
            <a:ext cx="500066" cy="2143140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051720" y="4071942"/>
            <a:ext cx="3024336" cy="2176458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обобщение частной информации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4071942"/>
            <a:ext cx="3714776" cy="21764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исключение второстепенной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3200" b="1" noProof="0" dirty="0" smtClean="0">
                <a:latin typeface="Times New Roman" pitchFamily="18" charset="0"/>
                <a:cs typeface="Times New Roman" pitchFamily="18" charset="0"/>
              </a:rPr>
              <a:t>    информации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Исключение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исключение </a:t>
            </a:r>
            <a:r>
              <a:rPr lang="ru-RU" dirty="0" smtClean="0"/>
              <a:t>повторов</a:t>
            </a:r>
            <a:r>
              <a:rPr lang="ru-RU" u="sng" dirty="0" smtClean="0"/>
              <a:t>;</a:t>
            </a:r>
          </a:p>
          <a:p>
            <a:r>
              <a:rPr lang="ru-RU" dirty="0"/>
              <a:t>исключение одного или нескольких синонимов</a:t>
            </a:r>
            <a:r>
              <a:rPr lang="ru-RU" dirty="0" smtClean="0"/>
              <a:t>;</a:t>
            </a:r>
          </a:p>
          <a:p>
            <a:pPr lvl="0"/>
            <a:r>
              <a:rPr lang="ru-RU" dirty="0"/>
              <a:t>исключение уточняющих и поясняющих конструкций</a:t>
            </a:r>
            <a:r>
              <a:rPr lang="ru-RU" dirty="0" smtClean="0"/>
              <a:t>;</a:t>
            </a:r>
          </a:p>
          <a:p>
            <a:r>
              <a:rPr lang="ru-RU" dirty="0"/>
              <a:t>исключение фрагмента предложения</a:t>
            </a:r>
            <a:r>
              <a:rPr lang="ru-RU" dirty="0" smtClean="0"/>
              <a:t>;</a:t>
            </a:r>
          </a:p>
          <a:p>
            <a:pPr lvl="0"/>
            <a:r>
              <a:rPr lang="ru-RU" dirty="0"/>
              <a:t>исключение одного или нескольких предложений.</a:t>
            </a:r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208"/>
            <a:ext cx="2232248" cy="10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Обобщение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замена однородных членов обобщающим словом;</a:t>
            </a:r>
          </a:p>
          <a:p>
            <a:pPr lvl="0"/>
            <a:r>
              <a:rPr lang="ru-RU" dirty="0"/>
              <a:t>замена предложения или его части определительным или отрицательным местоимением со значением обобщения.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3528392" cy="17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525</TotalTime>
  <Words>922</Words>
  <Application>Microsoft Office PowerPoint</Application>
  <PresentationFormat>Экран (4:3)</PresentationFormat>
  <Paragraphs>127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Виды речевой деятельности Подготовка к сжатому изложению. 9 класс </vt:lpstr>
      <vt:lpstr>Эпиграф урока</vt:lpstr>
      <vt:lpstr>Виды речевой деятельности. Подготовка к сжатому изложению</vt:lpstr>
      <vt:lpstr>Лингвистическая разминка</vt:lpstr>
      <vt:lpstr>Сжатое изложение</vt:lpstr>
      <vt:lpstr> Микротема </vt:lpstr>
      <vt:lpstr>Основные приёмы сжатия информации в тексте:</vt:lpstr>
      <vt:lpstr>Исключение </vt:lpstr>
      <vt:lpstr>Обобщение </vt:lpstr>
      <vt:lpstr>Упрощение </vt:lpstr>
      <vt:lpstr>Исключение второстепенной информации</vt:lpstr>
      <vt:lpstr>Исключение синонимов в одном ряду </vt:lpstr>
      <vt:lpstr>Исключение поясняющей конструкции</vt:lpstr>
      <vt:lpstr>Презентация PowerPoint</vt:lpstr>
      <vt:lpstr>Замена  однородных членов  предложения их обобщённым наименованием</vt:lpstr>
      <vt:lpstr>Замена простых предложений сложным</vt:lpstr>
      <vt:lpstr>Замена придаточного  обстоятельного  предложения деепричастным оборотом</vt:lpstr>
      <vt:lpstr>Алгоритм сжатия текста:</vt:lpstr>
      <vt:lpstr>Алгоритм сжатия текста (продолжение)</vt:lpstr>
      <vt:lpstr>Экзаменационные критерии</vt:lpstr>
      <vt:lpstr>Домашнее задание </vt:lpstr>
      <vt:lpstr>Благодарю за работу!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Игорь</cp:lastModifiedBy>
  <cp:revision>51</cp:revision>
  <dcterms:created xsi:type="dcterms:W3CDTF">2014-12-06T06:20:47Z</dcterms:created>
  <dcterms:modified xsi:type="dcterms:W3CDTF">2024-10-06T14:29:15Z</dcterms:modified>
</cp:coreProperties>
</file>