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9" r:id="rId5"/>
    <p:sldId id="272" r:id="rId6"/>
    <p:sldId id="271" r:id="rId7"/>
    <p:sldId id="273" r:id="rId8"/>
    <p:sldId id="274" r:id="rId9"/>
    <p:sldId id="263" r:id="rId10"/>
    <p:sldId id="267" r:id="rId11"/>
    <p:sldId id="276" r:id="rId12"/>
    <p:sldId id="275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492" autoAdjust="0"/>
  </p:normalViewPr>
  <p:slideViewPr>
    <p:cSldViewPr>
      <p:cViewPr varScale="1">
        <p:scale>
          <a:sx n="103" d="100"/>
          <a:sy n="103" d="100"/>
        </p:scale>
        <p:origin x="150" y="312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pPr algn="ctr" defTabSz="1216152">
            <a:buNone/>
          </a:pPr>
          <a:r>
            <a:rPr lang="ru-RU" sz="2400" b="0" i="0" noProof="0" dirty="0" smtClean="0">
              <a:latin typeface="Constantia"/>
              <a:ea typeface="+mn-ea"/>
              <a:cs typeface="+mn-cs"/>
            </a:rPr>
            <a:t>Цинга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7EDBC624-DFE3-497D-829C-08721ACED330}" type="parTrans" cxnId="{22A430BA-B6E0-4052-AE0E-A81596E2528E}">
      <dgm:prSet/>
      <dgm:spPr/>
      <dgm:t>
        <a:bodyPr/>
        <a:lstStyle/>
        <a:p>
          <a:pPr algn="ctr"/>
          <a:endParaRPr lang="ru-RU" noProof="0" dirty="0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pPr algn="ctr"/>
          <a:endParaRPr lang="ru-RU" noProof="0" dirty="0"/>
        </a:p>
      </dgm:t>
    </dgm:pt>
    <dgm:pt modelId="{B8E35523-DEC4-40C5-AD71-C446E3CF02A7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800" dirty="0" smtClean="0"/>
            <a:t>легкая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E38275A8-6585-473D-8CD2-46E571691CE8}" type="parTrans" cxnId="{74BF261D-E0A3-43A7-83EB-85FEEF0798DA}">
      <dgm:prSet/>
      <dgm:spPr/>
      <dgm:t>
        <a:bodyPr/>
        <a:lstStyle/>
        <a:p>
          <a:pPr algn="ctr"/>
          <a:endParaRPr lang="ru-RU" noProof="0" dirty="0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pPr algn="ctr"/>
          <a:endParaRPr lang="ru-RU" noProof="0" dirty="0"/>
        </a:p>
      </dgm:t>
    </dgm:pt>
    <dgm:pt modelId="{57FC35C8-C6CB-4C82-BE0F-B92E4ECAE64D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400" dirty="0" smtClean="0"/>
            <a:t>тяжелая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DCE6D27B-E846-4331-8F79-CDC1E8DDD09A}" type="parTrans" cxnId="{B410F203-BF34-4790-B774-CBB246AFFDF3}">
      <dgm:prSet/>
      <dgm:spPr/>
      <dgm:t>
        <a:bodyPr/>
        <a:lstStyle/>
        <a:p>
          <a:pPr algn="ctr"/>
          <a:endParaRPr lang="ru-RU" noProof="0" dirty="0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pPr algn="ctr"/>
          <a:endParaRPr lang="ru-RU" noProof="0" dirty="0"/>
        </a:p>
      </dgm:t>
    </dgm:pt>
    <dgm:pt modelId="{D494F2FB-234C-419E-9761-5730D864463B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400" dirty="0" smtClean="0"/>
            <a:t>средней тяжести 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6D43B9F3-A4DD-4118-8FCA-215B9D2D7B0A}" type="parTrans" cxnId="{6011A66F-B66E-46DA-B088-6E83FF475F8D}">
      <dgm:prSet/>
      <dgm:spPr/>
      <dgm:t>
        <a:bodyPr/>
        <a:lstStyle/>
        <a:p>
          <a:endParaRPr lang="ru-RU"/>
        </a:p>
      </dgm:t>
    </dgm:pt>
    <dgm:pt modelId="{2E6F08F7-1714-4C64-927A-5698FF142C4C}" type="sibTrans" cxnId="{6011A66F-B66E-46DA-B088-6E83FF475F8D}">
      <dgm:prSet/>
      <dgm:spPr/>
      <dgm:t>
        <a:bodyPr/>
        <a:lstStyle/>
        <a:p>
          <a:endParaRPr lang="ru-RU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 custLinFactNeighborX="-2459" custLinFactNeighborY="-1078"/>
      <dgm:spPr/>
      <dgm:t>
        <a:bodyPr/>
        <a:lstStyle/>
        <a:p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3" custScaleX="156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1" presStyleCnt="3" custScaleX="170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D75C3C-1075-4676-BB7A-926DC58AC8BC}" type="pres">
      <dgm:prSet presAssocID="{D494F2FB-234C-419E-9761-5730D864463B}" presName="node" presStyleLbl="node1" presStyleIdx="2" presStyleCnt="3" custScaleX="18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258E-5D8D-40D0-9AAA-1E7849BA4600}" type="pres">
      <dgm:prSet presAssocID="{D494F2FB-234C-419E-9761-5730D864463B}" presName="dummy" presStyleCnt="0"/>
      <dgm:spPr/>
    </dgm:pt>
    <dgm:pt modelId="{FA4E82A1-530B-4A4B-B89F-FDA0CD710DAF}" type="pres">
      <dgm:prSet presAssocID="{2E6F08F7-1714-4C64-927A-5698FF142C4C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DBF29E7-8A34-4E41-BDFA-AC3D98A3AC54}" type="presOf" srcId="{2E6F08F7-1714-4C64-927A-5698FF142C4C}" destId="{FA4E82A1-530B-4A4B-B89F-FDA0CD710DAF}" srcOrd="0" destOrd="0" presId="urn:microsoft.com/office/officeart/2005/8/layout/radial6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0F0A7B1C-C799-450E-AAB5-3DFC0D0DEEB1}" type="presOf" srcId="{D494F2FB-234C-419E-9761-5730D864463B}" destId="{E4D75C3C-1075-4676-BB7A-926DC58AC8BC}" srcOrd="0" destOrd="0" presId="urn:microsoft.com/office/officeart/2005/8/layout/radial6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6011A66F-B66E-46DA-B088-6E83FF475F8D}" srcId="{170C0135-3A94-4623-AA81-735573228628}" destId="{D494F2FB-234C-419E-9761-5730D864463B}" srcOrd="2" destOrd="0" parTransId="{6D43B9F3-A4DD-4118-8FCA-215B9D2D7B0A}" sibTransId="{2E6F08F7-1714-4C64-927A-5698FF142C4C}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B410F203-BF34-4790-B774-CBB246AFFDF3}" srcId="{170C0135-3A94-4623-AA81-735573228628}" destId="{57FC35C8-C6CB-4C82-BE0F-B92E4ECAE64D}" srcOrd="1" destOrd="0" parTransId="{DCE6D27B-E846-4331-8F79-CDC1E8DDD09A}" sibTransId="{E3DD98F3-578A-483D-B82A-920BD328FE4E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A0E89A57-7782-4D03-A9CB-2788C16E7736}" type="presParOf" srcId="{061D020E-2B5D-4C0D-9DFD-684837CC0BCE}" destId="{5D851138-FE51-4A19-A149-11A0DEA29AF5}" srcOrd="4" destOrd="0" presId="urn:microsoft.com/office/officeart/2005/8/layout/radial6"/>
    <dgm:cxn modelId="{AD4ADAE1-D633-4009-8B9D-2CEF29E3F76C}" type="presParOf" srcId="{061D020E-2B5D-4C0D-9DFD-684837CC0BCE}" destId="{87F2D62F-9758-428E-A82A-F136F721FE64}" srcOrd="5" destOrd="0" presId="urn:microsoft.com/office/officeart/2005/8/layout/radial6"/>
    <dgm:cxn modelId="{6143C6D3-B1F0-4A53-B4E2-F06938629FAC}" type="presParOf" srcId="{061D020E-2B5D-4C0D-9DFD-684837CC0BCE}" destId="{0162A7CA-7E03-4A22-95EF-970E5873DB72}" srcOrd="6" destOrd="0" presId="urn:microsoft.com/office/officeart/2005/8/layout/radial6"/>
    <dgm:cxn modelId="{51BD23D8-7173-4DF0-A5E3-C031061E6167}" type="presParOf" srcId="{061D020E-2B5D-4C0D-9DFD-684837CC0BCE}" destId="{E4D75C3C-1075-4676-BB7A-926DC58AC8BC}" srcOrd="7" destOrd="0" presId="urn:microsoft.com/office/officeart/2005/8/layout/radial6"/>
    <dgm:cxn modelId="{F71BD4D6-BD02-4A8C-9B32-32E1D34F1324}" type="presParOf" srcId="{061D020E-2B5D-4C0D-9DFD-684837CC0BCE}" destId="{3D85258E-5D8D-40D0-9AAA-1E7849BA4600}" srcOrd="8" destOrd="0" presId="urn:microsoft.com/office/officeart/2005/8/layout/radial6"/>
    <dgm:cxn modelId="{0FD723B0-2F6F-4032-B016-6130FE180568}" type="presParOf" srcId="{061D020E-2B5D-4C0D-9DFD-684837CC0BCE}" destId="{FA4E82A1-530B-4A4B-B89F-FDA0CD710DA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pPr algn="ctr" defTabSz="1216152">
            <a:buNone/>
          </a:pPr>
          <a:r>
            <a:rPr lang="ru-RU" sz="2400" b="0" i="0" noProof="0" dirty="0" smtClean="0">
              <a:latin typeface="Constantia"/>
              <a:ea typeface="+mn-ea"/>
              <a:cs typeface="+mn-cs"/>
            </a:rPr>
            <a:t>Цинга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7EDBC624-DFE3-497D-829C-08721ACED330}" type="parTrans" cxnId="{22A430BA-B6E0-4052-AE0E-A81596E2528E}">
      <dgm:prSet/>
      <dgm:spPr/>
      <dgm:t>
        <a:bodyPr/>
        <a:lstStyle/>
        <a:p>
          <a:pPr algn="ctr"/>
          <a:endParaRPr lang="ru-RU" noProof="0" dirty="0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pPr algn="ctr"/>
          <a:endParaRPr lang="ru-RU" noProof="0" dirty="0"/>
        </a:p>
      </dgm:t>
    </dgm:pt>
    <dgm:pt modelId="{B8E35523-DEC4-40C5-AD71-C446E3CF02A7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800" dirty="0" smtClean="0"/>
            <a:t>легкая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E38275A8-6585-473D-8CD2-46E571691CE8}" type="parTrans" cxnId="{74BF261D-E0A3-43A7-83EB-85FEEF0798DA}">
      <dgm:prSet/>
      <dgm:spPr/>
      <dgm:t>
        <a:bodyPr/>
        <a:lstStyle/>
        <a:p>
          <a:pPr algn="ctr"/>
          <a:endParaRPr lang="ru-RU" noProof="0" dirty="0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pPr algn="ctr"/>
          <a:endParaRPr lang="ru-RU" noProof="0" dirty="0"/>
        </a:p>
      </dgm:t>
    </dgm:pt>
    <dgm:pt modelId="{57FC35C8-C6CB-4C82-BE0F-B92E4ECAE64D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400" dirty="0" smtClean="0"/>
            <a:t>тяжелая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DCE6D27B-E846-4331-8F79-CDC1E8DDD09A}" type="parTrans" cxnId="{B410F203-BF34-4790-B774-CBB246AFFDF3}">
      <dgm:prSet/>
      <dgm:spPr/>
      <dgm:t>
        <a:bodyPr/>
        <a:lstStyle/>
        <a:p>
          <a:pPr algn="ctr"/>
          <a:endParaRPr lang="ru-RU" noProof="0" dirty="0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pPr algn="ctr"/>
          <a:endParaRPr lang="ru-RU" noProof="0" dirty="0"/>
        </a:p>
      </dgm:t>
    </dgm:pt>
    <dgm:pt modelId="{D494F2FB-234C-419E-9761-5730D864463B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400" dirty="0" smtClean="0"/>
            <a:t>средней тяжести 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6D43B9F3-A4DD-4118-8FCA-215B9D2D7B0A}" type="parTrans" cxnId="{6011A66F-B66E-46DA-B088-6E83FF475F8D}">
      <dgm:prSet/>
      <dgm:spPr/>
      <dgm:t>
        <a:bodyPr/>
        <a:lstStyle/>
        <a:p>
          <a:endParaRPr lang="ru-RU"/>
        </a:p>
      </dgm:t>
    </dgm:pt>
    <dgm:pt modelId="{2E6F08F7-1714-4C64-927A-5698FF142C4C}" type="sibTrans" cxnId="{6011A66F-B66E-46DA-B088-6E83FF475F8D}">
      <dgm:prSet/>
      <dgm:spPr/>
      <dgm:t>
        <a:bodyPr/>
        <a:lstStyle/>
        <a:p>
          <a:endParaRPr lang="ru-RU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/>
        <a:lstStyle/>
        <a:p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3" custScaleX="156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1" presStyleCnt="3" custScaleX="170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D75C3C-1075-4676-BB7A-926DC58AC8BC}" type="pres">
      <dgm:prSet presAssocID="{D494F2FB-234C-419E-9761-5730D864463B}" presName="node" presStyleLbl="node1" presStyleIdx="2" presStyleCnt="3" custScaleX="18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258E-5D8D-40D0-9AAA-1E7849BA4600}" type="pres">
      <dgm:prSet presAssocID="{D494F2FB-234C-419E-9761-5730D864463B}" presName="dummy" presStyleCnt="0"/>
      <dgm:spPr/>
    </dgm:pt>
    <dgm:pt modelId="{FA4E82A1-530B-4A4B-B89F-FDA0CD710DAF}" type="pres">
      <dgm:prSet presAssocID="{2E6F08F7-1714-4C64-927A-5698FF142C4C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808DBF21-1B3B-40F4-843F-2DEB0187697D}" type="presOf" srcId="{2E6F08F7-1714-4C64-927A-5698FF142C4C}" destId="{FA4E82A1-530B-4A4B-B89F-FDA0CD710DAF}" srcOrd="0" destOrd="0" presId="urn:microsoft.com/office/officeart/2005/8/layout/radial6"/>
    <dgm:cxn modelId="{3D6A79E5-CB24-4111-8958-DAC94EBEBE5B}" type="presOf" srcId="{D44E9E87-B9B9-4324-8110-FB781FB2AAAE}" destId="{061D020E-2B5D-4C0D-9DFD-684837CC0BCE}" srcOrd="0" destOrd="0" presId="urn:microsoft.com/office/officeart/2005/8/layout/radial6"/>
    <dgm:cxn modelId="{22D42213-58E7-4F57-A33F-207075B51F17}" type="presOf" srcId="{170C0135-3A94-4623-AA81-735573228628}" destId="{698F6F3C-42F1-48FA-9425-25042679391F}" srcOrd="0" destOrd="0" presId="urn:microsoft.com/office/officeart/2005/8/layout/radial6"/>
    <dgm:cxn modelId="{1BA9C24A-AEED-4949-BD99-CAA369AC8899}" type="presOf" srcId="{E3DD98F3-578A-483D-B82A-920BD328FE4E}" destId="{0162A7CA-7E03-4A22-95EF-970E5873DB72}" srcOrd="0" destOrd="0" presId="urn:microsoft.com/office/officeart/2005/8/layout/radial6"/>
    <dgm:cxn modelId="{AFC4475E-6487-4C7F-9D37-62515D8ABCA9}" type="presOf" srcId="{D494F2FB-234C-419E-9761-5730D864463B}" destId="{E4D75C3C-1075-4676-BB7A-926DC58AC8BC}" srcOrd="0" destOrd="0" presId="urn:microsoft.com/office/officeart/2005/8/layout/radial6"/>
    <dgm:cxn modelId="{6011A66F-B66E-46DA-B088-6E83FF475F8D}" srcId="{170C0135-3A94-4623-AA81-735573228628}" destId="{D494F2FB-234C-419E-9761-5730D864463B}" srcOrd="2" destOrd="0" parTransId="{6D43B9F3-A4DD-4118-8FCA-215B9D2D7B0A}" sibTransId="{2E6F08F7-1714-4C64-927A-5698FF142C4C}"/>
    <dgm:cxn modelId="{12C4B4B3-475C-4798-A915-F79493A0E162}" type="presOf" srcId="{2EEF7558-FF6A-4D97-B16B-E787F09F42D0}" destId="{98E28826-978E-4A6B-8422-B9CC30E49F37}" srcOrd="0" destOrd="0" presId="urn:microsoft.com/office/officeart/2005/8/layout/radial6"/>
    <dgm:cxn modelId="{6D9D665E-E006-4635-8AA7-F433A4AFE1CE}" type="presOf" srcId="{B8E35523-DEC4-40C5-AD71-C446E3CF02A7}" destId="{5E4B35E6-EA27-424E-89EC-46D0A40F2772}" srcOrd="0" destOrd="0" presId="urn:microsoft.com/office/officeart/2005/8/layout/radial6"/>
    <dgm:cxn modelId="{B70C9AFD-C3CC-480C-819F-6F2005C42791}" type="presOf" srcId="{57FC35C8-C6CB-4C82-BE0F-B92E4ECAE64D}" destId="{5D851138-FE51-4A19-A149-11A0DEA29AF5}" srcOrd="0" destOrd="0" presId="urn:microsoft.com/office/officeart/2005/8/layout/radial6"/>
    <dgm:cxn modelId="{B410F203-BF34-4790-B774-CBB246AFFDF3}" srcId="{170C0135-3A94-4623-AA81-735573228628}" destId="{57FC35C8-C6CB-4C82-BE0F-B92E4ECAE64D}" srcOrd="1" destOrd="0" parTransId="{DCE6D27B-E846-4331-8F79-CDC1E8DDD09A}" sibTransId="{E3DD98F3-578A-483D-B82A-920BD328FE4E}"/>
    <dgm:cxn modelId="{FB1ADB2E-CFE6-4E45-BC46-8CA891EEA167}" type="presParOf" srcId="{061D020E-2B5D-4C0D-9DFD-684837CC0BCE}" destId="{698F6F3C-42F1-48FA-9425-25042679391F}" srcOrd="0" destOrd="0" presId="urn:microsoft.com/office/officeart/2005/8/layout/radial6"/>
    <dgm:cxn modelId="{DF5D9ABC-5B65-4786-AAE6-9845394448EE}" type="presParOf" srcId="{061D020E-2B5D-4C0D-9DFD-684837CC0BCE}" destId="{5E4B35E6-EA27-424E-89EC-46D0A40F2772}" srcOrd="1" destOrd="0" presId="urn:microsoft.com/office/officeart/2005/8/layout/radial6"/>
    <dgm:cxn modelId="{7AED9C2C-843D-46A3-9CE2-8689D2FC58B1}" type="presParOf" srcId="{061D020E-2B5D-4C0D-9DFD-684837CC0BCE}" destId="{8B180F40-4EFD-493D-838A-C88D7BCC1034}" srcOrd="2" destOrd="0" presId="urn:microsoft.com/office/officeart/2005/8/layout/radial6"/>
    <dgm:cxn modelId="{FFBEF561-4CA1-4FBD-8031-5C55B76AE160}" type="presParOf" srcId="{061D020E-2B5D-4C0D-9DFD-684837CC0BCE}" destId="{98E28826-978E-4A6B-8422-B9CC30E49F37}" srcOrd="3" destOrd="0" presId="urn:microsoft.com/office/officeart/2005/8/layout/radial6"/>
    <dgm:cxn modelId="{BCDF4673-FFF7-4EBE-AAF2-93383888FDDE}" type="presParOf" srcId="{061D020E-2B5D-4C0D-9DFD-684837CC0BCE}" destId="{5D851138-FE51-4A19-A149-11A0DEA29AF5}" srcOrd="4" destOrd="0" presId="urn:microsoft.com/office/officeart/2005/8/layout/radial6"/>
    <dgm:cxn modelId="{A73FD903-7EDF-4666-AD8E-D1D396D33865}" type="presParOf" srcId="{061D020E-2B5D-4C0D-9DFD-684837CC0BCE}" destId="{87F2D62F-9758-428E-A82A-F136F721FE64}" srcOrd="5" destOrd="0" presId="urn:microsoft.com/office/officeart/2005/8/layout/radial6"/>
    <dgm:cxn modelId="{D69F698E-3293-4F81-A726-D452DE190D98}" type="presParOf" srcId="{061D020E-2B5D-4C0D-9DFD-684837CC0BCE}" destId="{0162A7CA-7E03-4A22-95EF-970E5873DB72}" srcOrd="6" destOrd="0" presId="urn:microsoft.com/office/officeart/2005/8/layout/radial6"/>
    <dgm:cxn modelId="{7542702F-BFE1-4B45-AF92-E97675774439}" type="presParOf" srcId="{061D020E-2B5D-4C0D-9DFD-684837CC0BCE}" destId="{E4D75C3C-1075-4676-BB7A-926DC58AC8BC}" srcOrd="7" destOrd="0" presId="urn:microsoft.com/office/officeart/2005/8/layout/radial6"/>
    <dgm:cxn modelId="{DFCB177A-3D78-4114-8FEB-6559693F556A}" type="presParOf" srcId="{061D020E-2B5D-4C0D-9DFD-684837CC0BCE}" destId="{3D85258E-5D8D-40D0-9AAA-1E7849BA4600}" srcOrd="8" destOrd="0" presId="urn:microsoft.com/office/officeart/2005/8/layout/radial6"/>
    <dgm:cxn modelId="{6BFD0CCE-D5BA-4308-A125-64D4FBE6DA67}" type="presParOf" srcId="{061D020E-2B5D-4C0D-9DFD-684837CC0BCE}" destId="{FA4E82A1-530B-4A4B-B89F-FDA0CD710DA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C0135-3A94-4623-AA81-735573228628}">
      <dgm:prSet phldrT="[Text]"/>
      <dgm:spPr/>
      <dgm:t>
        <a:bodyPr/>
        <a:lstStyle/>
        <a:p>
          <a:pPr algn="ctr" defTabSz="1216152">
            <a:buNone/>
          </a:pPr>
          <a:r>
            <a:rPr lang="ru-RU" sz="2400" b="0" i="0" noProof="0" dirty="0" smtClean="0">
              <a:latin typeface="Constantia"/>
              <a:ea typeface="+mn-ea"/>
              <a:cs typeface="+mn-cs"/>
            </a:rPr>
            <a:t>Цинга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7EDBC624-DFE3-497D-829C-08721ACED330}" type="parTrans" cxnId="{22A430BA-B6E0-4052-AE0E-A81596E2528E}">
      <dgm:prSet/>
      <dgm:spPr/>
      <dgm:t>
        <a:bodyPr/>
        <a:lstStyle/>
        <a:p>
          <a:pPr algn="ctr"/>
          <a:endParaRPr lang="ru-RU" noProof="0" dirty="0"/>
        </a:p>
      </dgm:t>
    </dgm:pt>
    <dgm:pt modelId="{D38474F5-0992-4D39-B19C-1F963AEBACD2}" type="sibTrans" cxnId="{22A430BA-B6E0-4052-AE0E-A81596E2528E}">
      <dgm:prSet/>
      <dgm:spPr/>
      <dgm:t>
        <a:bodyPr/>
        <a:lstStyle/>
        <a:p>
          <a:pPr algn="ctr"/>
          <a:endParaRPr lang="ru-RU" noProof="0" dirty="0"/>
        </a:p>
      </dgm:t>
    </dgm:pt>
    <dgm:pt modelId="{B8E35523-DEC4-40C5-AD71-C446E3CF02A7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800" dirty="0" smtClean="0"/>
            <a:t>легкая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E38275A8-6585-473D-8CD2-46E571691CE8}" type="parTrans" cxnId="{74BF261D-E0A3-43A7-83EB-85FEEF0798DA}">
      <dgm:prSet/>
      <dgm:spPr/>
      <dgm:t>
        <a:bodyPr/>
        <a:lstStyle/>
        <a:p>
          <a:pPr algn="ctr"/>
          <a:endParaRPr lang="ru-RU" noProof="0" dirty="0"/>
        </a:p>
      </dgm:t>
    </dgm:pt>
    <dgm:pt modelId="{2EEF7558-FF6A-4D97-B16B-E787F09F42D0}" type="sibTrans" cxnId="{74BF261D-E0A3-43A7-83EB-85FEEF0798DA}">
      <dgm:prSet/>
      <dgm:spPr/>
      <dgm:t>
        <a:bodyPr/>
        <a:lstStyle/>
        <a:p>
          <a:pPr algn="ctr"/>
          <a:endParaRPr lang="ru-RU" noProof="0" dirty="0"/>
        </a:p>
      </dgm:t>
    </dgm:pt>
    <dgm:pt modelId="{57FC35C8-C6CB-4C82-BE0F-B92E4ECAE64D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400" dirty="0" smtClean="0"/>
            <a:t>тяжелая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DCE6D27B-E846-4331-8F79-CDC1E8DDD09A}" type="parTrans" cxnId="{B410F203-BF34-4790-B774-CBB246AFFDF3}">
      <dgm:prSet/>
      <dgm:spPr/>
      <dgm:t>
        <a:bodyPr/>
        <a:lstStyle/>
        <a:p>
          <a:pPr algn="ctr"/>
          <a:endParaRPr lang="ru-RU" noProof="0" dirty="0"/>
        </a:p>
      </dgm:t>
    </dgm:pt>
    <dgm:pt modelId="{E3DD98F3-578A-483D-B82A-920BD328FE4E}" type="sibTrans" cxnId="{B410F203-BF34-4790-B774-CBB246AFFDF3}">
      <dgm:prSet/>
      <dgm:spPr/>
      <dgm:t>
        <a:bodyPr/>
        <a:lstStyle/>
        <a:p>
          <a:pPr algn="ctr"/>
          <a:endParaRPr lang="ru-RU" noProof="0" dirty="0"/>
        </a:p>
      </dgm:t>
    </dgm:pt>
    <dgm:pt modelId="{D494F2FB-234C-419E-9761-5730D864463B}">
      <dgm:prSet phldrT="[Text]" custT="1"/>
      <dgm:spPr/>
      <dgm:t>
        <a:bodyPr/>
        <a:lstStyle/>
        <a:p>
          <a:pPr algn="ctr" defTabSz="1216152">
            <a:buNone/>
          </a:pPr>
          <a:r>
            <a:rPr lang="ru-RU" sz="2400" dirty="0" smtClean="0"/>
            <a:t>средней тяжести </a:t>
          </a:r>
          <a:endParaRPr lang="ru-RU" sz="2400" b="0" i="0" noProof="0" dirty="0">
            <a:latin typeface="Constantia"/>
            <a:ea typeface="+mn-ea"/>
            <a:cs typeface="+mn-cs"/>
          </a:endParaRPr>
        </a:p>
      </dgm:t>
    </dgm:pt>
    <dgm:pt modelId="{6D43B9F3-A4DD-4118-8FCA-215B9D2D7B0A}" type="parTrans" cxnId="{6011A66F-B66E-46DA-B088-6E83FF475F8D}">
      <dgm:prSet/>
      <dgm:spPr/>
      <dgm:t>
        <a:bodyPr/>
        <a:lstStyle/>
        <a:p>
          <a:endParaRPr lang="ru-RU"/>
        </a:p>
      </dgm:t>
    </dgm:pt>
    <dgm:pt modelId="{2E6F08F7-1714-4C64-927A-5698FF142C4C}" type="sibTrans" cxnId="{6011A66F-B66E-46DA-B088-6E83FF475F8D}">
      <dgm:prSet/>
      <dgm:spPr/>
      <dgm:t>
        <a:bodyPr/>
        <a:lstStyle/>
        <a:p>
          <a:endParaRPr lang="ru-RU"/>
        </a:p>
      </dgm: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/>
      <dgm:spPr/>
      <dgm:t>
        <a:bodyPr/>
        <a:lstStyle/>
        <a:p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3" custScaleX="156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1" presStyleCnt="3" custScaleX="170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D75C3C-1075-4676-BB7A-926DC58AC8BC}" type="pres">
      <dgm:prSet presAssocID="{D494F2FB-234C-419E-9761-5730D864463B}" presName="node" presStyleLbl="node1" presStyleIdx="2" presStyleCnt="3" custScaleX="18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5258E-5D8D-40D0-9AAA-1E7849BA4600}" type="pres">
      <dgm:prSet presAssocID="{D494F2FB-234C-419E-9761-5730D864463B}" presName="dummy" presStyleCnt="0"/>
      <dgm:spPr/>
    </dgm:pt>
    <dgm:pt modelId="{FA4E82A1-530B-4A4B-B89F-FDA0CD710DAF}" type="pres">
      <dgm:prSet presAssocID="{2E6F08F7-1714-4C64-927A-5698FF142C4C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1C375E9-4DED-435C-BE5E-3908AFCA3029}" type="presOf" srcId="{170C0135-3A94-4623-AA81-735573228628}" destId="{698F6F3C-42F1-48FA-9425-25042679391F}" srcOrd="0" destOrd="0" presId="urn:microsoft.com/office/officeart/2005/8/layout/radial6"/>
    <dgm:cxn modelId="{812B2713-46BE-4E06-8D2D-640F068ACDC8}" type="presOf" srcId="{57FC35C8-C6CB-4C82-BE0F-B92E4ECAE64D}" destId="{5D851138-FE51-4A19-A149-11A0DEA29AF5}" srcOrd="0" destOrd="0" presId="urn:microsoft.com/office/officeart/2005/8/layout/radial6"/>
    <dgm:cxn modelId="{DFD70FBD-8122-4971-9E8F-2DBDC0819757}" type="presOf" srcId="{2EEF7558-FF6A-4D97-B16B-E787F09F42D0}" destId="{98E28826-978E-4A6B-8422-B9CC30E49F37}" srcOrd="0" destOrd="0" presId="urn:microsoft.com/office/officeart/2005/8/layout/radial6"/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6011A66F-B66E-46DA-B088-6E83FF475F8D}" srcId="{170C0135-3A94-4623-AA81-735573228628}" destId="{D494F2FB-234C-419E-9761-5730D864463B}" srcOrd="2" destOrd="0" parTransId="{6D43B9F3-A4DD-4118-8FCA-215B9D2D7B0A}" sibTransId="{2E6F08F7-1714-4C64-927A-5698FF142C4C}"/>
    <dgm:cxn modelId="{78DE065C-7776-4152-82EC-92399344142D}" type="presOf" srcId="{D494F2FB-234C-419E-9761-5730D864463B}" destId="{E4D75C3C-1075-4676-BB7A-926DC58AC8BC}" srcOrd="0" destOrd="0" presId="urn:microsoft.com/office/officeart/2005/8/layout/radial6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DD84CA60-BB1F-4477-A934-8469278DF856}" type="presOf" srcId="{B8E35523-DEC4-40C5-AD71-C446E3CF02A7}" destId="{5E4B35E6-EA27-424E-89EC-46D0A40F2772}" srcOrd="0" destOrd="0" presId="urn:microsoft.com/office/officeart/2005/8/layout/radial6"/>
    <dgm:cxn modelId="{6E84BCC4-9EE5-47CF-B6F4-1F760F17003A}" type="presOf" srcId="{D44E9E87-B9B9-4324-8110-FB781FB2AAAE}" destId="{061D020E-2B5D-4C0D-9DFD-684837CC0BCE}" srcOrd="0" destOrd="0" presId="urn:microsoft.com/office/officeart/2005/8/layout/radial6"/>
    <dgm:cxn modelId="{3E08A60D-6AC0-49C0-9EA8-BD75CFA18E9B}" type="presOf" srcId="{2E6F08F7-1714-4C64-927A-5698FF142C4C}" destId="{FA4E82A1-530B-4A4B-B89F-FDA0CD710DAF}" srcOrd="0" destOrd="0" presId="urn:microsoft.com/office/officeart/2005/8/layout/radial6"/>
    <dgm:cxn modelId="{B410F203-BF34-4790-B774-CBB246AFFDF3}" srcId="{170C0135-3A94-4623-AA81-735573228628}" destId="{57FC35C8-C6CB-4C82-BE0F-B92E4ECAE64D}" srcOrd="1" destOrd="0" parTransId="{DCE6D27B-E846-4331-8F79-CDC1E8DDD09A}" sibTransId="{E3DD98F3-578A-483D-B82A-920BD328FE4E}"/>
    <dgm:cxn modelId="{7D5C6D97-8ED5-46B4-AE52-6F6FAA765F3E}" type="presOf" srcId="{E3DD98F3-578A-483D-B82A-920BD328FE4E}" destId="{0162A7CA-7E03-4A22-95EF-970E5873DB72}" srcOrd="0" destOrd="0" presId="urn:microsoft.com/office/officeart/2005/8/layout/radial6"/>
    <dgm:cxn modelId="{985575B4-B21F-4250-9917-3EE1400B96C1}" type="presParOf" srcId="{061D020E-2B5D-4C0D-9DFD-684837CC0BCE}" destId="{698F6F3C-42F1-48FA-9425-25042679391F}" srcOrd="0" destOrd="0" presId="urn:microsoft.com/office/officeart/2005/8/layout/radial6"/>
    <dgm:cxn modelId="{178652E1-7D99-4C3F-BBCA-42F71C8C7C58}" type="presParOf" srcId="{061D020E-2B5D-4C0D-9DFD-684837CC0BCE}" destId="{5E4B35E6-EA27-424E-89EC-46D0A40F2772}" srcOrd="1" destOrd="0" presId="urn:microsoft.com/office/officeart/2005/8/layout/radial6"/>
    <dgm:cxn modelId="{5F7C2122-A0DC-4069-8B03-A9288E2FE178}" type="presParOf" srcId="{061D020E-2B5D-4C0D-9DFD-684837CC0BCE}" destId="{8B180F40-4EFD-493D-838A-C88D7BCC1034}" srcOrd="2" destOrd="0" presId="urn:microsoft.com/office/officeart/2005/8/layout/radial6"/>
    <dgm:cxn modelId="{93A03911-EF39-44E3-AE09-CCFFF3E357E8}" type="presParOf" srcId="{061D020E-2B5D-4C0D-9DFD-684837CC0BCE}" destId="{98E28826-978E-4A6B-8422-B9CC30E49F37}" srcOrd="3" destOrd="0" presId="urn:microsoft.com/office/officeart/2005/8/layout/radial6"/>
    <dgm:cxn modelId="{FF370C09-0230-4E98-A936-EA8F62B9941D}" type="presParOf" srcId="{061D020E-2B5D-4C0D-9DFD-684837CC0BCE}" destId="{5D851138-FE51-4A19-A149-11A0DEA29AF5}" srcOrd="4" destOrd="0" presId="urn:microsoft.com/office/officeart/2005/8/layout/radial6"/>
    <dgm:cxn modelId="{81C17A0C-2BF4-4A77-A0CF-8228120E8C36}" type="presParOf" srcId="{061D020E-2B5D-4C0D-9DFD-684837CC0BCE}" destId="{87F2D62F-9758-428E-A82A-F136F721FE64}" srcOrd="5" destOrd="0" presId="urn:microsoft.com/office/officeart/2005/8/layout/radial6"/>
    <dgm:cxn modelId="{76483D5C-BF75-454B-AA83-06BD0A56CEC4}" type="presParOf" srcId="{061D020E-2B5D-4C0D-9DFD-684837CC0BCE}" destId="{0162A7CA-7E03-4A22-95EF-970E5873DB72}" srcOrd="6" destOrd="0" presId="urn:microsoft.com/office/officeart/2005/8/layout/radial6"/>
    <dgm:cxn modelId="{2F4EA055-D776-475B-9D31-48A45F0CE993}" type="presParOf" srcId="{061D020E-2B5D-4C0D-9DFD-684837CC0BCE}" destId="{E4D75C3C-1075-4676-BB7A-926DC58AC8BC}" srcOrd="7" destOrd="0" presId="urn:microsoft.com/office/officeart/2005/8/layout/radial6"/>
    <dgm:cxn modelId="{924197D3-F174-4256-B706-A95E2B25C59C}" type="presParOf" srcId="{061D020E-2B5D-4C0D-9DFD-684837CC0BCE}" destId="{3D85258E-5D8D-40D0-9AAA-1E7849BA4600}" srcOrd="8" destOrd="0" presId="urn:microsoft.com/office/officeart/2005/8/layout/radial6"/>
    <dgm:cxn modelId="{7A9FD2A6-6FA6-47BB-A54A-57C83B20856D}" type="presParOf" srcId="{061D020E-2B5D-4C0D-9DFD-684837CC0BCE}" destId="{FA4E82A1-530B-4A4B-B89F-FDA0CD710DA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ru-RU"/>
              <a:t>29.03.2016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ru-RU"/>
              <a:t>29.03.2016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1216152">
              <a:buNone/>
            </a:pPr>
            <a:fld id="{B045B7DE-1198-4F2F-B574-CA8CAE341642}" type="slidenum">
              <a:rPr lang="en-US" sz="1200" b="0" i="0">
                <a:latin typeface="Constantia"/>
                <a:ea typeface="+mn-ea"/>
                <a:cs typeface="+mn-cs"/>
              </a:rPr>
              <a:t>9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Полилиния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7" name="Прямоугольник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Полилиния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21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Полилиния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ru-RU" noProof="0" smtClean="0"/>
              <a:t>29.03.2016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Полилиния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8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noProof="0" dirty="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9" name="Rounded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  <p:sp>
          <p:nvSpPr>
            <p:cNvPr id="10" name="Round Same Side Corner Прямоугольник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noProof="0" dirty="0"/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ru-RU" noProof="0" smtClean="0"/>
              <a:pPr/>
              <a:t>29.03.2016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Constantia"/>
              </a:rPr>
              <a:t>Почему люди болеют цингой.</a:t>
            </a:r>
            <a:endParaRPr lang="ru-RU" sz="60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924" y="1844824"/>
            <a:ext cx="9141619" cy="88634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89C01C"/>
                </a:solidFill>
              </a:rPr>
              <a:t>Выполнила ученица 4 б класса </a:t>
            </a:r>
          </a:p>
          <a:p>
            <a:pPr marL="0" indent="0" algn="l">
              <a:buNone/>
            </a:pPr>
            <a:r>
              <a:rPr lang="ru-RU" sz="3200" b="0" i="0" dirty="0" smtClean="0">
                <a:solidFill>
                  <a:srgbClr val="89C01C"/>
                </a:solidFill>
              </a:rPr>
              <a:t>Ефимова Марина </a:t>
            </a:r>
            <a:endParaRPr lang="ru-RU" sz="3200" b="0" i="0" dirty="0">
              <a:solidFill>
                <a:srgbClr val="89C0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24" y="188640"/>
            <a:ext cx="6264696" cy="85395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Источники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908720"/>
            <a:ext cx="9141619" cy="20672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Помните о витаминах!</a:t>
            </a:r>
            <a:endParaRPr lang="ru-RU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3" y="1411658"/>
            <a:ext cx="5446341" cy="5446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3395328"/>
            <a:ext cx="4680520" cy="34563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1216152">
              <a:spcBef>
                <a:spcPts val="0"/>
              </a:spcBef>
              <a:buNone/>
            </a:pPr>
            <a:r>
              <a:rPr lang="ru-RU" sz="7200" b="0" i="0" dirty="0" smtClean="0">
                <a:solidFill>
                  <a:srgbClr val="00B050"/>
                </a:solidFill>
                <a:latin typeface="Constantia"/>
                <a:ea typeface="+mj-ea"/>
                <a:cs typeface="+mj-cs"/>
              </a:rPr>
              <a:t>Что такое </a:t>
            </a:r>
            <a:r>
              <a:rPr lang="en-US" sz="7200" b="0" i="0" dirty="0" smtClean="0">
                <a:solidFill>
                  <a:srgbClr val="00B050"/>
                </a:solidFill>
                <a:latin typeface="Constantia"/>
                <a:ea typeface="+mj-ea"/>
                <a:cs typeface="+mj-cs"/>
              </a:rPr>
              <a:t>‘</a:t>
            </a:r>
            <a:r>
              <a:rPr lang="ru-RU" sz="7200" b="0" i="0" dirty="0" smtClean="0">
                <a:solidFill>
                  <a:srgbClr val="00B050"/>
                </a:solidFill>
                <a:latin typeface="Constantia"/>
                <a:ea typeface="+mj-ea"/>
                <a:cs typeface="+mj-cs"/>
              </a:rPr>
              <a:t>цинга</a:t>
            </a:r>
            <a:r>
              <a:rPr lang="en-US" sz="7200" b="0" i="0" dirty="0" smtClean="0">
                <a:solidFill>
                  <a:srgbClr val="00B050"/>
                </a:solidFill>
                <a:latin typeface="Constantia"/>
                <a:ea typeface="+mj-ea"/>
                <a:cs typeface="+mj-cs"/>
              </a:rPr>
              <a:t>’</a:t>
            </a:r>
            <a:endParaRPr lang="ru-RU" sz="7200" b="0" i="0" dirty="0">
              <a:solidFill>
                <a:srgbClr val="00B05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1764" y="1474575"/>
            <a:ext cx="9751060" cy="2016224"/>
          </a:xfrm>
        </p:spPr>
        <p:txBody>
          <a:bodyPr>
            <a:normAutofit/>
          </a:bodyPr>
          <a:lstStyle/>
          <a:p>
            <a:pPr marL="301752" indent="-301752" defTabSz="1216152">
              <a:buClr>
                <a:srgbClr val="89C01C"/>
              </a:buClr>
              <a:buFont typeface="Arial"/>
              <a:buChar char="•"/>
            </a:pPr>
            <a:r>
              <a:rPr lang="ru-RU" sz="4400" dirty="0"/>
              <a:t>Цинга – давно забытое заболевание, </a:t>
            </a:r>
            <a:r>
              <a:rPr lang="ru-RU" sz="4400" dirty="0" smtClean="0"/>
              <a:t>возникающее при нехватке витаминов, авитаминозе</a:t>
            </a:r>
            <a:endParaRPr lang="ru-RU" sz="4400" b="0" i="0" dirty="0">
              <a:solidFill>
                <a:srgbClr val="00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737" y="4560752"/>
            <a:ext cx="3445088" cy="2297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868" y="12778"/>
            <a:ext cx="9141619" cy="2105367"/>
          </a:xfrm>
        </p:spPr>
        <p:txBody>
          <a:bodyPr>
            <a:normAutofit/>
          </a:bodyPr>
          <a:lstStyle/>
          <a:p>
            <a:r>
              <a:rPr lang="ru-RU" dirty="0"/>
              <a:t>Почему люди болеют </a:t>
            </a:r>
            <a:r>
              <a:rPr lang="ru-RU" dirty="0" smtClean="0"/>
              <a:t>цингой.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916" y="1988840"/>
            <a:ext cx="10225136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Болезнь </a:t>
            </a:r>
            <a:r>
              <a:rPr lang="ru-RU" dirty="0"/>
              <a:t>развивается на фоне </a:t>
            </a:r>
            <a:r>
              <a:rPr lang="ru-RU" u="sng" dirty="0">
                <a:solidFill>
                  <a:srgbClr val="7030A0"/>
                </a:solidFill>
              </a:rPr>
              <a:t>нарушения элементов соединительной ткани,</a:t>
            </a:r>
            <a:r>
              <a:rPr lang="ru-RU" dirty="0"/>
              <a:t> в том числе коллагена, приводящего к </a:t>
            </a:r>
            <a:r>
              <a:rPr lang="ru-RU" u="sng" dirty="0">
                <a:solidFill>
                  <a:schemeClr val="accent4"/>
                </a:solidFill>
              </a:rPr>
              <a:t>значительному снижению прочности сосудистых стенок</a:t>
            </a:r>
            <a:r>
              <a:rPr lang="ru-RU" dirty="0"/>
              <a:t>. Н</a:t>
            </a:r>
            <a:r>
              <a:rPr lang="ru-RU" dirty="0" smtClean="0"/>
              <a:t>арушается структура: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костей</a:t>
            </a:r>
            <a:r>
              <a:rPr lang="ru-RU" dirty="0"/>
              <a:t>, </a:t>
            </a:r>
            <a:endParaRPr lang="ru-RU" dirty="0" smtClean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хрящей,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снижение функций </a:t>
            </a:r>
            <a:r>
              <a:rPr lang="ru-RU" dirty="0"/>
              <a:t>костного мозга</a:t>
            </a:r>
            <a:r>
              <a:rPr lang="ru-RU" dirty="0" smtClean="0"/>
              <a:t>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dirty="0"/>
              <a:t>Обычно симптомами цинги является витаминная недостаточность, в основном </a:t>
            </a:r>
            <a:r>
              <a:rPr lang="ru-RU" b="1" u="sng" dirty="0">
                <a:solidFill>
                  <a:srgbClr val="FF0000"/>
                </a:solidFill>
              </a:rPr>
              <a:t>витамина С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9"/>
            <a:ext cx="4187655" cy="3137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220" y="404664"/>
            <a:ext cx="7704856" cy="106540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Симптомы цинги.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0196" y="1453643"/>
            <a:ext cx="8136904" cy="531195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7030A0"/>
                </a:solidFill>
              </a:rPr>
              <a:t>У заболевшего человека </a:t>
            </a:r>
            <a:r>
              <a:rPr lang="ru-RU" sz="3600" dirty="0" smtClean="0">
                <a:solidFill>
                  <a:srgbClr val="7030A0"/>
                </a:solidFill>
              </a:rPr>
              <a:t>наблюдается: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00B0F0"/>
                </a:solidFill>
              </a:rPr>
              <a:t>воспаление </a:t>
            </a:r>
            <a:r>
              <a:rPr lang="ru-RU" sz="3600" dirty="0">
                <a:solidFill>
                  <a:srgbClr val="00B0F0"/>
                </a:solidFill>
              </a:rPr>
              <a:t>слизистой оболочки десен, </a:t>
            </a:r>
            <a:endParaRPr lang="ru-RU" sz="3600" dirty="0" smtClean="0">
              <a:solidFill>
                <a:srgbClr val="00B0F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00B0F0"/>
                </a:solidFill>
              </a:rPr>
              <a:t>общая </a:t>
            </a:r>
            <a:r>
              <a:rPr lang="ru-RU" sz="3600" dirty="0">
                <a:solidFill>
                  <a:srgbClr val="00B0F0"/>
                </a:solidFill>
              </a:rPr>
              <a:t>слабость, </a:t>
            </a:r>
            <a:endParaRPr lang="ru-RU" sz="3600" dirty="0" smtClean="0">
              <a:solidFill>
                <a:srgbClr val="00B0F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600" dirty="0" smtClean="0">
                <a:solidFill>
                  <a:srgbClr val="00B0F0"/>
                </a:solidFill>
              </a:rPr>
              <a:t>кровоизлияния </a:t>
            </a:r>
            <a:r>
              <a:rPr lang="ru-RU" sz="3600" dirty="0">
                <a:solidFill>
                  <a:srgbClr val="00B0F0"/>
                </a:solidFill>
              </a:rPr>
              <a:t>в суставы, </a:t>
            </a:r>
            <a:endParaRPr lang="ru-RU" sz="3600" dirty="0" smtClean="0">
              <a:solidFill>
                <a:srgbClr val="00B0F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B0F0"/>
                </a:solidFill>
              </a:rPr>
              <a:t>кровоизлияния в </a:t>
            </a:r>
            <a:r>
              <a:rPr lang="ru-RU" sz="3600" dirty="0" smtClean="0">
                <a:solidFill>
                  <a:srgbClr val="00B0F0"/>
                </a:solidFill>
              </a:rPr>
              <a:t>мышцы,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B0F0"/>
                </a:solidFill>
              </a:rPr>
              <a:t>кровоизлияния в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>
                <a:solidFill>
                  <a:srgbClr val="00B0F0"/>
                </a:solidFill>
              </a:rPr>
              <a:t>подкожную клетчатку, </a:t>
            </a:r>
            <a:endParaRPr lang="ru-RU" sz="3600" dirty="0" smtClean="0">
              <a:solidFill>
                <a:srgbClr val="00B0F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3600" dirty="0">
                <a:solidFill>
                  <a:srgbClr val="00B0F0"/>
                </a:solidFill>
              </a:rPr>
              <a:t>кровоизлияния </a:t>
            </a:r>
            <a:r>
              <a:rPr lang="ru-RU" sz="3600" dirty="0" smtClean="0">
                <a:solidFill>
                  <a:srgbClr val="00B0F0"/>
                </a:solidFill>
              </a:rPr>
              <a:t>во внутренние </a:t>
            </a:r>
            <a:r>
              <a:rPr lang="ru-RU" sz="3600" dirty="0">
                <a:solidFill>
                  <a:srgbClr val="00B0F0"/>
                </a:solidFill>
              </a:rPr>
              <a:t>органы.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5516"/>
            <a:ext cx="4272136" cy="26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952" y="404664"/>
            <a:ext cx="5715000" cy="4286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312" y="3587213"/>
            <a:ext cx="4361049" cy="32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dirty="0"/>
              <a:t>З</a:t>
            </a:r>
            <a:r>
              <a:rPr lang="ru-RU" dirty="0" smtClean="0"/>
              <a:t>аболевание </a:t>
            </a:r>
            <a:r>
              <a:rPr lang="ru-RU" dirty="0"/>
              <a:t>цинга подразделяется на три стадии: 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7788" y="1600200"/>
            <a:ext cx="5976664" cy="5069160"/>
          </a:xfrm>
        </p:spPr>
        <p:txBody>
          <a:bodyPr>
            <a:normAutofit lnSpcReduction="10000"/>
          </a:bodyPr>
          <a:lstStyle/>
          <a:p>
            <a:pPr marL="0" indent="0" defTabSz="1216152">
              <a:buClr>
                <a:srgbClr val="89C01C"/>
              </a:buClr>
              <a:buNone/>
            </a:pPr>
            <a:r>
              <a:rPr lang="ru-RU" dirty="0" smtClean="0"/>
              <a:t> </a:t>
            </a:r>
            <a:r>
              <a:rPr lang="ru-RU" b="1" u="sng" dirty="0">
                <a:solidFill>
                  <a:srgbClr val="FF0000"/>
                </a:solidFill>
              </a:rPr>
              <a:t>Легкая степень </a:t>
            </a:r>
            <a:r>
              <a:rPr lang="ru-RU" dirty="0"/>
              <a:t>заболевания цингой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общее ощущение </a:t>
            </a:r>
            <a:r>
              <a:rPr lang="ru-RU" dirty="0"/>
              <a:t>разбитости,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быстрая утомляемость, 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слабость,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тянущие боли </a:t>
            </a:r>
            <a:r>
              <a:rPr lang="ru-RU" dirty="0"/>
              <a:t>в икроножных </a:t>
            </a:r>
            <a:r>
              <a:rPr lang="ru-RU" dirty="0" smtClean="0"/>
              <a:t>мышцах, 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есны </a:t>
            </a:r>
            <a:r>
              <a:rPr lang="ru-RU" dirty="0"/>
              <a:t>становятся рыхлыми, кровоточат,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кожа </a:t>
            </a:r>
            <a:r>
              <a:rPr lang="ru-RU" dirty="0"/>
              <a:t>шелушится. </a:t>
            </a:r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2359583"/>
              </p:ext>
            </p:extLst>
          </p:nvPr>
        </p:nvGraphicFramePr>
        <p:xfrm>
          <a:off x="7174532" y="2121701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436" y="3573016"/>
            <a:ext cx="6144683" cy="4608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dirty="0"/>
              <a:t>З</a:t>
            </a:r>
            <a:r>
              <a:rPr lang="ru-RU" dirty="0" smtClean="0"/>
              <a:t>аболевание </a:t>
            </a:r>
            <a:r>
              <a:rPr lang="ru-RU" dirty="0"/>
              <a:t>цинга подразделяется на три стадии: 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772" y="1600200"/>
            <a:ext cx="6264696" cy="5141168"/>
          </a:xfrm>
        </p:spPr>
        <p:txBody>
          <a:bodyPr>
            <a:normAutofit lnSpcReduction="10000"/>
          </a:bodyPr>
          <a:lstStyle/>
          <a:p>
            <a:pPr marL="0" indent="0" defTabSz="1216152">
              <a:buClr>
                <a:srgbClr val="89C01C"/>
              </a:buClr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Средняя степень </a:t>
            </a:r>
            <a:r>
              <a:rPr lang="ru-RU" dirty="0" smtClean="0"/>
              <a:t>тяжести заболевания 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кровоизлияниями вокруг волосяных фолликул на коже головы,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тело покрывается синяками, 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десны характерным налетом, 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зубы расшатываются, выпадают,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 происходит увеличение шейных, подчелюстных лимфатических узлов.</a:t>
            </a:r>
            <a:r>
              <a:rPr lang="ru-RU" sz="2800" b="0" i="0" dirty="0" smtClean="0">
                <a:solidFill>
                  <a:srgbClr val="000000"/>
                </a:solidFill>
                <a:latin typeface="Constantia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4406262"/>
              </p:ext>
            </p:extLst>
          </p:nvPr>
        </p:nvGraphicFramePr>
        <p:xfrm>
          <a:off x="6886500" y="90872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3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2169571"/>
            <a:ext cx="6096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dirty="0"/>
              <a:t>З</a:t>
            </a:r>
            <a:r>
              <a:rPr lang="ru-RU" dirty="0" smtClean="0"/>
              <a:t>аболевание </a:t>
            </a:r>
            <a:r>
              <a:rPr lang="ru-RU" dirty="0"/>
              <a:t>цинга подразделяется на три стадии: </a:t>
            </a:r>
            <a:endParaRPr lang="ru-RU" sz="3600" b="0" i="0" dirty="0">
              <a:solidFill>
                <a:srgbClr val="000000"/>
              </a:solidFill>
              <a:latin typeface="Constanti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748" y="1600200"/>
            <a:ext cx="6480720" cy="5141168"/>
          </a:xfrm>
        </p:spPr>
        <p:txBody>
          <a:bodyPr>
            <a:normAutofit fontScale="92500"/>
          </a:bodyPr>
          <a:lstStyle/>
          <a:p>
            <a:pPr marL="0" indent="0" defTabSz="1216152">
              <a:buClr>
                <a:srgbClr val="89C01C"/>
              </a:buClr>
              <a:buNone/>
            </a:pPr>
            <a:r>
              <a:rPr lang="ru-RU" dirty="0" smtClean="0"/>
              <a:t>Третья</a:t>
            </a:r>
            <a:r>
              <a:rPr lang="ru-RU" dirty="0"/>
              <a:t>, тяжелая стадия </a:t>
            </a:r>
            <a:endParaRPr lang="ru-RU" dirty="0" smtClean="0"/>
          </a:p>
          <a:p>
            <a:pPr marL="0" indent="0" defTabSz="1216152">
              <a:buClr>
                <a:srgbClr val="89C01C"/>
              </a:buClr>
              <a:buNone/>
            </a:pPr>
            <a:r>
              <a:rPr lang="ru-RU" dirty="0" smtClean="0"/>
              <a:t>Если </a:t>
            </a:r>
            <a:r>
              <a:rPr lang="ru-RU" dirty="0"/>
              <a:t>человек не получает наполненную витаминами пищу, </a:t>
            </a:r>
            <a:r>
              <a:rPr lang="ru-RU" dirty="0" smtClean="0"/>
              <a:t>происходят:</a:t>
            </a:r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обширные </a:t>
            </a:r>
            <a:r>
              <a:rPr lang="ru-RU" dirty="0"/>
              <a:t>кровоизлияния в толщу мышц,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наблюдается </a:t>
            </a:r>
            <a:r>
              <a:rPr lang="ru-RU" dirty="0"/>
              <a:t>понос с кровяными выделениями,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полное </a:t>
            </a:r>
            <a:r>
              <a:rPr lang="ru-RU" dirty="0"/>
              <a:t>отсутствие аппетита,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наступает </a:t>
            </a:r>
            <a:r>
              <a:rPr lang="ru-RU" dirty="0"/>
              <a:t>истощение, </a:t>
            </a:r>
            <a:endParaRPr lang="ru-RU" dirty="0" smtClean="0"/>
          </a:p>
          <a:p>
            <a:pPr defTabSz="1216152">
              <a:buClr>
                <a:srgbClr val="89C01C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анемия.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2688213"/>
              </p:ext>
            </p:extLst>
          </p:nvPr>
        </p:nvGraphicFramePr>
        <p:xfrm>
          <a:off x="6958508" y="800100"/>
          <a:ext cx="48752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82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Излечить цингу можно приблизительно за месяц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468" y="800100"/>
            <a:ext cx="4787119" cy="540944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0" y="1600202"/>
            <a:ext cx="6120680" cy="52577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Последствия болезни </a:t>
            </a:r>
            <a:r>
              <a:rPr lang="ru-RU" dirty="0">
                <a:solidFill>
                  <a:srgbClr val="002060"/>
                </a:solidFill>
              </a:rPr>
              <a:t>будут сказываться на здоровье относительно окрепшего, выздоровевшего человека на протяжении года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</a:rPr>
              <a:t>Лечение 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профилактические меры,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правильный </a:t>
            </a:r>
            <a:r>
              <a:rPr lang="ru-RU" dirty="0">
                <a:solidFill>
                  <a:srgbClr val="002060"/>
                </a:solidFill>
              </a:rPr>
              <a:t>рацион питания человека, состоящий из свежей и квашеной капусты, чеснока, лимонов, черной смородины, цитрусовых фруктов. 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2364" y="1052736"/>
            <a:ext cx="6408712" cy="44644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Витамины - ценные вещества,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Без них мы никуда.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Чтоб здоровым, сильным, </a:t>
            </a:r>
            <a:r>
              <a:rPr lang="ru-RU" dirty="0" smtClean="0">
                <a:solidFill>
                  <a:schemeClr val="tx1"/>
                </a:solidFill>
              </a:rPr>
              <a:t>крепким быть</a:t>
            </a:r>
            <a:r>
              <a:rPr lang="ru-RU" dirty="0">
                <a:solidFill>
                  <a:schemeClr val="tx1"/>
                </a:solidFill>
              </a:rPr>
              <a:t>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Нужно с витаминами  дружить.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Витаминов много - всех не перечесть,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Но самые главные среди них есть.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Без них не может организм существовать,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Учиться, работать, отдыхать.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076" b="28076"/>
          <a:stretch>
            <a:fillRect/>
          </a:stretch>
        </p:blipFill>
        <p:spPr>
          <a:xfrm>
            <a:off x="621804" y="1844824"/>
            <a:ext cx="496855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CEDD5F-3E18-494C-BAA9-9C33F7C085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изображением свежих овощей (широкоэкранный формат)</Template>
  <TotalTime>0</TotalTime>
  <Words>315</Words>
  <Application>Microsoft Office PowerPoint</Application>
  <PresentationFormat>Произвольный</PresentationFormat>
  <Paragraphs>65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Constantia</vt:lpstr>
      <vt:lpstr>Wingdings</vt:lpstr>
      <vt:lpstr>Cooking_16x9</vt:lpstr>
      <vt:lpstr>Почему люди болеют цингой.</vt:lpstr>
      <vt:lpstr>Что такое ‘цинга’</vt:lpstr>
      <vt:lpstr>Почему люди болеют цингой. </vt:lpstr>
      <vt:lpstr>Симптомы цинги. </vt:lpstr>
      <vt:lpstr>Заболевание цинга подразделяется на три стадии: </vt:lpstr>
      <vt:lpstr>Заболевание цинга подразделяется на три стадии: </vt:lpstr>
      <vt:lpstr>Заболевание цинга подразделяется на три стадии: </vt:lpstr>
      <vt:lpstr>Излечить цингу можно приблизительно за месяц</vt:lpstr>
      <vt:lpstr>Презентация PowerPoint</vt:lpstr>
      <vt:lpstr>Источники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2015-09-22T11:39:59Z</dcterms:created>
  <dcterms:modified xsi:type="dcterms:W3CDTF">2016-03-29T12:12:16Z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