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5"/>
  </p:handoutMasterIdLst>
  <p:sldIdLst>
    <p:sldId id="256" r:id="rId2"/>
    <p:sldId id="338" r:id="rId3"/>
    <p:sldId id="341" r:id="rId4"/>
    <p:sldId id="342" r:id="rId5"/>
    <p:sldId id="340" r:id="rId6"/>
    <p:sldId id="339" r:id="rId7"/>
    <p:sldId id="332" r:id="rId8"/>
    <p:sldId id="285" r:id="rId9"/>
    <p:sldId id="289" r:id="rId10"/>
    <p:sldId id="337" r:id="rId11"/>
    <p:sldId id="300" r:id="rId12"/>
    <p:sldId id="334" r:id="rId13"/>
    <p:sldId id="336" r:id="rId14"/>
  </p:sldIdLst>
  <p:sldSz cx="9144000" cy="6858000" type="screen4x3"/>
  <p:notesSz cx="7102475" cy="10233025"/>
  <p:embeddedFontLst>
    <p:embeddedFont>
      <p:font typeface="SkazkaForSerge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0E83DF-D3CC-48CA-B66D-514A1E5A5FAC}">
          <p14:sldIdLst>
            <p14:sldId id="256"/>
            <p14:sldId id="338"/>
            <p14:sldId id="341"/>
            <p14:sldId id="342"/>
            <p14:sldId id="340"/>
            <p14:sldId id="339"/>
            <p14:sldId id="332"/>
            <p14:sldId id="285"/>
            <p14:sldId id="289"/>
            <p14:sldId id="337"/>
            <p14:sldId id="300"/>
            <p14:sldId id="334"/>
            <p14:sldId id="336"/>
          </p14:sldIdLst>
        </p14:section>
        <p14:section name="Раздел без заголовка" id="{A9619677-73EA-4A93-8806-BF3E20B2E1AA}">
          <p14:sldIdLst/>
        </p14:section>
        <p14:section name="Раздел без заголовка" id="{271D3D98-CFBB-48A5-9731-B5BE55F83A9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B05"/>
    <a:srgbClr val="8D1E1B"/>
    <a:srgbClr val="A42320"/>
    <a:srgbClr val="C42A26"/>
    <a:srgbClr val="CC0066"/>
    <a:srgbClr val="820041"/>
    <a:srgbClr val="B05408"/>
    <a:srgbClr val="993300"/>
    <a:srgbClr val="BE2824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2" autoAdjust="0"/>
    <p:restoredTop sz="94671" autoAdjust="0"/>
  </p:normalViewPr>
  <p:slideViewPr>
    <p:cSldViewPr>
      <p:cViewPr>
        <p:scale>
          <a:sx n="70" d="100"/>
          <a:sy n="70" d="100"/>
        </p:scale>
        <p:origin x="-12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7721DC8F-78F5-469B-9CA3-6A5D98957D8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5C803FB9-DE78-4C3E-A21C-7AF2B75F5B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67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microsoft.com/office/2007/relationships/hdphoto" Target="../media/hdphoto10.wdp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2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30323" y="474492"/>
            <a:ext cx="5832648" cy="374441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i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/>
              </a:rPr>
              <a:t/>
            </a:r>
            <a:br>
              <a:rPr lang="ru-RU" sz="5400" b="1" i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/>
              </a:rPr>
            </a:br>
            <a:r>
              <a:rPr lang="ru-RU" sz="5400" b="1" i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/>
              </a:rPr>
              <a:t>Моя      </a:t>
            </a:r>
            <a:r>
              <a:rPr lang="ru-RU" sz="5200" b="1" i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/>
              </a:rPr>
              <a:t>педагогическая </a:t>
            </a:r>
            <a:r>
              <a:rPr lang="ru-RU" sz="5400" b="1" i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/>
              </a:rPr>
              <a:t>находка</a:t>
            </a:r>
            <a:r>
              <a:rPr lang="ru-RU" b="1" i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/>
              </a:rPr>
              <a:t/>
            </a:r>
            <a:br>
              <a:rPr lang="ru-RU" b="1" i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/>
              </a:rPr>
            </a:br>
            <a:r>
              <a:rPr lang="ru-RU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/>
              </a:rPr>
              <a:t>  </a:t>
            </a:r>
            <a:r>
              <a:rPr lang="ru-RU" sz="1600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/>
              </a:rPr>
              <a:t> </a:t>
            </a:r>
            <a:endParaRPr lang="ru-RU" sz="4000" b="1" dirty="0">
              <a:ln w="11430"/>
              <a:solidFill>
                <a:srgbClr val="F90B0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kazkaForSerg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32656"/>
            <a:ext cx="7344816" cy="10081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 Центр развития ребенка – детский сад № 142 «Росинка» </a:t>
            </a:r>
            <a:r>
              <a:rPr lang="ru-RU" sz="1800" b="1" dirty="0" err="1" smtClean="0">
                <a:solidFill>
                  <a:schemeClr val="tx1"/>
                </a:solidFill>
              </a:rPr>
              <a:t>г.Ульяновск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838855" y="3933056"/>
            <a:ext cx="5112569" cy="216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rgbClr val="8D1E1B"/>
                </a:solidFill>
                <a:latin typeface="SkazkaForSerge" pitchFamily="18" charset="0"/>
              </a:rPr>
              <a:t>      </a:t>
            </a:r>
            <a:r>
              <a:rPr lang="ru-RU" sz="2000" dirty="0">
                <a:solidFill>
                  <a:schemeClr val="tx1"/>
                </a:solidFill>
                <a:latin typeface="SkazkaForSerge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SkazkaForSerge" pitchFamily="18" charset="0"/>
              </a:rPr>
              <a:t>оспитатель высшей   квалификационной категории </a:t>
            </a:r>
            <a:r>
              <a:rPr lang="ru-RU" sz="2400" b="1" i="1" dirty="0" smtClean="0">
                <a:solidFill>
                  <a:schemeClr val="tx1"/>
                </a:solidFill>
                <a:latin typeface="SkazkaForSerge" pitchFamily="18" charset="0"/>
              </a:rPr>
              <a:t>Митрофанова </a:t>
            </a:r>
          </a:p>
          <a:p>
            <a:pPr>
              <a:spcBef>
                <a:spcPts val="0"/>
              </a:spcBef>
            </a:pPr>
            <a:r>
              <a:rPr lang="ru-RU" sz="2400" b="1" i="1" dirty="0" smtClean="0">
                <a:solidFill>
                  <a:schemeClr val="tx1"/>
                </a:solidFill>
                <a:latin typeface="SkazkaForSerge" pitchFamily="18" charset="0"/>
              </a:rPr>
              <a:t>Марина Александровна. </a:t>
            </a:r>
            <a:endParaRPr lang="ru-RU" sz="2000" dirty="0">
              <a:solidFill>
                <a:schemeClr val="tx1"/>
              </a:solidFill>
              <a:latin typeface="SkazkaForSerg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Й  САЙТ ИНФО УРОК -Фото+грамоты+метод.материал\ФОТОГАЛЕРЕЯ\ФОТО! отобрать\родители\IMG-a21855e51547ad0a8c908eece787215e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26964"/>
          <a:stretch/>
        </p:blipFill>
        <p:spPr bwMode="auto">
          <a:xfrm>
            <a:off x="6059811" y="3953966"/>
            <a:ext cx="2880544" cy="2573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Й  САЙТ ИНФО УРОК -Фото+грамоты+метод.материал\ФОТОГАЛЕРЕЯ\ФОТО! отобрать\родители\IMG-306d82dd4098966584ab891097d7417d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3" b="20156"/>
          <a:stretch/>
        </p:blipFill>
        <p:spPr bwMode="auto">
          <a:xfrm>
            <a:off x="4531761" y="889059"/>
            <a:ext cx="4404556" cy="2949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ENOVO\Downloads\Attachments_liskaartistka@mail.ru_2022-04-13_16-14-03\IMG_52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5" t="45394" r="20927" b="7266"/>
          <a:stretch/>
        </p:blipFill>
        <p:spPr bwMode="auto">
          <a:xfrm>
            <a:off x="29636" y="3779240"/>
            <a:ext cx="6083532" cy="2923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242727"/>
            <a:ext cx="8684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PT Astra Serif"/>
              </a:rPr>
              <a:t>Е</a:t>
            </a:r>
            <a:r>
              <a:rPr lang="ru-RU" b="1" dirty="0" smtClean="0">
                <a:latin typeface="PT Astra Serif"/>
                <a:ea typeface="Calibri"/>
                <a:cs typeface="Times New Roman"/>
              </a:rPr>
              <a:t>ще </a:t>
            </a:r>
            <a:r>
              <a:rPr lang="ru-RU" b="1" dirty="0">
                <a:latin typeface="PT Astra Serif"/>
                <a:ea typeface="Calibri"/>
                <a:cs typeface="Times New Roman"/>
              </a:rPr>
              <a:t>одно важное направление моей  </a:t>
            </a:r>
            <a:r>
              <a:rPr lang="ru-RU" b="1" dirty="0" smtClean="0">
                <a:latin typeface="PT Astra Serif"/>
                <a:ea typeface="Calibri"/>
                <a:cs typeface="Times New Roman"/>
              </a:rPr>
              <a:t>работы-это Родительский клуб,  </a:t>
            </a:r>
            <a:r>
              <a:rPr lang="ru-RU" b="1" dirty="0">
                <a:latin typeface="PT Astra Serif"/>
                <a:ea typeface="Calibri"/>
                <a:cs typeface="Times New Roman"/>
              </a:rPr>
              <a:t>которому я уделяю большое внимание. 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123" y="889058"/>
            <a:ext cx="44004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b="1" dirty="0" smtClean="0">
                <a:solidFill>
                  <a:srgbClr val="000000"/>
                </a:solidFill>
                <a:latin typeface="PT Astra Serif"/>
              </a:rPr>
              <a:t>В тесном сотрудничестве с родителями, у нас  </a:t>
            </a:r>
            <a:r>
              <a:rPr lang="ru-RU" b="1" dirty="0">
                <a:solidFill>
                  <a:srgbClr val="000000"/>
                </a:solidFill>
                <a:latin typeface="PT Astra Serif"/>
              </a:rPr>
              <a:t>родился проект «Сказочная страна». В ходе работы над проектом родители принимали самое активное участие. Проводилось очень много конкурсов и выставок совместных работ. Руками родителей и детей создавалось множество необычных проектов. </a:t>
            </a:r>
            <a:endParaRPr lang="ru-RU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4417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етский сад № 142\ПРОЕКТ Сказочная архитектура\фото\Проект сказка\20220323_1832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31" b="6069"/>
          <a:stretch/>
        </p:blipFill>
        <p:spPr bwMode="auto">
          <a:xfrm>
            <a:off x="1043840" y="188640"/>
            <a:ext cx="6866056" cy="3223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детский сад № 142\ПРОЕКТ Сказочная архитектура\фото\Проект сказка\20220323_1833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6" t="7988" r="7897" b="7461"/>
          <a:stretch/>
        </p:blipFill>
        <p:spPr bwMode="auto">
          <a:xfrm>
            <a:off x="5806165" y="4267579"/>
            <a:ext cx="3190386" cy="24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детский сад № 142\ПРОЕКТ Сказочная архитектура\фото\Проект сказка\20220323_1834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детский сад № 142\ПРОЕКТ Сказочная архитектура\фото\Проект сказка\20220323_1834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45" t="7650" r="6290"/>
          <a:stretch/>
        </p:blipFill>
        <p:spPr bwMode="auto">
          <a:xfrm>
            <a:off x="138104" y="4213579"/>
            <a:ext cx="2993099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ОЙ  САЙТ ИНФО УРОК -Фото+грамоты+метод.материал\ФОТОГАЛЕРЕЯ\Attachments_liskaartistka@mail.ru_2023-04-13_18-49-37\image-13-04-23-07-48-4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r="21941"/>
          <a:stretch/>
        </p:blipFill>
        <p:spPr bwMode="auto">
          <a:xfrm>
            <a:off x="3238628" y="4267579"/>
            <a:ext cx="2476481" cy="2515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3345874"/>
            <a:ext cx="8745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PT Astra Serif"/>
              </a:rPr>
              <a:t>Итогом совместной работы детей, воспитателей и родителей стала выставка детско-родительских работ   «Сказочный </a:t>
            </a:r>
            <a:r>
              <a:rPr lang="ru-RU" b="1" dirty="0" smtClean="0">
                <a:solidFill>
                  <a:srgbClr val="000000"/>
                </a:solidFill>
                <a:latin typeface="PT Astra Serif"/>
              </a:rPr>
              <a:t>городок» созданная </a:t>
            </a:r>
            <a:r>
              <a:rPr lang="ru-RU" b="1" dirty="0">
                <a:solidFill>
                  <a:srgbClr val="000000"/>
                </a:solidFill>
                <a:latin typeface="PT Astra Serif"/>
              </a:rPr>
              <a:t>благодаря творческому воображению детей и взрослых.</a:t>
            </a:r>
            <a:endParaRPr lang="ru-RU" sz="1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4368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Й  САЙТ ИНФО УРОК -Фото+грамоты+метод.материал\ФОТОГАЛЕРЕЯ\ФОТО! отобрать\Я в роли\IMG-7084d20c12e645f7dabdea733535e6f4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8293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МОЙ  САЙТ ИНФО УРОК -Фото+грамоты+метод.материал\ФОТОГАЛЕРЕЯ\ФОТО! отобрать\Я в роли\IMG-c5416fe53e8fb3e34b236a974bd76301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9"/>
          <a:stretch/>
        </p:blipFill>
        <p:spPr bwMode="auto">
          <a:xfrm>
            <a:off x="158949" y="216213"/>
            <a:ext cx="2694707" cy="3136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МОЙ  САЙТ ИНФО УРОК -Фото+грамоты+метод.материал\ФОТОГАЛЕРЕЯ\ФОТО! отобрать\Я в роли\IMG-5ff45dea3311f609ec44964d43f483c2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0"/>
          <a:stretch/>
        </p:blipFill>
        <p:spPr bwMode="auto">
          <a:xfrm rot="161835">
            <a:off x="5827326" y="3550020"/>
            <a:ext cx="2460973" cy="3012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МОЙ  САЙТ ИНФО УРОК -Фото+грамоты+метод.материал\ФОТОГАЛЕРЕЯ\ФОТО! отобрать\Выступления\IMG-bc3972857547736f2e2c2b9e2941c893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-16" r="-3484" b="16"/>
          <a:stretch/>
        </p:blipFill>
        <p:spPr bwMode="auto">
          <a:xfrm>
            <a:off x="107504" y="3352790"/>
            <a:ext cx="5492305" cy="3265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МОЙ  САЙТ ИНФО УРОК -Фото+грамоты+метод.материал\ФОТОГАЛЕРЕЯ\ФОТО! отобрать\родители\IMG-68f496683871fe3caf2cb5eab8bb6630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5"/>
          <a:stretch/>
        </p:blipFill>
        <p:spPr bwMode="auto">
          <a:xfrm>
            <a:off x="5148063" y="214426"/>
            <a:ext cx="3819501" cy="3258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551143"/>
            <a:ext cx="23762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PT Astra Serif"/>
              </a:rPr>
              <a:t>Я люблю </a:t>
            </a:r>
            <a:r>
              <a:rPr lang="ru-RU" b="1" dirty="0" smtClean="0">
                <a:solidFill>
                  <a:srgbClr val="000000"/>
                </a:solidFill>
                <a:latin typeface="PT Astra Serif"/>
              </a:rPr>
              <a:t>     свою </a:t>
            </a:r>
            <a:r>
              <a:rPr lang="ru-RU" b="1" dirty="0">
                <a:solidFill>
                  <a:srgbClr val="000000"/>
                </a:solidFill>
                <a:latin typeface="PT Astra Serif"/>
              </a:rPr>
              <a:t>профессию! Стараюсь сделать все возможное, чтобы в жизни каждого участника образовательного процесса нашлось место    сказке.</a:t>
            </a:r>
            <a:endParaRPr lang="ru-RU" sz="1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81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71021"/>
            <a:ext cx="8229600" cy="792088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D:\МОЙ  САЙТ ИНФО УРОК -Фото+грамоты+метод.материал\ФОТОГАЛЕРЕЯ\ФОТО! отобрать\Я в роли\IMG-3688ff5286739ef9544d9fb7616225b7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12968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0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D:\МОЙ  САЙТ ИНФО УРОК -Фото+грамоты+метод.материал\ФОТОГАЛЕРЕЯ\ФОТО! отобрать\Я маленькая + взрослая\IMG_20160612_150757_5C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6" y="41858"/>
            <a:ext cx="4102634" cy="6627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МОЙ  САЙТ ИНФО УРОК -Фото+грамоты+метод.материал\ФОТОГАЛЕРЕЯ\ФОТО! отобрать\Я маленькая + взрослая\IMG_20190224_092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948">
            <a:off x="4474067" y="1201177"/>
            <a:ext cx="4055895" cy="5407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274261"/>
            <a:ext cx="5940152" cy="1472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PT Astra Serif"/>
                <a:ea typeface="Calibri"/>
                <a:cs typeface="Times New Roman"/>
              </a:rPr>
              <a:t>Я </a:t>
            </a:r>
            <a:r>
              <a:rPr lang="ru-RU" sz="2000" b="1" dirty="0">
                <a:latin typeface="PT Astra Serif"/>
                <a:ea typeface="Calibri"/>
                <a:cs typeface="Times New Roman"/>
              </a:rPr>
              <a:t>нашла свое счастье в любимой </a:t>
            </a:r>
            <a:r>
              <a:rPr lang="ru-RU" sz="2000" b="1" dirty="0" smtClean="0">
                <a:latin typeface="PT Astra Serif"/>
                <a:ea typeface="Calibri"/>
                <a:cs typeface="Times New Roman"/>
              </a:rPr>
              <a:t>работе!</a:t>
            </a: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PT Astra Serif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PT Astra Serif"/>
                <a:ea typeface="Calibri"/>
                <a:cs typeface="Times New Roman"/>
              </a:rPr>
              <a:t>Э</a:t>
            </a:r>
            <a:r>
              <a:rPr lang="ru-RU" sz="2000" b="1" dirty="0" smtClean="0">
                <a:latin typeface="PT Astra Serif"/>
                <a:ea typeface="Calibri"/>
                <a:cs typeface="Times New Roman"/>
              </a:rPr>
              <a:t>то </a:t>
            </a:r>
            <a:r>
              <a:rPr lang="ru-RU" sz="2000" b="1" dirty="0">
                <a:latin typeface="PT Astra Serif"/>
                <a:ea typeface="Calibri"/>
                <a:cs typeface="Times New Roman"/>
              </a:rPr>
              <a:t>я могу говорить сегодня </a:t>
            </a:r>
            <a:endParaRPr lang="ru-RU" sz="2000" b="1" dirty="0" smtClean="0">
              <a:latin typeface="PT Astra Serif"/>
              <a:ea typeface="Calibri"/>
              <a:cs typeface="Times New Roman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PT Astra Serif"/>
                <a:ea typeface="Calibri"/>
                <a:cs typeface="Times New Roman"/>
              </a:rPr>
              <a:t>с </a:t>
            </a:r>
            <a:r>
              <a:rPr lang="ru-RU" sz="2000" b="1" dirty="0">
                <a:latin typeface="PT Astra Serif"/>
                <a:ea typeface="Calibri"/>
                <a:cs typeface="Times New Roman"/>
              </a:rPr>
              <a:t>уверенностью.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PT Astra Serif"/>
                <a:ea typeface="Calibri"/>
                <a:cs typeface="Times New Roman"/>
              </a:rPr>
              <a:t> 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292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Й  САЙТ ИНФО УРОК -Фото+грамоты+метод.материал\ФОТОГАЛЕРЕЯ\ФОТО! отобрать\Дети\20211229_173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ОЙ  САЙТ ИНФО УРОК -Фото+грамоты+метод.материал\ФОТОГАЛЕРЕЯ\ФОТО! отобрать\Дети\IMG-26a97b1cdcc1c8ce12317aeab244e1b6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" r="9703" b="11817"/>
          <a:stretch/>
        </p:blipFill>
        <p:spPr bwMode="auto">
          <a:xfrm>
            <a:off x="124490" y="3012390"/>
            <a:ext cx="4352035" cy="3647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МОЙ  САЙТ ИНФО УРОК -Фото+грамоты+метод.материал\ФОТОГАЛЕРЕЯ\ФОТО! отобрать\Дети\IMG_20190306_224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29" y="238114"/>
            <a:ext cx="3997413" cy="2998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МОЙ  САЙТ ИНФО УРОК -Фото+грамоты+метод.материал\ФОТОГАЛЕРЕЯ\Attachments_liskaartistka@mail.ru_2023-04-13_18-49-37\image-13-04-23-07-4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25" y="3164409"/>
            <a:ext cx="4458037" cy="3343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2978" y="391134"/>
            <a:ext cx="4193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" indent="359410" algn="just">
              <a:spcAft>
                <a:spcPts val="0"/>
              </a:spcAft>
            </a:pPr>
            <a:r>
              <a:rPr lang="ru-RU" sz="2000" b="1" dirty="0">
                <a:latin typeface="PT Astra Serif"/>
                <a:ea typeface="Calibri"/>
                <a:cs typeface="Times New Roman"/>
              </a:rPr>
              <a:t>Вот уже более 30 лет я работаю с детьми дошкольного возраста. </a:t>
            </a:r>
            <a:endParaRPr lang="ru-RU" sz="2000" b="1" dirty="0" smtClean="0">
              <a:latin typeface="PT Astra Serif"/>
              <a:ea typeface="Calibri"/>
              <a:cs typeface="Times New Roman"/>
            </a:endParaRPr>
          </a:p>
          <a:p>
            <a:pPr marL="90170" indent="359410" algn="just">
              <a:spcAft>
                <a:spcPts val="0"/>
              </a:spcAft>
            </a:pPr>
            <a:r>
              <a:rPr lang="ru-RU" sz="2000" b="1" dirty="0" smtClean="0">
                <a:latin typeface="PT Astra Serif"/>
                <a:ea typeface="Calibri"/>
                <a:cs typeface="Times New Roman"/>
              </a:rPr>
              <a:t>За </a:t>
            </a:r>
            <a:r>
              <a:rPr lang="ru-RU" sz="2000" b="1" dirty="0">
                <a:latin typeface="PT Astra Serif"/>
                <a:ea typeface="Calibri"/>
                <a:cs typeface="Times New Roman"/>
              </a:rPr>
              <a:t>это время мы с моими малышами  многому научились друг у друга. </a:t>
            </a:r>
            <a:endParaRPr lang="ru-RU" sz="105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6276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Й  САЙТ ИНФО УРОК -Фото+грамоты+метод.материал\ФОТОГАЛЕРЕЯ\IMG-20221101-WA0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35" r="18544" b="8636"/>
          <a:stretch/>
        </p:blipFill>
        <p:spPr bwMode="auto">
          <a:xfrm>
            <a:off x="1271113" y="1584087"/>
            <a:ext cx="6829280" cy="504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МОЙ  САЙТ ИНФО УРОК -Фото+грамоты+метод.материал\ФОТОГАЛЕРЕЯ\ФОТО! отобрать\Дети\20211229_173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359410" algn="just">
              <a:spcAft>
                <a:spcPts val="0"/>
              </a:spcAft>
            </a:pPr>
            <a:r>
              <a:rPr lang="ru-RU" sz="2000" b="1" dirty="0">
                <a:latin typeface="PT Astra Serif"/>
                <a:ea typeface="Calibri"/>
                <a:cs typeface="Times New Roman"/>
              </a:rPr>
              <a:t>Относительно недавно я  открыла для себя </a:t>
            </a:r>
            <a:r>
              <a:rPr lang="ru-RU" sz="2000" b="1" i="1" u="sng" dirty="0" err="1">
                <a:latin typeface="PT Astra Serif"/>
                <a:ea typeface="Calibri"/>
                <a:cs typeface="Times New Roman"/>
              </a:rPr>
              <a:t>сказкотерапию</a:t>
            </a:r>
            <a:r>
              <a:rPr lang="ru-RU" sz="2000" b="1" i="1" u="sng" dirty="0">
                <a:latin typeface="PT Astra Serif"/>
                <a:ea typeface="Calibri"/>
                <a:cs typeface="Times New Roman"/>
              </a:rPr>
              <a:t>. </a:t>
            </a:r>
            <a:r>
              <a:rPr lang="ru-RU" sz="2000" b="1" dirty="0">
                <a:latin typeface="PT Astra Serif"/>
                <a:ea typeface="Calibri"/>
                <a:cs typeface="Times New Roman"/>
              </a:rPr>
              <a:t>Этот мощный инструмент, ставший для меня педагогической находкой, является моим индивидуальным стилем профессиональной деятельности.</a:t>
            </a:r>
            <a:endParaRPr lang="ru-RU" sz="105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954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Й  САЙТ ИНФО УРОК -Фото+грамоты+метод.материал\ФОТОГАЛЕРЕЯ\ФОТО! отобрать\Дети\20211229_173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МОЙ  САЙТ ИНФО УРОК -Фото+грамоты+метод.материал\ФОТОГАЛЕРЕЯ\ФОТО! отобрать\Дети\20210602_1052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9" t="9633"/>
          <a:stretch/>
        </p:blipFill>
        <p:spPr bwMode="auto">
          <a:xfrm rot="229794">
            <a:off x="4366778" y="1214065"/>
            <a:ext cx="4305249" cy="5416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МОЙ  САЙТ ИНФО УРОК -Фото+грамоты+метод.материал\ФОТОГАЛЕРЕЯ\ФОТО! отобрать\Дети\20211229_1738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3"/>
          <a:stretch/>
        </p:blipFill>
        <p:spPr bwMode="auto">
          <a:xfrm>
            <a:off x="170164" y="1082457"/>
            <a:ext cx="3961646" cy="5663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164" y="159127"/>
            <a:ext cx="8662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359410" algn="just">
              <a:spcAft>
                <a:spcPts val="0"/>
              </a:spcAft>
            </a:pPr>
            <a:r>
              <a:rPr lang="ru-RU" b="1" i="1" dirty="0">
                <a:latin typeface="PT Astra Serif"/>
                <a:ea typeface="Calibri"/>
                <a:cs typeface="Times New Roman"/>
              </a:rPr>
              <a:t>Используя в своей работе игровые тренинги </a:t>
            </a:r>
            <a:r>
              <a:rPr lang="ru-RU" b="1" i="1" dirty="0" err="1">
                <a:latin typeface="PT Astra Serif"/>
                <a:ea typeface="Calibri"/>
                <a:cs typeface="Times New Roman"/>
              </a:rPr>
              <a:t>сказкотерапии</a:t>
            </a:r>
            <a:r>
              <a:rPr lang="ru-RU" b="1" dirty="0">
                <a:latin typeface="PT Astra Serif"/>
                <a:ea typeface="Calibri"/>
                <a:cs typeface="Times New Roman"/>
              </a:rPr>
              <a:t>, </a:t>
            </a:r>
            <a:r>
              <a:rPr lang="ru-RU" b="1" dirty="0" smtClean="0">
                <a:latin typeface="PT Astra Serif"/>
                <a:ea typeface="Calibri"/>
                <a:cs typeface="Times New Roman"/>
              </a:rPr>
              <a:t>я </a:t>
            </a:r>
            <a:r>
              <a:rPr lang="ru-RU" b="1" dirty="0">
                <a:latin typeface="PT Astra Serif"/>
                <a:ea typeface="Calibri"/>
                <a:cs typeface="Times New Roman"/>
              </a:rPr>
              <a:t>легко нахожу общий язык с каждым воспитанником и добиваюсь высокой результативности со всеми жителями Дошкольного мира.</a:t>
            </a:r>
            <a:endParaRPr lang="ru-RU" sz="9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3686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МОЙ  САЙТ ИНФО УРОК -Фото+грамоты+метод.материал\ФОТОГАЛЕРЕЯ\Театральная завалинка\Сказка Теремок\P_20190517_100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5200" y="-7543800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Й  САЙТ ИНФО УРОК -Фото+грамоты+метод.материал\ФОТОГАЛЕРЕЯ\Театральная завалинка\Сказка зверей\DSC01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18" y="169886"/>
            <a:ext cx="4345484" cy="3259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ОЙ  САЙТ ИНФО УРОК -Фото+грамоты+метод.материал\ФОТОГАЛЕРЕЯ\ФОТО! отобрать\Дети\IMG-3a9561db19ff2285c7c99238a4331ca1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8" y="242154"/>
            <a:ext cx="4249127" cy="318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МОЙ  САЙТ ИНФО УРОК -Фото+грамоты+метод.материал\ФОТОГАЛЕРЕЯ\Театральная завалинка\Сказка Теремок\P_20190517_10022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56"/>
          <a:stretch/>
        </p:blipFill>
        <p:spPr bwMode="auto">
          <a:xfrm>
            <a:off x="179512" y="3385625"/>
            <a:ext cx="5760640" cy="346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3428999"/>
            <a:ext cx="29743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b="1" dirty="0">
                <a:latin typeface="PT Astra Serif"/>
                <a:ea typeface="Calibri"/>
                <a:cs typeface="Times New Roman"/>
              </a:rPr>
              <a:t>Сказка  сопровождает ребенка  с первых дней его жизни. </a:t>
            </a:r>
            <a:endParaRPr lang="ru-RU" b="1" dirty="0" smtClean="0">
              <a:latin typeface="PT Astra Serif"/>
              <a:ea typeface="Calibri"/>
              <a:cs typeface="Times New Roman"/>
            </a:endParaRPr>
          </a:p>
          <a:p>
            <a:pPr marL="90170" algn="ctr">
              <a:spcAft>
                <a:spcPts val="0"/>
              </a:spcAft>
            </a:pPr>
            <a:r>
              <a:rPr lang="ru-RU" b="1" dirty="0" smtClean="0">
                <a:latin typeface="PT Astra Serif"/>
                <a:ea typeface="Calibri"/>
                <a:cs typeface="Times New Roman"/>
              </a:rPr>
              <a:t>Она </a:t>
            </a:r>
            <a:r>
              <a:rPr lang="ru-RU" b="1" dirty="0">
                <a:latin typeface="PT Astra Serif"/>
                <a:ea typeface="Calibri"/>
                <a:cs typeface="Times New Roman"/>
              </a:rPr>
              <a:t>ведет его за руку, учит не бояться трудностей, </a:t>
            </a:r>
            <a:r>
              <a:rPr lang="ru-RU" b="1" dirty="0" smtClean="0">
                <a:latin typeface="PT Astra Serif"/>
                <a:ea typeface="Calibri"/>
                <a:cs typeface="Times New Roman"/>
              </a:rPr>
              <a:t>добиваться  цели, знакомит </a:t>
            </a:r>
          </a:p>
          <a:p>
            <a:pPr marL="90170" algn="ctr">
              <a:spcAft>
                <a:spcPts val="0"/>
              </a:spcAft>
            </a:pPr>
            <a:r>
              <a:rPr lang="ru-RU" b="1" dirty="0" smtClean="0">
                <a:latin typeface="PT Astra Serif"/>
                <a:ea typeface="Calibri"/>
                <a:cs typeface="Times New Roman"/>
              </a:rPr>
              <a:t>с </a:t>
            </a:r>
            <a:r>
              <a:rPr lang="ru-RU" b="1" dirty="0">
                <a:latin typeface="PT Astra Serif"/>
                <a:ea typeface="Calibri"/>
                <a:cs typeface="Times New Roman"/>
              </a:rPr>
              <a:t>неизведанным, </a:t>
            </a:r>
            <a:endParaRPr lang="ru-RU" b="1" dirty="0" smtClean="0">
              <a:latin typeface="PT Astra Serif"/>
              <a:ea typeface="Calibri"/>
              <a:cs typeface="Times New Roman"/>
            </a:endParaRPr>
          </a:p>
          <a:p>
            <a:pPr marL="90170" algn="ctr">
              <a:spcAft>
                <a:spcPts val="0"/>
              </a:spcAft>
            </a:pPr>
            <a:r>
              <a:rPr lang="ru-RU" b="1" dirty="0" smtClean="0">
                <a:latin typeface="PT Astra Serif"/>
                <a:ea typeface="Calibri"/>
                <a:cs typeface="Times New Roman"/>
              </a:rPr>
              <a:t>учит </a:t>
            </a:r>
            <a:r>
              <a:rPr lang="ru-RU" b="1" dirty="0">
                <a:latin typeface="PT Astra Serif"/>
                <a:ea typeface="Calibri"/>
                <a:cs typeface="Times New Roman"/>
              </a:rPr>
              <a:t>верить в себя.</a:t>
            </a:r>
            <a:endParaRPr lang="ru-RU" sz="1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522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детский сад № 142\ФОТО группы Пчёлки\Фото. Кружок\Юный архитектор\Новая папка\20210210_1133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40" r="9308" b="6040"/>
          <a:stretch/>
        </p:blipFill>
        <p:spPr bwMode="auto">
          <a:xfrm>
            <a:off x="0" y="146039"/>
            <a:ext cx="3131840" cy="6650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детский сад № 142\ФОТО группы Пчёлки\Фото. Кружок\Юный архитектор\Новая папка\20210210_0855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r="15392" b="12466"/>
          <a:stretch/>
        </p:blipFill>
        <p:spPr bwMode="auto">
          <a:xfrm>
            <a:off x="3734526" y="1940537"/>
            <a:ext cx="4620175" cy="450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186211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359410" algn="just">
              <a:spcAft>
                <a:spcPts val="0"/>
              </a:spcAft>
            </a:pPr>
            <a:r>
              <a:rPr lang="ru-RU" b="1" dirty="0">
                <a:latin typeface="PT Astra Serif"/>
                <a:ea typeface="Calibri"/>
                <a:cs typeface="Times New Roman"/>
              </a:rPr>
              <a:t>Одно из приоритетных направлений в работе нашего детского сада – знакомство с архитектурой и ландшафтным дизайном. Казалось бы: при чем здесь сказка? </a:t>
            </a:r>
            <a:r>
              <a:rPr lang="ru-RU" b="1" dirty="0" smtClean="0">
                <a:latin typeface="PT Astra Serif"/>
                <a:ea typeface="Calibri"/>
                <a:cs typeface="Times New Roman"/>
              </a:rPr>
              <a:t>                                                Но </a:t>
            </a:r>
            <a:r>
              <a:rPr lang="ru-RU" b="1" dirty="0">
                <a:latin typeface="PT Astra Serif"/>
                <a:ea typeface="Calibri"/>
                <a:cs typeface="Times New Roman"/>
              </a:rPr>
              <a:t>ведь именно </a:t>
            </a:r>
            <a:r>
              <a:rPr lang="ru-RU" b="1" dirty="0" smtClean="0">
                <a:latin typeface="PT Astra Serif"/>
                <a:ea typeface="Calibri"/>
                <a:cs typeface="Times New Roman"/>
              </a:rPr>
              <a:t>она – сказка,  </a:t>
            </a:r>
            <a:r>
              <a:rPr lang="ru-RU" b="1" dirty="0">
                <a:latin typeface="PT Astra Serif"/>
                <a:ea typeface="Calibri"/>
                <a:cs typeface="Times New Roman"/>
              </a:rPr>
              <a:t>помогла мне найти свое направление работы</a:t>
            </a:r>
            <a:endParaRPr lang="ru-RU" sz="1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82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етский сад № 142\ПРОЕКТ Сказочная архитектура\фото\Альбом 1\20220406_1701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4" r="2751" b="1493"/>
          <a:stretch/>
        </p:blipFill>
        <p:spPr bwMode="auto">
          <a:xfrm>
            <a:off x="3937435" y="2368107"/>
            <a:ext cx="4908890" cy="3965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детский сад № 142\ФОТО группы Пчёлки\Фото. Кружок\Юный архитектор\Новая папка\20210210_114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r="5756"/>
          <a:stretch/>
        </p:blipFill>
        <p:spPr bwMode="auto">
          <a:xfrm>
            <a:off x="116097" y="484417"/>
            <a:ext cx="3842400" cy="6045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03614" y="335710"/>
            <a:ext cx="49888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b="1" dirty="0">
                <a:latin typeface="PT Astra Serif"/>
                <a:ea typeface="Calibri"/>
                <a:cs typeface="Times New Roman"/>
              </a:rPr>
              <a:t>Как-то раз, путешествуя с ребятами по сказочному миру, мы заинтересовались сказочной </a:t>
            </a:r>
            <a:r>
              <a:rPr lang="ru-RU" b="1" dirty="0" smtClean="0">
                <a:latin typeface="PT Astra Serif"/>
                <a:ea typeface="Calibri"/>
                <a:cs typeface="Times New Roman"/>
              </a:rPr>
              <a:t>архитектурой.</a:t>
            </a:r>
            <a:endParaRPr lang="ru-RU" b="1" dirty="0">
              <a:latin typeface="Calibri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PT Astra Serif"/>
                <a:cs typeface="Times New Roman"/>
              </a:rPr>
              <a:t> </a:t>
            </a:r>
            <a:r>
              <a:rPr lang="ru-RU" b="1" dirty="0">
                <a:latin typeface="PT Astra Serif"/>
                <a:ea typeface="Times New Roman"/>
                <a:cs typeface="Times New Roman"/>
              </a:rPr>
              <a:t>  </a:t>
            </a:r>
            <a:r>
              <a:rPr lang="ru-RU" b="1" dirty="0">
                <a:solidFill>
                  <a:srgbClr val="000000"/>
                </a:solidFill>
                <a:latin typeface="PT Astra Serif"/>
                <a:cs typeface="Times New Roman"/>
              </a:rPr>
              <a:t>Так </a:t>
            </a:r>
            <a:r>
              <a:rPr lang="ru-RU" b="1" dirty="0" smtClean="0">
                <a:solidFill>
                  <a:srgbClr val="000000"/>
                </a:solidFill>
                <a:latin typeface="PT Astra Serif"/>
                <a:cs typeface="Times New Roman"/>
              </a:rPr>
              <a:t>и появилась </a:t>
            </a:r>
            <a:r>
              <a:rPr lang="ru-RU" b="1" dirty="0">
                <a:solidFill>
                  <a:srgbClr val="000000"/>
                </a:solidFill>
                <a:latin typeface="PT Astra Serif"/>
                <a:cs typeface="Times New Roman"/>
              </a:rPr>
              <a:t>возможность подойти к вопросу знакомства с архитектурой  еще и </a:t>
            </a:r>
            <a:r>
              <a:rPr lang="ru-RU" b="1" dirty="0">
                <a:latin typeface="PT Astra Serif"/>
                <a:ea typeface="Times New Roman"/>
                <a:cs typeface="Times New Roman"/>
              </a:rPr>
              <a:t>  </a:t>
            </a:r>
            <a:r>
              <a:rPr lang="ru-RU" b="1" dirty="0">
                <a:solidFill>
                  <a:srgbClr val="000000"/>
                </a:solidFill>
                <a:latin typeface="PT Astra Serif"/>
                <a:cs typeface="Times New Roman"/>
              </a:rPr>
              <a:t>«со стороны сказки»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8388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детский сад № 142\ФОТО группы Пчёлки\Фото. Кружок\Юный архитектор\Новая папка\20210210_122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/>
          <a:stretch/>
        </p:blipFill>
        <p:spPr bwMode="auto">
          <a:xfrm>
            <a:off x="3955224" y="3207719"/>
            <a:ext cx="5056596" cy="3434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ОЙ  САЙТ ИНФО УРОК -Фото+грамоты+метод.материал\ФОТОГАЛЕРЕЯ\ФОТО! отобрать\ООД\Сказочные домики\20220319_082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" y="3676968"/>
            <a:ext cx="3892707" cy="2987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етский сад № 142\ПРОЕКТ Сказочная архитектура\фото\Сказочные домики\20220319_0827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"/>
          <a:stretch/>
        </p:blipFill>
        <p:spPr bwMode="auto">
          <a:xfrm>
            <a:off x="4572000" y="149125"/>
            <a:ext cx="4157173" cy="308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3964" y="260648"/>
            <a:ext cx="43980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PT Astra Serif"/>
              </a:rPr>
              <a:t>Сказочная архитектура даёт нам возможность представить облик жилищ, описанных в сказках:  материал, структуру постройки, эстетическое оформление. Помогает знакомить детей с особенностями работы архитектора, строителя и </a:t>
            </a:r>
            <a:r>
              <a:rPr lang="ru-RU" b="1" dirty="0" err="1" smtClean="0">
                <a:solidFill>
                  <a:srgbClr val="000000"/>
                </a:solidFill>
                <a:latin typeface="PT Astra Serif"/>
              </a:rPr>
              <a:t>тд</a:t>
            </a:r>
            <a:r>
              <a:rPr lang="ru-RU" b="1" dirty="0" smtClean="0">
                <a:solidFill>
                  <a:srgbClr val="000000"/>
                </a:solidFill>
                <a:latin typeface="PT Astra Serif"/>
              </a:rPr>
              <a:t>.</a:t>
            </a:r>
            <a:r>
              <a:rPr lang="ru-RU" b="1" dirty="0" smtClean="0">
                <a:latin typeface="Calibri"/>
                <a:cs typeface="Times New Roman"/>
              </a:rPr>
              <a:t> 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PT Astra Serif"/>
              </a:rPr>
              <a:t>На </a:t>
            </a:r>
            <a:r>
              <a:rPr lang="ru-RU" b="1" dirty="0">
                <a:solidFill>
                  <a:srgbClr val="000000"/>
                </a:solidFill>
                <a:latin typeface="PT Astra Serif"/>
              </a:rPr>
              <a:t>наш взгляд, именно сказочный домик  является важным сказочным образом, так как с него начинаются многие </a:t>
            </a:r>
            <a:r>
              <a:rPr lang="ru-RU" b="1" dirty="0" smtClean="0">
                <a:solidFill>
                  <a:srgbClr val="000000"/>
                </a:solidFill>
                <a:latin typeface="PT Astra Serif"/>
              </a:rPr>
              <a:t>сказки.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330516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381</Words>
  <Application>Microsoft Office PowerPoint</Application>
  <PresentationFormat>Экран (4:3)</PresentationFormat>
  <Paragraphs>26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SkazkaForSerge</vt:lpstr>
      <vt:lpstr>PT Astra Serif</vt:lpstr>
      <vt:lpstr>Calibri</vt:lpstr>
      <vt:lpstr>Times New Roman</vt:lpstr>
      <vt:lpstr>Тема Office</vt:lpstr>
      <vt:lpstr> Моя      педагогическая находка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МАОУ лицей №21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LENOVO</cp:lastModifiedBy>
  <cp:revision>251</cp:revision>
  <cp:lastPrinted>2022-03-25T07:00:58Z</cp:lastPrinted>
  <dcterms:created xsi:type="dcterms:W3CDTF">2015-04-19T15:51:03Z</dcterms:created>
  <dcterms:modified xsi:type="dcterms:W3CDTF">2024-12-14T12:18:52Z</dcterms:modified>
</cp:coreProperties>
</file>