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76" r:id="rId7"/>
    <p:sldId id="271" r:id="rId8"/>
    <p:sldId id="272" r:id="rId9"/>
    <p:sldId id="277" r:id="rId10"/>
    <p:sldId id="274" r:id="rId11"/>
    <p:sldId id="27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692696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Структурное подразделение «Детский сад «Бабочка» ГБОУ ООШ № 6</a:t>
            </a:r>
          </a:p>
          <a:p>
            <a:pPr algn="ctr"/>
            <a:r>
              <a:rPr lang="ru-RU" dirty="0" smtClean="0"/>
              <a:t>г. Новокуйбышевск, Самарская область.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ИСПОЛЬЗОВАНИЕ КАМЕШКОВ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200" dirty="0">
                <a:solidFill>
                  <a:srgbClr val="0070C0"/>
                </a:solidFill>
              </a:rPr>
              <a:t>М</a:t>
            </a:r>
            <a:r>
              <a:rPr lang="ru-RU" sz="3200" dirty="0" smtClean="0">
                <a:solidFill>
                  <a:srgbClr val="0070C0"/>
                </a:solidFill>
              </a:rPr>
              <a:t>АРБЛС»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 КОРРЕКЦИОННО-РАЗВИВАЮЩЕЙ РАБОТЕ 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 ДЕТЬМИ С ТНР СТАРШЕГО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ДОШКОЛЬНОГО ВОЗРАСТА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 </a:t>
            </a:r>
            <a:r>
              <a:rPr lang="ru-RU" sz="2000" dirty="0" smtClean="0"/>
              <a:t>педагог –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/>
              <a:t>психолог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  </a:t>
            </a:r>
            <a:r>
              <a:rPr lang="ru-RU" sz="2000" dirty="0" smtClean="0"/>
              <a:t>Киселева Ольга 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/>
              <a:t>Николаевна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Суперпользователь\Desktop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176786" cy="20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спользование камешков Марблс в работе с детьми дошкольного возраста Вся  жизнь ребенка – игра. И поэтому процесс обучения не может проходить без  нее. Тактильные ощущения, мелкая моторика, мыслительные операции  развиваются в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82453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уперпользователь\Desktop\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896543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48064" y="620688"/>
            <a:ext cx="3859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Развивая у ребенка воображение, можно предложить ему выложить </a:t>
            </a:r>
          </a:p>
          <a:p>
            <a:r>
              <a:rPr lang="ru-RU" dirty="0"/>
              <a:t>и</a:t>
            </a:r>
            <a:r>
              <a:rPr lang="ru-RU" dirty="0" smtClean="0"/>
              <a:t>з камешков какую-нибудь картинку</a:t>
            </a:r>
          </a:p>
          <a:p>
            <a:r>
              <a:rPr lang="ru-RU" dirty="0"/>
              <a:t>и</a:t>
            </a:r>
            <a:r>
              <a:rPr lang="ru-RU" dirty="0" smtClean="0"/>
              <a:t> придумать про нее сказку или историю.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уперпользователь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6855"/>
            <a:ext cx="2333432" cy="231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уперпользователь\Desktop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8040"/>
            <a:ext cx="2539549" cy="298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уперпользователь\Desktop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0185"/>
            <a:ext cx="2038479" cy="23472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Детей  </a:t>
            </a:r>
            <a:r>
              <a:rPr lang="ru-RU" sz="2400" b="1" dirty="0"/>
              <a:t>привлекает </a:t>
            </a:r>
            <a:r>
              <a:rPr lang="ru-RU" sz="2400" b="1" dirty="0" err="1"/>
              <a:t>всѐ</a:t>
            </a:r>
            <a:r>
              <a:rPr lang="ru-RU" sz="2400" b="1" dirty="0"/>
              <a:t> таинственное, а камни обладают какой-то неведомой энергетикой. Детям они приносят радость и положительно влияют на их всестороннее развитие. Игры с камнями оказывают положительное влияние и на психику ребенка. Даже простое перебирание камешков, рассматривание, поиск самого красивого делает </a:t>
            </a:r>
            <a:r>
              <a:rPr lang="ru-RU" sz="2400" b="1" dirty="0" smtClean="0"/>
              <a:t>ребенка спокойным </a:t>
            </a:r>
            <a:r>
              <a:rPr lang="ru-RU" sz="2400" b="1" dirty="0"/>
              <a:t>и уравновешенным, воспитывает </a:t>
            </a:r>
            <a:r>
              <a:rPr lang="ru-RU" sz="2400" b="1" dirty="0" smtClean="0"/>
              <a:t>любознательность.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6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уперпользователь\Desktop\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568863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328498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:\Users\Суперпользователь\Desktop\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554461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Суперпользователь\Desktop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6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764704"/>
            <a:ext cx="62646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«Без игры нет и не может быть полноценного умственного развития ребенка. </a:t>
            </a:r>
          </a:p>
          <a:p>
            <a:r>
              <a:rPr lang="ru-RU" sz="2400" i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Игра – это огромное окно, через которое </a:t>
            </a:r>
          </a:p>
          <a:p>
            <a:r>
              <a:rPr lang="ru-RU" sz="2400" i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в духовный мир ребенка вливается живительный поток  представлений, понятий. </a:t>
            </a:r>
          </a:p>
          <a:p>
            <a:r>
              <a:rPr lang="ru-RU" sz="2400" i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Игра – это искра, зажигающая огонек пытливости и любознательности».</a:t>
            </a:r>
          </a:p>
          <a:p>
            <a:r>
              <a:rPr lang="ru-RU" sz="2400" i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                                   В. А. Сухомлинский.</a:t>
            </a:r>
          </a:p>
          <a:p>
            <a:endParaRPr lang="ru-RU" sz="2400" i="1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i="1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i="1" dirty="0" smtClean="0"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</a:t>
            </a:r>
          </a:p>
        </p:txBody>
      </p:sp>
      <p:pic>
        <p:nvPicPr>
          <p:cNvPr id="3" name="Picture 2" descr="C:\Users\Суперпользователь\Desktop\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2" y="4437112"/>
            <a:ext cx="2456447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6160" y="3789040"/>
            <a:ext cx="6130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Применение </a:t>
            </a:r>
            <a:r>
              <a:rPr lang="ru-RU" dirty="0" smtClean="0"/>
              <a:t>камешков"Марблс</a:t>
            </a:r>
            <a:r>
              <a:rPr lang="ru-RU" dirty="0"/>
              <a:t>" </a:t>
            </a:r>
            <a:r>
              <a:rPr lang="ru-RU" dirty="0" smtClean="0"/>
              <a:t>                                                                                                         это </a:t>
            </a:r>
            <a:r>
              <a:rPr lang="ru-RU" dirty="0"/>
              <a:t>один из нетрадиционных </a:t>
            </a:r>
            <a:r>
              <a:rPr lang="ru-RU" dirty="0" smtClean="0"/>
              <a:t>приемов обучения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интересный </a:t>
            </a:r>
            <a:r>
              <a:rPr lang="ru-RU" dirty="0"/>
              <a:t>для детей. Камешки — интересный, доступный для сенсорного развития, </a:t>
            </a:r>
            <a:r>
              <a:rPr lang="ru-RU" dirty="0" smtClean="0"/>
              <a:t>и </a:t>
            </a:r>
            <a:r>
              <a:rPr lang="ru-RU" dirty="0"/>
              <a:t>к тому же многогранный материал для </a:t>
            </a:r>
            <a:r>
              <a:rPr lang="ru-RU" dirty="0" smtClean="0"/>
              <a:t>множества маленьких </a:t>
            </a:r>
            <a:r>
              <a:rPr lang="ru-RU" dirty="0"/>
              <a:t>затей. </a:t>
            </a:r>
            <a:endParaRPr lang="ru-RU" dirty="0" smtClean="0"/>
          </a:p>
          <a:p>
            <a:r>
              <a:rPr lang="ru-RU" dirty="0" smtClean="0"/>
              <a:t>Идей </a:t>
            </a:r>
            <a:r>
              <a:rPr lang="ru-RU" dirty="0"/>
              <a:t>достаточно много, как можно использовать с пользой: </a:t>
            </a:r>
            <a:endParaRPr lang="ru-RU" dirty="0" smtClean="0"/>
          </a:p>
          <a:p>
            <a:r>
              <a:rPr lang="ru-RU" dirty="0" smtClean="0"/>
              <a:t>играть</a:t>
            </a:r>
            <a:r>
              <a:rPr lang="ru-RU" dirty="0"/>
              <a:t>, творить, изучать математику, развивать восприятие, </a:t>
            </a:r>
            <a:endParaRPr lang="ru-RU" dirty="0" smtClean="0"/>
          </a:p>
          <a:p>
            <a:r>
              <a:rPr lang="ru-RU" dirty="0" smtClean="0"/>
              <a:t>мелкую </a:t>
            </a:r>
            <a:r>
              <a:rPr lang="ru-RU" dirty="0"/>
              <a:t>моторику и логическое мышление. </a:t>
            </a:r>
          </a:p>
        </p:txBody>
      </p:sp>
    </p:spTree>
    <p:extLst>
      <p:ext uri="{BB962C8B-B14F-4D97-AF65-F5344CB8AC3E}">
        <p14:creationId xmlns:p14="http://schemas.microsoft.com/office/powerpoint/2010/main" val="1516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детей с ТНР наблюдаются весьма </a:t>
            </a:r>
            <a:r>
              <a:rPr lang="ru-RU" dirty="0"/>
              <a:t>низкие показатели в объёме кратковременной и долговременной памяти </a:t>
            </a:r>
            <a:r>
              <a:rPr lang="ru-RU" dirty="0" smtClean="0"/>
              <a:t>. По сравнению с нормально </a:t>
            </a:r>
            <a:r>
              <a:rPr lang="ru-RU" dirty="0"/>
              <a:t>говорящими у детей с ТНР снижен объём всех видов памяти (слуховой, зрительной, тактильно -кинестетической). Нарушение структуры деятельности, неточное и фрагмен­тарное восприятие инструкции связаны </a:t>
            </a:r>
            <a:r>
              <a:rPr lang="ru-RU" dirty="0" smtClean="0"/>
              <a:t> </a:t>
            </a:r>
            <a:r>
              <a:rPr lang="ru-RU" dirty="0"/>
              <a:t>с особенностями внимания. Внимание у детей с ТНР характеризуется рядом особен­ностей: неустойчивостью, трудностью переключения, низким уровнем </a:t>
            </a:r>
            <a:r>
              <a:rPr lang="ru-RU" dirty="0" smtClean="0"/>
              <a:t>произвольности.  </a:t>
            </a:r>
            <a:r>
              <a:rPr lang="ru-RU" dirty="0"/>
              <a:t>С</a:t>
            </a:r>
            <a:r>
              <a:rPr lang="ru-RU" dirty="0" smtClean="0"/>
              <a:t>оставляю­щие большинство детей с ТНР  </a:t>
            </a:r>
            <a:r>
              <a:rPr lang="ru-RU" dirty="0"/>
              <a:t>отличаются низкой познавательной актив­ностью, проявляющейся в отсутствии интереса к заданиям, в недостаточном уровне психического напряжения и т. д. Вследствие двигательных и сенсорных нарушений недоста­точно развивается наглядно - действенное и наглядно - образное мышление. Задержано формирование словесно - логического мышления, что проявляется в трудностях установления сход­ства и различия между предметами, </a:t>
            </a:r>
            <a:r>
              <a:rPr lang="ru-RU" dirty="0" err="1"/>
              <a:t>несформированности</a:t>
            </a:r>
            <a:r>
              <a:rPr lang="ru-RU" dirty="0"/>
              <a:t> многих обобщающих понятий, в трудностях классификации предметов по существенным признакам. </a:t>
            </a:r>
            <a:r>
              <a:rPr lang="ru-RU" dirty="0" smtClean="0"/>
              <a:t>Задержка </a:t>
            </a:r>
            <a:r>
              <a:rPr lang="ru-RU" dirty="0"/>
              <a:t>в развитии речи знаменует собой и задержку развития вооб­ражения. Для детей с </a:t>
            </a:r>
            <a:r>
              <a:rPr lang="ru-RU" dirty="0" smtClean="0"/>
              <a:t>ТНР </a:t>
            </a:r>
            <a:r>
              <a:rPr lang="ru-RU" dirty="0"/>
              <a:t>характерны недостаточная подвижность, инертность, быстрая истощаемость процессов </a:t>
            </a:r>
            <a:r>
              <a:rPr lang="ru-RU" dirty="0" smtClean="0"/>
              <a:t>воображения.  У детей слабо развита зрительно-моторная координация.</a:t>
            </a:r>
          </a:p>
          <a:p>
            <a:r>
              <a:rPr lang="ru-RU" dirty="0" smtClean="0"/>
              <a:t>Поэтому дети данной категории нуждаются в организации коррекционно-развивающей работе.</a:t>
            </a:r>
            <a:endParaRPr lang="ru-RU" dirty="0"/>
          </a:p>
        </p:txBody>
      </p:sp>
      <p:pic>
        <p:nvPicPr>
          <p:cNvPr id="6" name="Рисунок 5" descr="Марблс – купить оптом в интернет-магазине фирмы &quot;Гамма&quot; Моск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49280"/>
            <a:ext cx="316835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6736" y="3017142"/>
            <a:ext cx="8411914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с камнями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арблс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приобретают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большую популярность среди педагогов дошкольных учреждений. Несмотря на свою простату и доступность они вызывают большой интерес у детей. С их помощью можно решить множество коррекционных задач. К таким задачам относятся: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азвитие мелкой моторики;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азвитие памяти, внимания, зрительно-моторной координации;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азвитие восприятия, наглядно-образного мышления, логического мышления, пространственного воображения;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ормирование умения сравнивать и анализировать;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ормирование познавательного интереса.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2" descr="Игра &quot;Раздели на группы&quot;"/>
          <p:cNvSpPr>
            <a:spLocks noChangeAspect="1" noChangeArrowheads="1"/>
          </p:cNvSpPr>
          <p:nvPr/>
        </p:nvSpPr>
        <p:spPr bwMode="auto">
          <a:xfrm>
            <a:off x="31750" y="860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04534"/>
            <a:ext cx="3011314" cy="25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Применение камешков «Марблс» в реабилитации детей-инвалидов и детей с  ограниченными возможностями здоровья | АУ СОН ТО &quot;СРЦН&quot;Согласие&quot;г.Иши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765"/>
            <a:ext cx="3168352" cy="27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перпользователь\Desktop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2068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+mj-lt"/>
              </a:rPr>
              <a:t>Развитие мелкой моторики </a:t>
            </a:r>
          </a:p>
          <a:p>
            <a:r>
              <a:rPr lang="ru-RU" sz="2800" b="1" i="1" dirty="0" smtClean="0">
                <a:latin typeface="+mj-lt"/>
              </a:rPr>
              <a:t>       </a:t>
            </a:r>
            <a:endParaRPr lang="ru-RU" sz="28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9774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Движение пальцев рук </a:t>
            </a:r>
            <a:r>
              <a:rPr lang="ru-RU" sz="2400" dirty="0" err="1" smtClean="0"/>
              <a:t>стиммулируют</a:t>
            </a:r>
            <a:r>
              <a:rPr lang="ru-RU" sz="2400" dirty="0" smtClean="0"/>
              <a:t> деятельность центральной нервной системы и ускоряют развитие речи ребенка.</a:t>
            </a:r>
          </a:p>
          <a:p>
            <a:r>
              <a:rPr lang="ru-RU" sz="2400" dirty="0" smtClean="0"/>
              <a:t>Дети с удовольствием перебирают камешки,</a:t>
            </a:r>
          </a:p>
          <a:p>
            <a:r>
              <a:rPr lang="ru-RU" sz="2400" dirty="0" smtClean="0"/>
              <a:t> перекладывают из одной руки в другую.</a:t>
            </a:r>
          </a:p>
          <a:p>
            <a:r>
              <a:rPr lang="ru-RU" sz="2400" dirty="0" smtClean="0"/>
              <a:t>Выкладывают  картинки.</a:t>
            </a:r>
            <a:endParaRPr lang="ru-RU" sz="2400" dirty="0"/>
          </a:p>
        </p:txBody>
      </p:sp>
      <p:pic>
        <p:nvPicPr>
          <p:cNvPr id="7" name="Рисунок 6" descr="C:\Users\Суперпользователь\Desktop\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92" y="4626585"/>
            <a:ext cx="2713484" cy="19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уперпользователь\Desktop\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94775"/>
            <a:ext cx="2911331" cy="219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maam.ru/upload/blogs/detsad-747508-14696439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1855"/>
            <a:ext cx="2808312" cy="20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спользование камешков Марблс в работе учителя-логопеда | Дефектология Про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" y="3429000"/>
            <a:ext cx="2344029" cy="21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уперпользователь\Desktop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988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Развитие устойчивости и концентрации внимания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Развивая у детей внимание с помощью камешков МАЛБРС  детям предлагают следующие упражнения и игры: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«Муха»;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«Выложи такой же узор»;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«Закрой все буквы» и другие</a:t>
            </a:r>
            <a:endParaRPr lang="ru-RU" dirty="0"/>
          </a:p>
        </p:txBody>
      </p:sp>
      <p:pic>
        <p:nvPicPr>
          <p:cNvPr id="7" name="Рисунок 6" descr="C:\Users\Суперпользователь\Desktop\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295">
            <a:off x="1389999" y="4179114"/>
            <a:ext cx="2546985" cy="179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уперпользователь\Desktop\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073">
            <a:off x="3695159" y="3738544"/>
            <a:ext cx="2710815" cy="168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уперпользователь\Desktop\3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044">
            <a:off x="6228184" y="2943528"/>
            <a:ext cx="1883410" cy="2416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6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уперпользователь\Desktop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-17156"/>
            <a:ext cx="9177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Развитие зрительной и ассоциативной памяти</a:t>
            </a:r>
            <a:endParaRPr lang="ru-RU" sz="2800" b="1" i="1" dirty="0"/>
          </a:p>
        </p:txBody>
      </p:sp>
      <p:pic>
        <p:nvPicPr>
          <p:cNvPr id="6" name="Рисунок 5" descr="C:\Users\Суперпользователь\Desktop\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1365"/>
            <a:ext cx="4176464" cy="228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Использование камушков Марблс в преодолении речевых нарушений у детей с  ТНР.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29375" cy="33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уперпользователь\Desktop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60649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Развитие </a:t>
            </a:r>
            <a:r>
              <a:rPr lang="ru-RU" sz="2800" b="1" i="1" dirty="0" smtClean="0"/>
              <a:t>мышления</a:t>
            </a:r>
            <a:endParaRPr lang="ru-RU" sz="2800" b="1" i="1" dirty="0"/>
          </a:p>
        </p:txBody>
      </p:sp>
      <p:pic>
        <p:nvPicPr>
          <p:cNvPr id="5" name="Рисунок 4" descr="C:\Users\Суперпользователь\Desktop\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8239">
            <a:off x="888269" y="1207177"/>
            <a:ext cx="2688590" cy="26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уперпользователь\Desktop\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476">
            <a:off x="5292080" y="620688"/>
            <a:ext cx="3073524" cy="237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азвивающий набор «Цветная роса», камешки марблс, по методике Монтессори  (4429019) - Купить по цене от 153.00 руб. | Интернет магазин SIMA-LAND.R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07" y="2503804"/>
            <a:ext cx="2747561" cy="20053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529" y="508518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Игры, направленные на формирование мыслительных процессов способствуют </a:t>
            </a:r>
          </a:p>
          <a:p>
            <a:pPr algn="just"/>
            <a:r>
              <a:rPr lang="ru-RU" sz="2000" b="1" dirty="0" smtClean="0"/>
              <a:t>умению у детей  находить закономерности,  делать умозаключения, выделять существенное и другое.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100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уперпользователь\Desktop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Развитие </a:t>
            </a:r>
            <a:r>
              <a:rPr lang="ru-RU" sz="2800" b="1" i="1" dirty="0" smtClean="0"/>
              <a:t>зрительно-моторной координации</a:t>
            </a:r>
            <a:endParaRPr lang="ru-RU" sz="2800" b="1" i="1" dirty="0"/>
          </a:p>
        </p:txBody>
      </p:sp>
      <p:pic>
        <p:nvPicPr>
          <p:cNvPr id="2050" name="Picture 2" descr="РАЗВИТИЕ МЕЖПОЛУШАРНОГО ВЗАИМОДЕЙСТВИЯ | Образователь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3501008"/>
            <a:ext cx="3784010" cy="2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ЗВИТИЕ МЕЖПОЛУШАРНОГО ВЗАИМОДЕЙСТВИЯ | Образовательная социальная се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48772"/>
            <a:ext cx="3624337" cy="25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етодические пособия для развития межполушарного взаимодействия мозга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1832"/>
            <a:ext cx="3624337" cy="2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726" y="1124744"/>
            <a:ext cx="529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Игры  </a:t>
            </a:r>
            <a:r>
              <a:rPr lang="ru-RU" sz="2400" b="1" dirty="0"/>
              <a:t>н</a:t>
            </a:r>
            <a:r>
              <a:rPr lang="ru-RU" sz="2400" b="1" dirty="0" smtClean="0"/>
              <a:t>аправленные на развитие 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ежполушарного взаимодействия</a:t>
            </a:r>
          </a:p>
          <a:p>
            <a:r>
              <a:rPr lang="ru-RU" sz="2400" b="1" dirty="0" smtClean="0"/>
              <a:t> и </a:t>
            </a:r>
            <a:r>
              <a:rPr lang="ru-RU" sz="2400" b="1" dirty="0" err="1" smtClean="0"/>
              <a:t>скоординированности</a:t>
            </a:r>
            <a:r>
              <a:rPr lang="ru-RU" sz="2400" b="1" dirty="0" smtClean="0"/>
              <a:t> руки и глаз.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59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575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Суперпользователь</dc:creator>
  <cp:lastModifiedBy>Суперпользователь</cp:lastModifiedBy>
  <cp:revision>24</cp:revision>
  <dcterms:created xsi:type="dcterms:W3CDTF">2021-04-25T07:51:40Z</dcterms:created>
  <dcterms:modified xsi:type="dcterms:W3CDTF">2021-04-26T19:42:13Z</dcterms:modified>
</cp:coreProperties>
</file>