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74" r:id="rId3"/>
    <p:sldId id="275" r:id="rId4"/>
    <p:sldId id="258" r:id="rId5"/>
    <p:sldId id="261" r:id="rId6"/>
    <p:sldId id="259" r:id="rId7"/>
    <p:sldId id="267" r:id="rId8"/>
    <p:sldId id="263" r:id="rId9"/>
    <p:sldId id="284" r:id="rId10"/>
    <p:sldId id="279" r:id="rId11"/>
    <p:sldId id="280" r:id="rId12"/>
    <p:sldId id="266" r:id="rId13"/>
    <p:sldId id="281" r:id="rId14"/>
    <p:sldId id="282" r:id="rId15"/>
    <p:sldId id="277" r:id="rId16"/>
    <p:sldId id="269" r:id="rId17"/>
    <p:sldId id="271" r:id="rId18"/>
    <p:sldId id="272" r:id="rId19"/>
    <p:sldId id="270" r:id="rId20"/>
    <p:sldId id="273" r:id="rId21"/>
    <p:sldId id="283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8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2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8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5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1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2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0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13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8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84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72B0-A05C-46D6-A290-A36DE86ED99B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6F474-0FF1-4233-A961-C18ADB3C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072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Муниципальное казенное дошкольное образовательное учреждение д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smtClean="0">
                <a:solidFill>
                  <a:schemeClr val="bg1"/>
                </a:solidFill>
              </a:rPr>
              <a:t>с №2 «Березка» г. Инза.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Презентация для детей старшего дошкольного возраста.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b="1" dirty="0" smtClean="0">
                <a:solidFill>
                  <a:schemeClr val="bg1"/>
                </a:solidFill>
              </a:rPr>
              <a:t>Святые заступники Руси</a:t>
            </a:r>
            <a:endParaRPr lang="ru-RU" dirty="0"/>
          </a:p>
        </p:txBody>
      </p:sp>
      <p:pic>
        <p:nvPicPr>
          <p:cNvPr id="1026" name="Picture 2" descr="C:\Users\Надежда\Desktop\r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6328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008313" cy="5577483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Здесь</a:t>
            </a:r>
            <a:r>
              <a:rPr lang="ru-RU" sz="1800" dirty="0">
                <a:solidFill>
                  <a:schemeClr val="bg1"/>
                </a:solidFill>
              </a:rPr>
              <a:t>, в глухом лесу, исполнилась наконец мечта Варфоломея — он стал монахом</a:t>
            </a:r>
            <a:r>
              <a:rPr lang="ru-RU" sz="1800" dirty="0" smtClean="0">
                <a:solidFill>
                  <a:schemeClr val="bg1"/>
                </a:solidFill>
              </a:rPr>
              <a:t>. </a:t>
            </a:r>
            <a:r>
              <a:rPr lang="ru-RU" sz="1800" dirty="0">
                <a:solidFill>
                  <a:schemeClr val="bg1"/>
                </a:solidFill>
              </a:rPr>
              <a:t>Монахи это люди которые живут в монастыре. Монахи оставляют мир, все его заботы и суету, посвящают свою жизнь </a:t>
            </a:r>
            <a:r>
              <a:rPr lang="ru-RU" sz="1800" dirty="0" smtClean="0">
                <a:solidFill>
                  <a:schemeClr val="bg1"/>
                </a:solidFill>
              </a:rPr>
              <a:t>Богу. Когда </a:t>
            </a:r>
            <a:r>
              <a:rPr lang="ru-RU" sz="1800" dirty="0">
                <a:solidFill>
                  <a:schemeClr val="bg1"/>
                </a:solidFill>
              </a:rPr>
              <a:t>люди становятся монахами, они получают новое имя.  И Варфоломей стал Сергием.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33893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3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3008313" cy="564949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Началась его монашеская жизнь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Днем Сергий трудился в лесу и у дома: ходил за водой на родник, колол дрова, чинил одежду, работал на огороде. Шумели над головой высокие сосны, звонко выстукивал клювом дятел, порхали и пересвистывались в кустах лесные птицы. Ночью же Сергий тоже трудился дома или в церкви: читал молитвы и священные </a:t>
            </a:r>
            <a:r>
              <a:rPr lang="ru-RU" sz="1800" dirty="0" smtClean="0">
                <a:solidFill>
                  <a:schemeClr val="bg1"/>
                </a:solidFill>
              </a:rPr>
              <a:t>книги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4664"/>
            <a:ext cx="518457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3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008313" cy="557748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Прошли годы, и слух о Сергии как о бесстрашном и добром монахе стал приводить к нему тех, кто искал для себя уединенной монашеской жизни. Сергий разрешал им селиться рядом со своим жильем. Помогал отесывать бревна и строить кельи. 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39627"/>
            <a:ext cx="5111750" cy="55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Жили монахи трудно, перенося болезни, голод, нужду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Но дружно. Трудились каждый своим трудом и учились жить чистой и мирной жизнью. </a:t>
            </a:r>
          </a:p>
        </p:txBody>
      </p:sp>
      <p:pic>
        <p:nvPicPr>
          <p:cNvPr id="7" name="Объект 6" descr="C:\Users\Надежда\Downloads\rNjRSSARlM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4664"/>
            <a:ext cx="5400600" cy="5616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2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008313" cy="557748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Так образовался в лесу </a:t>
            </a:r>
            <a:r>
              <a:rPr lang="ru-RU" sz="2000" dirty="0" smtClean="0">
                <a:solidFill>
                  <a:schemeClr val="bg1"/>
                </a:solidFill>
              </a:rPr>
              <a:t>монастырь, будущая </a:t>
            </a:r>
            <a:r>
              <a:rPr lang="ru-RU" sz="2000" dirty="0">
                <a:solidFill>
                  <a:schemeClr val="bg1"/>
                </a:solidFill>
              </a:rPr>
              <a:t>великая Троице-Сергиева Лавра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А Сергия они избрали своим игуменом — начальником монастыря.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27" y="2614340"/>
            <a:ext cx="2993395" cy="11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2849563"/>
            <a:ext cx="29940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8000"/>
            <a:ext cx="5184576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8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 смирение, молитву и доброту Бог наделил Сергия Радонежского даром творить чудеса. Когда у монахов кончилась вода, он помолился Богу, и в лесу забил святой источник. С помощью воды из этого источника люди стали исцеляться от своих </a:t>
            </a:r>
            <a:r>
              <a:rPr lang="ru-RU" sz="2400" dirty="0" smtClean="0">
                <a:solidFill>
                  <a:schemeClr val="bg1"/>
                </a:solidFill>
              </a:rPr>
              <a:t>болезней.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Объект 4" descr="C:\Users\Надежда\Desktop\img8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0" t="3169" r="23237" b="3212"/>
          <a:stretch/>
        </p:blipFill>
        <p:spPr bwMode="auto">
          <a:xfrm>
            <a:off x="3635896" y="200722"/>
            <a:ext cx="5082322" cy="5932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17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3008313" cy="5289451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Постепенно слава о Сергиевом монастыре распространилась по всей Руси. Много людей стало приходить  к Сергию Радонежскому за советом и молитвенной помощью</a:t>
            </a:r>
            <a:r>
              <a:rPr lang="ru-RU" sz="2800" dirty="0" smtClean="0">
                <a:solidFill>
                  <a:schemeClr val="bg1"/>
                </a:solidFill>
              </a:rPr>
              <a:t>. Преподобный Сергий исцелял  больных, утешал печальных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  <a:endParaRPr lang="ru-RU" sz="2800" dirty="0"/>
          </a:p>
        </p:txBody>
      </p:sp>
      <p:pic>
        <p:nvPicPr>
          <p:cNvPr id="6" name="Объект 5" descr="C:\Users\Надежда\Downloads\img26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r="24384" b="6345"/>
          <a:stretch/>
        </p:blipFill>
        <p:spPr bwMode="auto">
          <a:xfrm>
            <a:off x="3419872" y="273050"/>
            <a:ext cx="5184576" cy="6180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23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Надежда\Desktop\LMy6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620688"/>
            <a:ext cx="5111750" cy="5256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Русская земля в то время страдала от татарского ига. Великий князь Димитрий Иоаннович Донской, собрав войско, пришел в обитель Преподобного Сергия испросить благословения на предстоявшее сражение.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Во время сражения Преподобный Сергий вместе с братией стоял на молитве и просил Бога о даровании победы русским воинам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Надежда\Desktop\slide_33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-784" r="14118" b="784"/>
          <a:stretch/>
        </p:blipFill>
        <p:spPr bwMode="auto">
          <a:xfrm>
            <a:off x="3575050" y="476672"/>
            <a:ext cx="5111750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Кроме того он помог освободить Москву от Наполеона в 1812 году. Когда Наполеон вошел в Москву и поднялся на звонницу </a:t>
            </a:r>
            <a:r>
              <a:rPr lang="ru-RU" sz="2000" dirty="0" err="1" smtClean="0">
                <a:solidFill>
                  <a:schemeClr val="bg1"/>
                </a:solidFill>
              </a:rPr>
              <a:t>Иоана</a:t>
            </a:r>
            <a:r>
              <a:rPr lang="ru-RU" sz="2000" dirty="0" smtClean="0">
                <a:solidFill>
                  <a:schemeClr val="bg1"/>
                </a:solidFill>
              </a:rPr>
              <a:t> Грозного, в Кремле, то ему показалось что на него летит целая армия монахов, по воздуху, во главе с очень высоким монахом. Наполеон испугался и отходя от Москвы попал в Троице- Сергиеву Лавру, там увидев икону с ликом Сергия, узнал его и очень испугался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Надежда\Desktop\2910605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400600" cy="5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r>
              <a:rPr lang="ru-RU" sz="2400" dirty="0">
                <a:solidFill>
                  <a:schemeClr val="bg1"/>
                </a:solidFill>
              </a:rPr>
              <a:t>Святой Преподобный Сергий Радонежский мечтал и молился об объединении  Руси и много делал для примирения враждующих князей. Он был настоящим подвижником земли русской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51344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Цель: познакомить детей с </a:t>
            </a:r>
            <a:r>
              <a:rPr lang="ru-RU" sz="2400" dirty="0" smtClean="0">
                <a:solidFill>
                  <a:schemeClr val="bg1"/>
                </a:solidFill>
              </a:rPr>
              <a:t>преподобным Сергием Радонежским, </a:t>
            </a:r>
            <a:r>
              <a:rPr lang="ru-RU" sz="2400" dirty="0">
                <a:solidFill>
                  <a:schemeClr val="bg1"/>
                </a:solidFill>
              </a:rPr>
              <a:t>сформировать знание и понимание его жития и духовных </a:t>
            </a:r>
            <a:r>
              <a:rPr lang="ru-RU" sz="2400" dirty="0" smtClean="0">
                <a:solidFill>
                  <a:schemeClr val="bg1"/>
                </a:solidFill>
              </a:rPr>
              <a:t>подвигов.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Задачи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Развивающие: развивать умение слушать и активно воспринимать услышанное, умение анализировать и комментировать увиденные </a:t>
            </a:r>
            <a:r>
              <a:rPr lang="ru-RU" sz="2400" dirty="0" smtClean="0">
                <a:solidFill>
                  <a:schemeClr val="bg1"/>
                </a:solidFill>
              </a:rPr>
              <a:t>изображения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Образовательные: формировать понимание детьми таких понятий, как «преподобный», </a:t>
            </a:r>
            <a:r>
              <a:rPr lang="ru-RU" sz="2400" dirty="0" smtClean="0">
                <a:solidFill>
                  <a:schemeClr val="bg1"/>
                </a:solidFill>
              </a:rPr>
              <a:t>«монах», «отшельник»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Воспитательные: воспитывать уважение к истории, культуре </a:t>
            </a:r>
            <a:r>
              <a:rPr lang="ru-RU" sz="2400" dirty="0" smtClean="0">
                <a:solidFill>
                  <a:schemeClr val="bg1"/>
                </a:solidFill>
              </a:rPr>
              <a:t>нашей </a:t>
            </a:r>
            <a:r>
              <a:rPr lang="ru-RU" sz="2400" dirty="0">
                <a:solidFill>
                  <a:schemeClr val="bg1"/>
                </a:solidFill>
              </a:rPr>
              <a:t>Родины.</a:t>
            </a:r>
          </a:p>
        </p:txBody>
      </p:sp>
    </p:spTree>
    <p:extLst>
      <p:ext uri="{BB962C8B-B14F-4D97-AF65-F5344CB8AC3E}">
        <p14:creationId xmlns:p14="http://schemas.microsoft.com/office/powerpoint/2010/main" val="37096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Надежда\Desktop\4-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1"/>
          <a:stretch/>
        </p:blipFill>
        <p:spPr bwMode="auto">
          <a:xfrm>
            <a:off x="3419872" y="476672"/>
            <a:ext cx="5400600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Ко всем русским людям обращено </a:t>
            </a:r>
            <a:r>
              <a:rPr lang="ru-RU" sz="2200" dirty="0">
                <a:solidFill>
                  <a:schemeClr val="bg1"/>
                </a:solidFill>
              </a:rPr>
              <a:t>завещание святого Сергия Радонежского</a:t>
            </a:r>
            <a:r>
              <a:rPr lang="ru-RU" sz="2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— </a:t>
            </a:r>
            <a:r>
              <a:rPr lang="ru-RU" sz="2200" dirty="0">
                <a:solidFill>
                  <a:schemeClr val="bg1"/>
                </a:solidFill>
              </a:rPr>
              <a:t>Живите чисто, как нам Бог заповедал. Храните мир между собой и все прощайте друг другу, как дети одного Отца. Я же за всех вас буду молиться, и  всем, кто  будет просить  меня с  верой,  приду на  </a:t>
            </a:r>
            <a:r>
              <a:rPr lang="ru-RU" sz="2200" dirty="0" smtClean="0">
                <a:solidFill>
                  <a:schemeClr val="bg1"/>
                </a:solidFill>
              </a:rPr>
              <a:t>помощь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 </a:t>
            </a:r>
            <a:r>
              <a:rPr lang="ru-RU" sz="2000" dirty="0">
                <a:solidFill>
                  <a:schemeClr val="bg1"/>
                </a:solidFill>
              </a:rPr>
              <a:t>сегодня  великий чудотворец помогает всем, с верою притекающим к нему, и совершает великие и бесчисленные чудеса.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Объект 4" descr="C:\Users\Надежда\Downloads\maxresdefaul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5410944" cy="540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72808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Подготовила: воспитатель     МКДОУ №2 «Березка» г. Инза</a:t>
            </a:r>
          </a:p>
          <a:p>
            <a:pPr algn="r"/>
            <a:r>
              <a:rPr lang="ru-RU" dirty="0" err="1" smtClean="0">
                <a:solidFill>
                  <a:schemeClr val="bg1"/>
                </a:solidFill>
              </a:rPr>
              <a:t>Годовикова</a:t>
            </a:r>
            <a:r>
              <a:rPr lang="ru-RU" dirty="0" smtClean="0">
                <a:solidFill>
                  <a:schemeClr val="bg1"/>
                </a:solidFill>
              </a:rPr>
              <a:t> Н.А.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>
              <a:solidFill>
                <a:prstClr val="white"/>
              </a:solidFill>
            </a:endParaRPr>
          </a:p>
          <a:p>
            <a:pPr lvl="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3008313" cy="521744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Перед нами изображение преподобного Сергия Радонежского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Как вы думаете, что означает выражение «преподобный»?  Преподобными называли людей особенных, которые прожили жизнь в вере и сильной любви к Богу, были честными, справедливыми, добрыми и милосердными. Эти люди как бы подобны Богу. </a:t>
            </a:r>
          </a:p>
        </p:txBody>
      </p:sp>
      <p:pic>
        <p:nvPicPr>
          <p:cNvPr id="6" name="Рисунок 5" descr="C:\Users\Надежда\Desktop\Новая папка\1f964109d54239b22d88444c92e7db4c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5400600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4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 descr="C:\Users\Надежда\Desktop\Новая папка\otrok-varfolomey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 r="29885"/>
          <a:stretch/>
        </p:blipFill>
        <p:spPr bwMode="auto">
          <a:xfrm>
            <a:off x="3995936" y="332656"/>
            <a:ext cx="4680520" cy="5616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Это было очень  давно. Тогда еще не было на свете ни ваших пап и мам, дедушек и бабушек -  все они родились позже. В те давние времена в одном селе, недалеко от города Ростова Великого, в прекрасный майский день под пение птиц за окном, родился мальчик. При крещении ему дали имя Варфоломей. У него было два брата Стефан и Петр. Все трое были хорошими и послушными сыновьями боярина Кирилла и жены его Марии.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Надежда\Desktop\Новая папка\78a8bf53f4c76bc963141524c8513d27--din-cardiga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3296" y="273050"/>
            <a:ext cx="3035257" cy="58531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Варфоломей был лучше всех: скромный, тихий и услужливый, старался всем помочь. Да вот беда: не давалась ему учеба в школе. Родители говорили ему: «Молись, проси Бога о помощи!».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Надежда\Desktop\Новая папка\miniature_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692696"/>
            <a:ext cx="4680520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 Бог услышал его молитву. Однажды, ища в поле пропавших лошадей, он увидел под дубом незнакомого старца-монаха, который молился. Мальчик подошел к нему и поведал свою скорбь. Чудесный старец дал мальчику просфору (хлеб) и благословил хорошо учиться. С тех пор Варфоломей стал лучшим учеником в школе.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После  смерти родителей Кирилла и </a:t>
            </a:r>
            <a:r>
              <a:rPr lang="ru-RU" sz="2000" dirty="0" smtClean="0">
                <a:solidFill>
                  <a:schemeClr val="bg1"/>
                </a:solidFill>
              </a:rPr>
              <a:t>Марии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Варфоломей вместе </a:t>
            </a:r>
            <a:r>
              <a:rPr lang="ru-RU" sz="2000" dirty="0">
                <a:solidFill>
                  <a:schemeClr val="bg1"/>
                </a:solidFill>
              </a:rPr>
              <a:t>с братом Стефаном  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ушёл в Радонежские леса. Братья выбрали место  в лесу, поразившее их величием и красотой, позднее названное Маковицей.  Начали строить церковь и кельи. Жили, работали и молились.</a:t>
            </a:r>
          </a:p>
        </p:txBody>
      </p:sp>
      <p:pic>
        <p:nvPicPr>
          <p:cNvPr id="6" name="Объект 5" descr="C:\Users\Надежда\Downloads\img3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1" r="10686"/>
          <a:stretch/>
        </p:blipFill>
        <p:spPr bwMode="auto">
          <a:xfrm>
            <a:off x="3635896" y="332656"/>
            <a:ext cx="5112568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Брат  </a:t>
            </a:r>
            <a:r>
              <a:rPr lang="ru-RU" sz="1600" dirty="0" smtClean="0">
                <a:solidFill>
                  <a:schemeClr val="bg1"/>
                </a:solidFill>
              </a:rPr>
              <a:t>Стефан </a:t>
            </a:r>
            <a:r>
              <a:rPr lang="ru-RU" sz="1600" dirty="0">
                <a:solidFill>
                  <a:schemeClr val="bg1"/>
                </a:solidFill>
              </a:rPr>
              <a:t>не выдержал испытаний пустынной жизни и вернулся в монастырь, к братии. А Сергий в полном одиночестве продолжал жить среди сумрачных лесов, чаще питаясь только водой и хлебом, пребывая в ежедневных трудах и молитвах 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8" name="Объект 7" descr="C:\Users\Надежда\Downloads\277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5194920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2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Однажды произошёл такой случай, Сергий увидел раз огромного медведя, слабого от голода. И пожалел его. Принес краюшку хлеба, подал. Мохнатый странник мирно съел. Потом стал навещать его. Сергий подавал всегда. И медведь сделался ручным. </a:t>
            </a:r>
          </a:p>
        </p:txBody>
      </p:sp>
      <p:pic>
        <p:nvPicPr>
          <p:cNvPr id="5" name="Объект 4" descr="C:\Users\Надежда\Downloads\img8 (1)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381" r="2068" b="-381"/>
          <a:stretch/>
        </p:blipFill>
        <p:spPr bwMode="auto">
          <a:xfrm>
            <a:off x="3925228" y="548680"/>
            <a:ext cx="4751227" cy="5853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49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489</TotalTime>
  <Words>967</Words>
  <Application>Microsoft Office PowerPoint</Application>
  <PresentationFormat>Экран (4:3)</PresentationFormat>
  <Paragraphs>32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казенное дошкольное образовательное учреждение д/с №2 «Березка» г. Инза.  Презентация для детей старшего дошкольного возраста.  Святые заступники Руси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Company>Image&amp;Matros ®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детей старшего дошкольного возраста</dc:title>
  <dc:creator>Image&amp;Matros ®</dc:creator>
  <cp:lastModifiedBy>Image&amp;Matros ®</cp:lastModifiedBy>
  <cp:revision>45</cp:revision>
  <dcterms:created xsi:type="dcterms:W3CDTF">2021-12-08T12:22:00Z</dcterms:created>
  <dcterms:modified xsi:type="dcterms:W3CDTF">2021-12-13T06:41:49Z</dcterms:modified>
</cp:coreProperties>
</file>