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2" r:id="rId6"/>
    <p:sldId id="259" r:id="rId7"/>
    <p:sldId id="261"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17.01.2025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17.01.2025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17.01.2025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17.01.2025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17.01.2025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17.01.2025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17.01.2025</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17.01.2025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17.01.2025</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17.01.2025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17.01.2025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17.01.2025</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1714488"/>
            <a:ext cx="7772400" cy="1470025"/>
          </a:xfrm>
        </p:spPr>
        <p:txBody>
          <a:bodyPr>
            <a:normAutofit fontScale="90000"/>
          </a:bodyPr>
          <a:lstStyle/>
          <a:p>
            <a:r>
              <a:rPr lang="ru-RU" sz="2800" b="1" dirty="0" smtClean="0">
                <a:solidFill>
                  <a:srgbClr val="C00000"/>
                </a:solidFill>
                <a:latin typeface="Cambria" pitchFamily="18" charset="0"/>
              </a:rPr>
              <a:t>Занятие по развитию актёрского мастерства у детей старшего дошкольного  возраста с использованием игровых упражнений.</a:t>
            </a:r>
            <a:r>
              <a:rPr lang="ru-RU" sz="1600" dirty="0" smtClean="0"/>
              <a:t/>
            </a:r>
            <a:br>
              <a:rPr lang="ru-RU" sz="1600" dirty="0" smtClean="0"/>
            </a:br>
            <a:endParaRPr lang="ru-RU" sz="1600" dirty="0">
              <a:latin typeface="Cambria" pitchFamily="18" charset="0"/>
            </a:endParaRPr>
          </a:p>
        </p:txBody>
      </p:sp>
      <p:sp>
        <p:nvSpPr>
          <p:cNvPr id="3" name="Подзаголовок 2"/>
          <p:cNvSpPr>
            <a:spLocks noGrp="1"/>
          </p:cNvSpPr>
          <p:nvPr>
            <p:ph type="subTitle" idx="1"/>
          </p:nvPr>
        </p:nvSpPr>
        <p:spPr>
          <a:xfrm>
            <a:off x="4714876" y="4429132"/>
            <a:ext cx="4429124" cy="2428868"/>
          </a:xfrm>
          <a:ln>
            <a:solidFill>
              <a:schemeClr val="tx2">
                <a:lumMod val="40000"/>
                <a:lumOff val="60000"/>
              </a:schemeClr>
            </a:solidFill>
          </a:ln>
        </p:spPr>
        <p:style>
          <a:lnRef idx="2">
            <a:schemeClr val="accent6"/>
          </a:lnRef>
          <a:fillRef idx="1">
            <a:schemeClr val="lt1"/>
          </a:fillRef>
          <a:effectRef idx="0">
            <a:schemeClr val="accent6"/>
          </a:effectRef>
          <a:fontRef idx="minor">
            <a:schemeClr val="dk1"/>
          </a:fontRef>
        </p:style>
        <p:txBody>
          <a:bodyPr>
            <a:normAutofit/>
          </a:bodyPr>
          <a:lstStyle/>
          <a:p>
            <a:r>
              <a:rPr lang="ru-RU" sz="2000" b="1" dirty="0" smtClean="0">
                <a:solidFill>
                  <a:schemeClr val="tx2">
                    <a:lumMod val="75000"/>
                  </a:schemeClr>
                </a:solidFill>
                <a:latin typeface="Cambria" pitchFamily="18" charset="0"/>
              </a:rPr>
              <a:t>Подготовила: воспитатель высшей категории </a:t>
            </a:r>
          </a:p>
          <a:p>
            <a:r>
              <a:rPr lang="ru-RU" sz="2000" b="1" dirty="0" err="1" smtClean="0">
                <a:solidFill>
                  <a:schemeClr val="tx2">
                    <a:lumMod val="75000"/>
                  </a:schemeClr>
                </a:solidFill>
                <a:latin typeface="Cambria" pitchFamily="18" charset="0"/>
              </a:rPr>
              <a:t>Хвостанцева</a:t>
            </a:r>
            <a:r>
              <a:rPr lang="ru-RU" sz="2000" b="1" dirty="0" smtClean="0">
                <a:solidFill>
                  <a:schemeClr val="tx2">
                    <a:lumMod val="75000"/>
                  </a:schemeClr>
                </a:solidFill>
                <a:latin typeface="Cambria" pitchFamily="18" charset="0"/>
              </a:rPr>
              <a:t> Алина Альбертовна</a:t>
            </a:r>
            <a:endParaRPr lang="ru-RU" sz="2000" b="1" dirty="0" smtClean="0">
              <a:solidFill>
                <a:schemeClr val="tx2">
                  <a:lumMod val="75000"/>
                </a:schemeClr>
              </a:solidFill>
              <a:latin typeface="Cambria" pitchFamily="18" charset="0"/>
            </a:endParaRPr>
          </a:p>
          <a:p>
            <a:r>
              <a:rPr lang="ru-RU" sz="2000" b="1" dirty="0" smtClean="0">
                <a:solidFill>
                  <a:schemeClr val="tx2">
                    <a:lumMod val="75000"/>
                  </a:schemeClr>
                </a:solidFill>
                <a:latin typeface="Cambria" pitchFamily="18" charset="0"/>
              </a:rPr>
              <a:t>МАДОУ МДС № 49 «Чебурашка», Малышевский муниципальный округ</a:t>
            </a:r>
            <a:endParaRPr lang="ru-RU" sz="2000" b="1" dirty="0">
              <a:solidFill>
                <a:schemeClr val="tx2">
                  <a:lumMod val="75000"/>
                </a:schemeClr>
              </a:solidFill>
              <a:latin typeface="Cambria" pitchFamily="18" charset="0"/>
            </a:endParaRPr>
          </a:p>
        </p:txBody>
      </p:sp>
      <p:pic>
        <p:nvPicPr>
          <p:cNvPr id="1026" name="Picture 2" descr="C:\Users\Наташа\Pictures\я\images (4).jpg"/>
          <p:cNvPicPr>
            <a:picLocks noChangeAspect="1" noChangeArrowheads="1"/>
          </p:cNvPicPr>
          <p:nvPr/>
        </p:nvPicPr>
        <p:blipFill>
          <a:blip r:embed="rId3"/>
          <a:stretch>
            <a:fillRect/>
          </a:stretch>
        </p:blipFill>
        <p:spPr bwMode="auto">
          <a:xfrm>
            <a:off x="1785918" y="3071810"/>
            <a:ext cx="2659984" cy="279359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71604" y="1785927"/>
            <a:ext cx="7115196" cy="1643074"/>
          </a:xfrm>
        </p:spPr>
        <p:txBody>
          <a:bodyPr>
            <a:normAutofit/>
          </a:bodyPr>
          <a:lstStyle/>
          <a:p>
            <a:pPr lvl="0">
              <a:buNone/>
            </a:pPr>
            <a:r>
              <a:rPr lang="ru-RU" sz="2000" dirty="0" smtClean="0">
                <a:latin typeface="Cambria" pitchFamily="18" charset="0"/>
              </a:rPr>
              <a:t>Педагог просит изобразить  детей </a:t>
            </a:r>
          </a:p>
          <a:p>
            <a:pPr lvl="0"/>
            <a:r>
              <a:rPr lang="ru-RU" sz="2000" dirty="0" smtClean="0">
                <a:latin typeface="Cambria" pitchFamily="18" charset="0"/>
              </a:rPr>
              <a:t>Закипающий чайник</a:t>
            </a:r>
          </a:p>
          <a:p>
            <a:pPr lvl="0"/>
            <a:r>
              <a:rPr lang="ru-RU" sz="2000" dirty="0" smtClean="0">
                <a:latin typeface="Cambria" pitchFamily="18" charset="0"/>
              </a:rPr>
              <a:t>Скрипучую дверь</a:t>
            </a:r>
          </a:p>
          <a:p>
            <a:pPr lvl="0"/>
            <a:r>
              <a:rPr lang="ru-RU" sz="2000" dirty="0" smtClean="0">
                <a:latin typeface="Cambria" pitchFamily="18" charset="0"/>
              </a:rPr>
              <a:t>Настольную лампу  </a:t>
            </a:r>
          </a:p>
          <a:p>
            <a:endParaRPr lang="ru-RU" sz="2000" dirty="0"/>
          </a:p>
        </p:txBody>
      </p:sp>
      <p:sp>
        <p:nvSpPr>
          <p:cNvPr id="4" name="Заголовок 1"/>
          <p:cNvSpPr>
            <a:spLocks noGrp="1"/>
          </p:cNvSpPr>
          <p:nvPr>
            <p:ph type="title"/>
          </p:nvPr>
        </p:nvSpPr>
        <p:spPr>
          <a:xfrm>
            <a:off x="457200" y="274638"/>
            <a:ext cx="8229600" cy="796908"/>
          </a:xfrm>
        </p:spPr>
        <p:style>
          <a:lnRef idx="1">
            <a:schemeClr val="accent1"/>
          </a:lnRef>
          <a:fillRef idx="2">
            <a:schemeClr val="accent1"/>
          </a:fillRef>
          <a:effectRef idx="1">
            <a:schemeClr val="accent1"/>
          </a:effectRef>
          <a:fontRef idx="minor">
            <a:schemeClr val="dk1"/>
          </a:fontRef>
        </p:style>
        <p:txBody>
          <a:bodyPr>
            <a:normAutofit fontScale="90000"/>
          </a:bodyPr>
          <a:lstStyle/>
          <a:p>
            <a:pPr lvl="0"/>
            <a:r>
              <a:rPr lang="ru-RU" sz="3200" i="1" dirty="0" smtClean="0"/>
              <a:t/>
            </a:r>
            <a:br>
              <a:rPr lang="ru-RU" sz="3200" i="1" dirty="0" smtClean="0"/>
            </a:br>
            <a:r>
              <a:rPr lang="ru-RU" sz="3200" i="1" dirty="0" smtClean="0"/>
              <a:t/>
            </a:r>
            <a:br>
              <a:rPr lang="ru-RU" sz="3200" i="1" dirty="0" smtClean="0"/>
            </a:br>
            <a:r>
              <a:rPr lang="ru-RU" sz="2400" i="1" dirty="0" smtClean="0"/>
              <a:t> </a:t>
            </a:r>
            <a:r>
              <a:rPr lang="ru-RU" sz="2400" dirty="0" smtClean="0">
                <a:solidFill>
                  <a:schemeClr val="tx2">
                    <a:lumMod val="75000"/>
                  </a:schemeClr>
                </a:solidFill>
                <a:latin typeface="Cambria" pitchFamily="18" charset="0"/>
              </a:rPr>
              <a:t>Театральный этюд </a:t>
            </a:r>
            <a:r>
              <a:rPr lang="ru-RU" sz="2800" dirty="0" smtClean="0">
                <a:solidFill>
                  <a:schemeClr val="tx2">
                    <a:lumMod val="75000"/>
                  </a:schemeClr>
                </a:solidFill>
                <a:latin typeface="Cambria" pitchFamily="18" charset="0"/>
              </a:rPr>
              <a:t/>
            </a:r>
            <a:br>
              <a:rPr lang="ru-RU" sz="2800" dirty="0" smtClean="0">
                <a:solidFill>
                  <a:schemeClr val="tx2">
                    <a:lumMod val="75000"/>
                  </a:schemeClr>
                </a:solidFill>
                <a:latin typeface="Cambria" pitchFamily="18" charset="0"/>
              </a:rPr>
            </a:br>
            <a:r>
              <a:rPr lang="ru-RU" sz="3200" dirty="0" smtClean="0"/>
              <a:t/>
            </a:r>
            <a:br>
              <a:rPr lang="ru-RU" sz="3200" dirty="0" smtClean="0"/>
            </a:br>
            <a:endParaRPr lang="ru-RU" sz="3200" dirty="0">
              <a:latin typeface="Cambria" pitchFamily="18" charset="0"/>
            </a:endParaRPr>
          </a:p>
        </p:txBody>
      </p:sp>
      <p:pic>
        <p:nvPicPr>
          <p:cNvPr id="5" name="Содержимое 4" descr="DSC04018.JPG"/>
          <p:cNvPicPr>
            <a:picLocks noChangeAspect="1"/>
          </p:cNvPicPr>
          <p:nvPr/>
        </p:nvPicPr>
        <p:blipFill>
          <a:blip r:embed="rId3" cstate="print"/>
          <a:stretch>
            <a:fillRect/>
          </a:stretch>
        </p:blipFill>
        <p:spPr>
          <a:xfrm>
            <a:off x="5643570" y="2000240"/>
            <a:ext cx="3088745" cy="2316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Содержимое 4" descr="DSC04018.JPG"/>
          <p:cNvPicPr>
            <a:picLocks noChangeAspect="1"/>
          </p:cNvPicPr>
          <p:nvPr/>
        </p:nvPicPr>
        <p:blipFill>
          <a:blip r:embed="rId4" cstate="print"/>
          <a:stretch>
            <a:fillRect/>
          </a:stretch>
        </p:blipFill>
        <p:spPr>
          <a:xfrm>
            <a:off x="1357290" y="3429000"/>
            <a:ext cx="3088745" cy="2316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Содержимое 4" descr="DSC04018.JPG"/>
          <p:cNvPicPr>
            <a:picLocks noChangeAspect="1"/>
          </p:cNvPicPr>
          <p:nvPr/>
        </p:nvPicPr>
        <p:blipFill>
          <a:blip r:embed="rId5" cstate="print"/>
          <a:stretch>
            <a:fillRect/>
          </a:stretch>
        </p:blipFill>
        <p:spPr>
          <a:xfrm>
            <a:off x="4643438" y="4541441"/>
            <a:ext cx="3088745" cy="2316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1285852" y="1714489"/>
            <a:ext cx="6572296" cy="1857387"/>
          </a:xfrm>
        </p:spPr>
        <p:txBody>
          <a:bodyPr>
            <a:normAutofit lnSpcReduction="10000"/>
          </a:bodyPr>
          <a:lstStyle/>
          <a:p>
            <a:pPr algn="just">
              <a:buNone/>
            </a:pPr>
            <a:r>
              <a:rPr lang="ru-RU" sz="2000" dirty="0" smtClean="0">
                <a:latin typeface="Cambria" pitchFamily="18" charset="0"/>
              </a:rPr>
              <a:t>Педагог рассказала историю о праздничной свече, которая с нетерпением ждала, когда начнётся праздник И вот он наступил. Свечу зажгли и поставили на стол. Что было дальше? Дети стали по очереди показывать, что же дальше произошло с ней.</a:t>
            </a:r>
          </a:p>
          <a:p>
            <a:endParaRPr lang="ru-RU" sz="2000" dirty="0"/>
          </a:p>
        </p:txBody>
      </p:sp>
      <p:sp>
        <p:nvSpPr>
          <p:cNvPr id="4" name="Заголовок 1"/>
          <p:cNvSpPr>
            <a:spLocks noGrp="1"/>
          </p:cNvSpPr>
          <p:nvPr>
            <p:ph type="title"/>
          </p:nvPr>
        </p:nvSpPr>
        <p:spPr>
          <a:xfrm>
            <a:off x="457200" y="274638"/>
            <a:ext cx="8229600" cy="72547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ru-RU" sz="3200" i="1" dirty="0" smtClean="0"/>
              <a:t/>
            </a:r>
            <a:br>
              <a:rPr lang="ru-RU" sz="3200" i="1" dirty="0" smtClean="0"/>
            </a:br>
            <a:r>
              <a:rPr lang="ru-RU" sz="3200" i="1" dirty="0" smtClean="0"/>
              <a:t/>
            </a:r>
            <a:br>
              <a:rPr lang="ru-RU" sz="3200" i="1" dirty="0" smtClean="0"/>
            </a:br>
            <a:r>
              <a:rPr lang="ru-RU" sz="2000" i="1" dirty="0" smtClean="0"/>
              <a:t> </a:t>
            </a:r>
            <a:br>
              <a:rPr lang="ru-RU" sz="2000" i="1" dirty="0" smtClean="0"/>
            </a:br>
            <a:r>
              <a:rPr lang="ru-RU" sz="2400" dirty="0" smtClean="0">
                <a:solidFill>
                  <a:schemeClr val="tx2">
                    <a:lumMod val="75000"/>
                  </a:schemeClr>
                </a:solidFill>
                <a:latin typeface="Cambria" pitchFamily="18" charset="0"/>
              </a:rPr>
              <a:t>Упражнение на развитие воображения «Свеча»</a:t>
            </a:r>
            <a:r>
              <a:rPr lang="ru-RU" sz="2000" dirty="0" smtClean="0"/>
              <a:t/>
            </a:r>
            <a:br>
              <a:rPr lang="ru-RU" sz="2000" dirty="0" smtClean="0"/>
            </a:br>
            <a:r>
              <a:rPr lang="ru-RU" sz="2800" dirty="0" smtClean="0">
                <a:solidFill>
                  <a:schemeClr val="tx2">
                    <a:lumMod val="75000"/>
                  </a:schemeClr>
                </a:solidFill>
                <a:latin typeface="Cambria" pitchFamily="18" charset="0"/>
              </a:rPr>
              <a:t/>
            </a:r>
            <a:br>
              <a:rPr lang="ru-RU" sz="2800" dirty="0" smtClean="0">
                <a:solidFill>
                  <a:schemeClr val="tx2">
                    <a:lumMod val="75000"/>
                  </a:schemeClr>
                </a:solidFill>
                <a:latin typeface="Cambria" pitchFamily="18" charset="0"/>
              </a:rPr>
            </a:br>
            <a:r>
              <a:rPr lang="ru-RU" sz="3200" dirty="0" smtClean="0"/>
              <a:t/>
            </a:r>
            <a:br>
              <a:rPr lang="ru-RU" sz="3200" dirty="0" smtClean="0"/>
            </a:br>
            <a:endParaRPr lang="ru-RU" sz="3200" dirty="0">
              <a:latin typeface="Cambria" pitchFamily="18" charset="0"/>
            </a:endParaRPr>
          </a:p>
        </p:txBody>
      </p:sp>
      <p:pic>
        <p:nvPicPr>
          <p:cNvPr id="5" name="Содержимое 4" descr="DSC04018.JPG"/>
          <p:cNvPicPr>
            <a:picLocks noChangeAspect="1"/>
          </p:cNvPicPr>
          <p:nvPr/>
        </p:nvPicPr>
        <p:blipFill>
          <a:blip r:embed="rId3" cstate="print"/>
          <a:stretch>
            <a:fillRect/>
          </a:stretch>
        </p:blipFill>
        <p:spPr>
          <a:xfrm>
            <a:off x="571472" y="3429000"/>
            <a:ext cx="2643206" cy="19824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Содержимое 4" descr="DSC04018.JPG"/>
          <p:cNvPicPr>
            <a:picLocks noChangeAspect="1"/>
          </p:cNvPicPr>
          <p:nvPr/>
        </p:nvPicPr>
        <p:blipFill>
          <a:blip r:embed="rId4" cstate="print"/>
          <a:stretch>
            <a:fillRect/>
          </a:stretch>
        </p:blipFill>
        <p:spPr>
          <a:xfrm>
            <a:off x="5072066" y="3143248"/>
            <a:ext cx="2678925" cy="17859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Содержимое 4" descr="DSC04018.JPG"/>
          <p:cNvPicPr>
            <a:picLocks noChangeAspect="1"/>
          </p:cNvPicPr>
          <p:nvPr/>
        </p:nvPicPr>
        <p:blipFill>
          <a:blip r:embed="rId5" cstate="print"/>
          <a:stretch>
            <a:fillRect/>
          </a:stretch>
        </p:blipFill>
        <p:spPr>
          <a:xfrm>
            <a:off x="3357554" y="5000588"/>
            <a:ext cx="2786118" cy="18574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r>
              <a:rPr lang="ru-RU" sz="2000" dirty="0" smtClean="0">
                <a:latin typeface="Cambria" pitchFamily="18" charset="0"/>
                <a:cs typeface="Times New Roman" pitchFamily="18" charset="0"/>
              </a:rPr>
              <a:t>Педагог предложила в конце занятия превратиться в «гусей». Нужно идти друг за другом на корточках и гоготать. Руки-крылья за спиной, шипеть –</a:t>
            </a:r>
            <a:r>
              <a:rPr lang="ru-RU" sz="2000" dirty="0" err="1" smtClean="0">
                <a:latin typeface="Cambria" pitchFamily="18" charset="0"/>
                <a:cs typeface="Times New Roman" pitchFamily="18" charset="0"/>
              </a:rPr>
              <a:t>ш-ш-ш</a:t>
            </a:r>
            <a:r>
              <a:rPr lang="ru-RU" sz="2000" dirty="0" smtClean="0">
                <a:latin typeface="Cambria" pitchFamily="18" charset="0"/>
                <a:cs typeface="Times New Roman" pitchFamily="18" charset="0"/>
              </a:rPr>
              <a:t>, затем  подняться и медленно лететь  (выходят из зала)</a:t>
            </a:r>
            <a:r>
              <a:rPr lang="ru-RU" sz="2000" dirty="0" smtClean="0"/>
              <a:t>.</a:t>
            </a:r>
          </a:p>
          <a:p>
            <a:endParaRPr lang="ru-RU" sz="2000" dirty="0"/>
          </a:p>
        </p:txBody>
      </p:sp>
      <p:sp>
        <p:nvSpPr>
          <p:cNvPr id="4"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r>
              <a:rPr lang="ru-RU" sz="3200" i="1" dirty="0" smtClean="0"/>
              <a:t/>
            </a:r>
            <a:br>
              <a:rPr lang="ru-RU" sz="3200" i="1" dirty="0" smtClean="0"/>
            </a:br>
            <a:r>
              <a:rPr lang="ru-RU" sz="3200" i="1" dirty="0" smtClean="0"/>
              <a:t/>
            </a:r>
            <a:br>
              <a:rPr lang="ru-RU" sz="3200" i="1" dirty="0" smtClean="0"/>
            </a:br>
            <a:r>
              <a:rPr lang="ru-RU" sz="2000" i="1" dirty="0" smtClean="0"/>
              <a:t> </a:t>
            </a:r>
            <a:br>
              <a:rPr lang="ru-RU" sz="2000" i="1" dirty="0" smtClean="0"/>
            </a:br>
            <a:r>
              <a:rPr lang="ru-RU" sz="2400" i="1" dirty="0" smtClean="0">
                <a:solidFill>
                  <a:srgbClr val="C00000"/>
                </a:solidFill>
                <a:latin typeface="Cambria" pitchFamily="18" charset="0"/>
              </a:rPr>
              <a:t>Ритуал окончания занятия </a:t>
            </a:r>
            <a:r>
              <a:rPr lang="ru-RU" sz="2400" dirty="0" smtClean="0">
                <a:solidFill>
                  <a:schemeClr val="tx2">
                    <a:lumMod val="75000"/>
                  </a:schemeClr>
                </a:solidFill>
                <a:latin typeface="Cambria" pitchFamily="18" charset="0"/>
              </a:rPr>
              <a:t>(снятие мышечного напряжения)</a:t>
            </a:r>
            <a:br>
              <a:rPr lang="ru-RU" sz="2400" dirty="0" smtClean="0">
                <a:solidFill>
                  <a:schemeClr val="tx2">
                    <a:lumMod val="75000"/>
                  </a:schemeClr>
                </a:solidFill>
                <a:latin typeface="Cambria" pitchFamily="18" charset="0"/>
              </a:rPr>
            </a:br>
            <a:r>
              <a:rPr lang="ru-RU" sz="2400" dirty="0" smtClean="0">
                <a:solidFill>
                  <a:schemeClr val="tx2">
                    <a:lumMod val="75000"/>
                  </a:schemeClr>
                </a:solidFill>
                <a:latin typeface="Cambria" pitchFamily="18" charset="0"/>
              </a:rPr>
              <a:t>Упражнение «Гуси» </a:t>
            </a:r>
            <a:r>
              <a:rPr lang="ru-RU" sz="2000" dirty="0" smtClean="0"/>
              <a:t/>
            </a:r>
            <a:br>
              <a:rPr lang="ru-RU" sz="2000" dirty="0" smtClean="0"/>
            </a:br>
            <a:r>
              <a:rPr lang="ru-RU" sz="3200" dirty="0" smtClean="0"/>
              <a:t/>
            </a:r>
            <a:br>
              <a:rPr lang="ru-RU" sz="3200" dirty="0" smtClean="0"/>
            </a:br>
            <a:endParaRPr lang="ru-RU" sz="3200" dirty="0">
              <a:latin typeface="Cambria" pitchFamily="18" charset="0"/>
            </a:endParaRPr>
          </a:p>
        </p:txBody>
      </p:sp>
      <p:pic>
        <p:nvPicPr>
          <p:cNvPr id="5" name="Содержимое 4" descr="DSC04018.JPG"/>
          <p:cNvPicPr>
            <a:picLocks noChangeAspect="1"/>
          </p:cNvPicPr>
          <p:nvPr/>
        </p:nvPicPr>
        <p:blipFill>
          <a:blip r:embed="rId3" cstate="print"/>
          <a:stretch>
            <a:fillRect/>
          </a:stretch>
        </p:blipFill>
        <p:spPr>
          <a:xfrm>
            <a:off x="500034" y="2928934"/>
            <a:ext cx="2786082" cy="1857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Содержимое 4" descr="DSC04018.JPG"/>
          <p:cNvPicPr>
            <a:picLocks noChangeAspect="1"/>
          </p:cNvPicPr>
          <p:nvPr/>
        </p:nvPicPr>
        <p:blipFill>
          <a:blip r:embed="rId4" cstate="print"/>
          <a:stretch>
            <a:fillRect/>
          </a:stretch>
        </p:blipFill>
        <p:spPr>
          <a:xfrm>
            <a:off x="4714876" y="2786058"/>
            <a:ext cx="2786082" cy="1857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Содержимое 4" descr="DSC04018.JPG"/>
          <p:cNvPicPr>
            <a:picLocks noChangeAspect="1"/>
          </p:cNvPicPr>
          <p:nvPr/>
        </p:nvPicPr>
        <p:blipFill>
          <a:blip r:embed="rId5" cstate="print"/>
          <a:stretch>
            <a:fillRect/>
          </a:stretch>
        </p:blipFill>
        <p:spPr>
          <a:xfrm>
            <a:off x="3143240" y="4857760"/>
            <a:ext cx="2786082" cy="1857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857364"/>
            <a:ext cx="8586790" cy="11430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ru-RU" sz="2700" dirty="0" smtClean="0">
                <a:solidFill>
                  <a:schemeClr val="tx2">
                    <a:lumMod val="50000"/>
                  </a:schemeClr>
                </a:solidFill>
                <a:latin typeface="Cambria" pitchFamily="18" charset="0"/>
              </a:rPr>
              <a:t>Цель: Развивать артистические способности у детей через применение игровых упражнений актёрского мастерства.</a:t>
            </a:r>
            <a:r>
              <a:rPr lang="ru-RU" sz="1800" dirty="0" smtClean="0"/>
              <a:t/>
            </a:r>
            <a:br>
              <a:rPr lang="ru-RU" sz="1800" dirty="0" smtClean="0"/>
            </a:br>
            <a:endParaRPr lang="ru-RU" sz="1800" dirty="0"/>
          </a:p>
        </p:txBody>
      </p:sp>
      <p:sp>
        <p:nvSpPr>
          <p:cNvPr id="3" name="Содержимое 2"/>
          <p:cNvSpPr>
            <a:spLocks noGrp="1"/>
          </p:cNvSpPr>
          <p:nvPr>
            <p:ph idx="1"/>
          </p:nvPr>
        </p:nvSpPr>
        <p:spPr>
          <a:xfrm>
            <a:off x="285720" y="3214686"/>
            <a:ext cx="8572560" cy="2911477"/>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algn="just">
              <a:buNone/>
            </a:pPr>
            <a:r>
              <a:rPr lang="ru-RU" sz="2000" dirty="0" smtClean="0">
                <a:solidFill>
                  <a:schemeClr val="tx2">
                    <a:lumMod val="50000"/>
                  </a:schemeClr>
                </a:solidFill>
                <a:latin typeface="Cambria" pitchFamily="18" charset="0"/>
              </a:rPr>
              <a:t>Задачи: </a:t>
            </a:r>
          </a:p>
          <a:p>
            <a:pPr lvl="0" algn="just"/>
            <a:r>
              <a:rPr lang="ru-RU" sz="2000" dirty="0" smtClean="0">
                <a:solidFill>
                  <a:schemeClr val="tx2">
                    <a:lumMod val="50000"/>
                  </a:schemeClr>
                </a:solidFill>
                <a:latin typeface="Cambria" pitchFamily="18" charset="0"/>
              </a:rPr>
              <a:t>Развивать память, произвольное внимание, творческое мышление и воображение</a:t>
            </a:r>
          </a:p>
          <a:p>
            <a:pPr lvl="0" algn="just"/>
            <a:r>
              <a:rPr lang="ru-RU" sz="2000" dirty="0" smtClean="0">
                <a:solidFill>
                  <a:schemeClr val="tx2">
                    <a:lumMod val="50000"/>
                  </a:schemeClr>
                </a:solidFill>
                <a:latin typeface="Cambria" pitchFamily="18" charset="0"/>
              </a:rPr>
              <a:t>Формировать правильную красивую речь, умению работать со словом. </a:t>
            </a:r>
          </a:p>
          <a:p>
            <a:pPr lvl="0" algn="just"/>
            <a:r>
              <a:rPr lang="ru-RU" sz="2000" dirty="0" smtClean="0">
                <a:solidFill>
                  <a:schemeClr val="tx2">
                    <a:lumMod val="50000"/>
                  </a:schemeClr>
                </a:solidFill>
                <a:latin typeface="Cambria" pitchFamily="18" charset="0"/>
              </a:rPr>
              <a:t>Работать над повышением уровня исполнительского мастерства: уметь применять на практике полученные знания</a:t>
            </a:r>
          </a:p>
          <a:p>
            <a:pPr lvl="0" algn="just"/>
            <a:r>
              <a:rPr lang="ru-RU" sz="2000" dirty="0" smtClean="0">
                <a:solidFill>
                  <a:schemeClr val="tx2">
                    <a:lumMod val="50000"/>
                  </a:schemeClr>
                </a:solidFill>
                <a:latin typeface="Cambria" pitchFamily="18" charset="0"/>
              </a:rPr>
              <a:t>Воспитывать художественно-эстетический  вкус, интерес к искусству.</a:t>
            </a:r>
          </a:p>
          <a:p>
            <a:endParaRPr lang="ru-RU"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3042" y="1714488"/>
            <a:ext cx="7229468" cy="4714908"/>
          </a:xfrm>
        </p:spPr>
        <p:txBody>
          <a:bodyPr>
            <a:normAutofit/>
          </a:bodyPr>
          <a:lstStyle/>
          <a:p>
            <a:pPr algn="l"/>
            <a:r>
              <a:rPr lang="ru-RU" sz="2000" dirty="0" smtClean="0">
                <a:latin typeface="Cambria" pitchFamily="18" charset="0"/>
              </a:rPr>
              <a:t/>
            </a:r>
            <a:br>
              <a:rPr lang="ru-RU" sz="2000" dirty="0" smtClean="0">
                <a:latin typeface="Cambria" pitchFamily="18" charset="0"/>
              </a:rPr>
            </a:br>
            <a:r>
              <a:rPr lang="ru-RU" sz="2000" dirty="0" smtClean="0">
                <a:latin typeface="Cambria" pitchFamily="18" charset="0"/>
              </a:rPr>
              <a:t/>
            </a:r>
            <a:br>
              <a:rPr lang="ru-RU" sz="2000" dirty="0" smtClean="0">
                <a:latin typeface="Cambria" pitchFamily="18" charset="0"/>
              </a:rPr>
            </a:br>
            <a:r>
              <a:rPr lang="ru-RU" sz="2000" dirty="0" smtClean="0">
                <a:latin typeface="Cambria" pitchFamily="18" charset="0"/>
              </a:rPr>
              <a:t/>
            </a:r>
            <a:br>
              <a:rPr lang="ru-RU" sz="2000" dirty="0" smtClean="0">
                <a:latin typeface="Cambria" pitchFamily="18" charset="0"/>
              </a:rPr>
            </a:br>
            <a:r>
              <a:rPr lang="ru-RU" sz="2000" dirty="0" smtClean="0">
                <a:solidFill>
                  <a:schemeClr val="tx2">
                    <a:lumMod val="50000"/>
                  </a:schemeClr>
                </a:solidFill>
                <a:latin typeface="Cambria" pitchFamily="18" charset="0"/>
              </a:rPr>
              <a:t>План занятия:</a:t>
            </a:r>
            <a:br>
              <a:rPr lang="ru-RU" sz="2000" dirty="0" smtClean="0">
                <a:solidFill>
                  <a:schemeClr val="tx2">
                    <a:lumMod val="50000"/>
                  </a:schemeClr>
                </a:solidFill>
                <a:latin typeface="Cambria" pitchFamily="18" charset="0"/>
              </a:rPr>
            </a:br>
            <a:r>
              <a:rPr lang="ru-RU" sz="2000" dirty="0" smtClean="0">
                <a:solidFill>
                  <a:schemeClr val="tx2">
                    <a:lumMod val="50000"/>
                  </a:schemeClr>
                </a:solidFill>
                <a:latin typeface="Cambria" pitchFamily="18" charset="0"/>
              </a:rPr>
              <a:t>Ритуал  начала занятия</a:t>
            </a:r>
            <a:br>
              <a:rPr lang="ru-RU" sz="2000" dirty="0" smtClean="0">
                <a:solidFill>
                  <a:schemeClr val="tx2">
                    <a:lumMod val="50000"/>
                  </a:schemeClr>
                </a:solidFill>
                <a:latin typeface="Cambria" pitchFamily="18" charset="0"/>
              </a:rPr>
            </a:br>
            <a:r>
              <a:rPr lang="ru-RU" sz="2000" dirty="0" smtClean="0">
                <a:solidFill>
                  <a:schemeClr val="tx2">
                    <a:lumMod val="50000"/>
                  </a:schemeClr>
                </a:solidFill>
                <a:latin typeface="Cambria" pitchFamily="18" charset="0"/>
              </a:rPr>
              <a:t>а) упражнение «Знакомство»;</a:t>
            </a:r>
            <a:br>
              <a:rPr lang="ru-RU" sz="2000" dirty="0" smtClean="0">
                <a:solidFill>
                  <a:schemeClr val="tx2">
                    <a:lumMod val="50000"/>
                  </a:schemeClr>
                </a:solidFill>
                <a:latin typeface="Cambria" pitchFamily="18" charset="0"/>
              </a:rPr>
            </a:br>
            <a:r>
              <a:rPr lang="ru-RU" sz="2000" dirty="0" smtClean="0">
                <a:solidFill>
                  <a:schemeClr val="tx2">
                    <a:lumMod val="50000"/>
                  </a:schemeClr>
                </a:solidFill>
                <a:latin typeface="Cambria" pitchFamily="18" charset="0"/>
              </a:rPr>
              <a:t>б) упражнение «Дарю радость».</a:t>
            </a:r>
            <a:br>
              <a:rPr lang="ru-RU" sz="2000" dirty="0" smtClean="0">
                <a:solidFill>
                  <a:schemeClr val="tx2">
                    <a:lumMod val="50000"/>
                  </a:schemeClr>
                </a:solidFill>
                <a:latin typeface="Cambria" pitchFamily="18" charset="0"/>
              </a:rPr>
            </a:br>
            <a:r>
              <a:rPr lang="ru-RU" sz="2000" dirty="0" smtClean="0">
                <a:solidFill>
                  <a:schemeClr val="tx2">
                    <a:lumMod val="50000"/>
                  </a:schemeClr>
                </a:solidFill>
                <a:latin typeface="Cambria" pitchFamily="18" charset="0"/>
              </a:rPr>
              <a:t>      2.  Пальчиковая гимнастика  «В лес за грибами».</a:t>
            </a:r>
            <a:br>
              <a:rPr lang="ru-RU" sz="2000" dirty="0" smtClean="0">
                <a:solidFill>
                  <a:schemeClr val="tx2">
                    <a:lumMod val="50000"/>
                  </a:schemeClr>
                </a:solidFill>
                <a:latin typeface="Cambria" pitchFamily="18" charset="0"/>
              </a:rPr>
            </a:br>
            <a:r>
              <a:rPr lang="ru-RU" sz="2000" dirty="0" smtClean="0">
                <a:solidFill>
                  <a:schemeClr val="tx2">
                    <a:lumMod val="50000"/>
                  </a:schemeClr>
                </a:solidFill>
                <a:latin typeface="Cambria" pitchFamily="18" charset="0"/>
              </a:rPr>
              <a:t>      3.  Артикуляционная гимнастика.</a:t>
            </a:r>
            <a:br>
              <a:rPr lang="ru-RU" sz="2000" dirty="0" smtClean="0">
                <a:solidFill>
                  <a:schemeClr val="tx2">
                    <a:lumMod val="50000"/>
                  </a:schemeClr>
                </a:solidFill>
                <a:latin typeface="Cambria" pitchFamily="18" charset="0"/>
              </a:rPr>
            </a:br>
            <a:r>
              <a:rPr lang="ru-RU" sz="2000" dirty="0" smtClean="0">
                <a:solidFill>
                  <a:schemeClr val="tx2">
                    <a:lumMod val="50000"/>
                  </a:schemeClr>
                </a:solidFill>
                <a:latin typeface="Cambria" pitchFamily="18" charset="0"/>
              </a:rPr>
              <a:t>      4.  Упражнение на  развитие речи «Подскажи словечко».</a:t>
            </a:r>
            <a:br>
              <a:rPr lang="ru-RU" sz="2000" dirty="0" smtClean="0">
                <a:solidFill>
                  <a:schemeClr val="tx2">
                    <a:lumMod val="50000"/>
                  </a:schemeClr>
                </a:solidFill>
                <a:latin typeface="Cambria" pitchFamily="18" charset="0"/>
              </a:rPr>
            </a:br>
            <a:r>
              <a:rPr lang="ru-RU" sz="2000" dirty="0" smtClean="0">
                <a:solidFill>
                  <a:schemeClr val="tx2">
                    <a:lumMod val="50000"/>
                  </a:schemeClr>
                </a:solidFill>
                <a:latin typeface="Cambria" pitchFamily="18" charset="0"/>
              </a:rPr>
              <a:t>      5.  Театральный этюд.</a:t>
            </a:r>
            <a:br>
              <a:rPr lang="ru-RU" sz="2000" dirty="0" smtClean="0">
                <a:solidFill>
                  <a:schemeClr val="tx2">
                    <a:lumMod val="50000"/>
                  </a:schemeClr>
                </a:solidFill>
                <a:latin typeface="Cambria" pitchFamily="18" charset="0"/>
              </a:rPr>
            </a:br>
            <a:r>
              <a:rPr lang="ru-RU" sz="2000" dirty="0" smtClean="0">
                <a:solidFill>
                  <a:schemeClr val="tx2">
                    <a:lumMod val="50000"/>
                  </a:schemeClr>
                </a:solidFill>
                <a:latin typeface="Cambria" pitchFamily="18" charset="0"/>
              </a:rPr>
              <a:t>      6.  Упражнение на развитие воображения «Свеча»</a:t>
            </a:r>
            <a:br>
              <a:rPr lang="ru-RU" sz="2000" dirty="0" smtClean="0">
                <a:solidFill>
                  <a:schemeClr val="tx2">
                    <a:lumMod val="50000"/>
                  </a:schemeClr>
                </a:solidFill>
                <a:latin typeface="Cambria" pitchFamily="18" charset="0"/>
              </a:rPr>
            </a:br>
            <a:r>
              <a:rPr lang="ru-RU" sz="2000" i="1" dirty="0" smtClean="0">
                <a:solidFill>
                  <a:schemeClr val="tx2">
                    <a:lumMod val="50000"/>
                  </a:schemeClr>
                </a:solidFill>
                <a:latin typeface="Cambria" pitchFamily="18" charset="0"/>
              </a:rPr>
              <a:t>      </a:t>
            </a:r>
            <a:r>
              <a:rPr lang="ru-RU" sz="2000" dirty="0" smtClean="0">
                <a:solidFill>
                  <a:schemeClr val="tx2">
                    <a:lumMod val="50000"/>
                  </a:schemeClr>
                </a:solidFill>
                <a:latin typeface="Cambria" pitchFamily="18" charset="0"/>
              </a:rPr>
              <a:t>7. Ритуал окончания занятия (снятие мышечного напряжения) «Гуси»</a:t>
            </a:r>
            <a:br>
              <a:rPr lang="ru-RU" sz="2000" dirty="0" smtClean="0">
                <a:solidFill>
                  <a:schemeClr val="tx2">
                    <a:lumMod val="50000"/>
                  </a:schemeClr>
                </a:solidFill>
                <a:latin typeface="Cambria" pitchFamily="18" charset="0"/>
              </a:rPr>
            </a:br>
            <a:endParaRPr lang="ru-RU" sz="2000" dirty="0">
              <a:solidFill>
                <a:schemeClr val="tx2">
                  <a:lumMod val="50000"/>
                </a:schemeClr>
              </a:solidFill>
              <a:latin typeface="Cambria" pitchFamily="18" charset="0"/>
            </a:endParaRPr>
          </a:p>
        </p:txBody>
      </p:sp>
      <p:pic>
        <p:nvPicPr>
          <p:cNvPr id="4" name="Picture 2" descr="C:\Users\Наташа\Pictures\я\images (4).jpg"/>
          <p:cNvPicPr>
            <a:picLocks noChangeAspect="1" noChangeArrowheads="1"/>
          </p:cNvPicPr>
          <p:nvPr/>
        </p:nvPicPr>
        <p:blipFill>
          <a:blip r:embed="rId3"/>
          <a:stretch>
            <a:fillRect/>
          </a:stretch>
        </p:blipFill>
        <p:spPr bwMode="auto">
          <a:xfrm>
            <a:off x="5286380" y="1643050"/>
            <a:ext cx="2286016" cy="2400841"/>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072494" cy="928694"/>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ru-RU" sz="3200" i="1" dirty="0" smtClean="0"/>
              <a:t/>
            </a:r>
            <a:br>
              <a:rPr lang="ru-RU" sz="3200" i="1" dirty="0" smtClean="0"/>
            </a:br>
            <a:r>
              <a:rPr lang="ru-RU" sz="3200" i="1" dirty="0" smtClean="0"/>
              <a:t/>
            </a:r>
            <a:br>
              <a:rPr lang="ru-RU" sz="3200" i="1" dirty="0" smtClean="0"/>
            </a:br>
            <a:r>
              <a:rPr lang="ru-RU" sz="3200" i="1" dirty="0" smtClean="0"/>
              <a:t> </a:t>
            </a:r>
            <a:r>
              <a:rPr lang="ru-RU" sz="3200" i="1" dirty="0" smtClean="0">
                <a:solidFill>
                  <a:srgbClr val="C00000"/>
                </a:solidFill>
              </a:rPr>
              <a:t>1.Р</a:t>
            </a:r>
            <a:r>
              <a:rPr lang="ru-RU" sz="2700" i="1" dirty="0" smtClean="0">
                <a:solidFill>
                  <a:srgbClr val="C00000"/>
                </a:solidFill>
              </a:rPr>
              <a:t>итуала начала занятия</a:t>
            </a:r>
            <a:r>
              <a:rPr lang="ru-RU" sz="3200" i="1" dirty="0" smtClean="0">
                <a:solidFill>
                  <a:srgbClr val="C00000"/>
                </a:solidFill>
              </a:rPr>
              <a:t/>
            </a:r>
            <a:br>
              <a:rPr lang="ru-RU" sz="3200" i="1" dirty="0" smtClean="0">
                <a:solidFill>
                  <a:srgbClr val="C00000"/>
                </a:solidFill>
              </a:rPr>
            </a:br>
            <a:r>
              <a:rPr lang="ru-RU" sz="2700" dirty="0" smtClean="0">
                <a:solidFill>
                  <a:schemeClr val="tx2">
                    <a:lumMod val="75000"/>
                  </a:schemeClr>
                </a:solidFill>
                <a:latin typeface="Cambria" pitchFamily="18" charset="0"/>
              </a:rPr>
              <a:t>Упражнение</a:t>
            </a:r>
            <a:r>
              <a:rPr lang="ru-RU" sz="2700" dirty="0" smtClean="0">
                <a:solidFill>
                  <a:schemeClr val="tx2">
                    <a:lumMod val="75000"/>
                  </a:schemeClr>
                </a:solidFill>
              </a:rPr>
              <a:t> «</a:t>
            </a:r>
            <a:r>
              <a:rPr lang="ru-RU" sz="2700" dirty="0" smtClean="0">
                <a:solidFill>
                  <a:schemeClr val="tx2">
                    <a:lumMod val="75000"/>
                  </a:schemeClr>
                </a:solidFill>
                <a:latin typeface="Cambria" pitchFamily="18" charset="0"/>
              </a:rPr>
              <a:t>Знакомимся</a:t>
            </a:r>
            <a:r>
              <a:rPr lang="ru-RU" sz="2700" dirty="0" smtClean="0">
                <a:solidFill>
                  <a:schemeClr val="tx2">
                    <a:lumMod val="75000"/>
                  </a:schemeClr>
                </a:solidFill>
              </a:rPr>
              <a:t>» </a:t>
            </a:r>
            <a:r>
              <a:rPr lang="ru-RU" sz="2200" dirty="0" smtClean="0"/>
              <a:t/>
            </a:r>
            <a:br>
              <a:rPr lang="ru-RU" sz="2200" dirty="0" smtClean="0"/>
            </a:br>
            <a:r>
              <a:rPr lang="ru-RU" sz="3200" dirty="0" smtClean="0"/>
              <a:t/>
            </a:r>
            <a:br>
              <a:rPr lang="ru-RU" sz="3200" dirty="0" smtClean="0"/>
            </a:br>
            <a:endParaRPr lang="ru-RU" sz="3200" dirty="0">
              <a:latin typeface="Cambria" pitchFamily="18" charset="0"/>
            </a:endParaRPr>
          </a:p>
        </p:txBody>
      </p:sp>
      <p:sp>
        <p:nvSpPr>
          <p:cNvPr id="3" name="Содержимое 2"/>
          <p:cNvSpPr>
            <a:spLocks noGrp="1"/>
          </p:cNvSpPr>
          <p:nvPr>
            <p:ph idx="1"/>
          </p:nvPr>
        </p:nvSpPr>
        <p:spPr>
          <a:xfrm>
            <a:off x="457200" y="1600201"/>
            <a:ext cx="8229600" cy="1685924"/>
          </a:xfrm>
        </p:spPr>
        <p:txBody>
          <a:bodyPr>
            <a:normAutofit/>
          </a:bodyPr>
          <a:lstStyle/>
          <a:p>
            <a:r>
              <a:rPr lang="ru-RU" sz="1800" dirty="0" smtClean="0">
                <a:latin typeface="Cambria" pitchFamily="18" charset="0"/>
              </a:rPr>
              <a:t>Дети сидят на стульчиках перед ними на стульчике педагог.</a:t>
            </a:r>
            <a:br>
              <a:rPr lang="ru-RU" sz="1800" dirty="0" smtClean="0">
                <a:latin typeface="Cambria" pitchFamily="18" charset="0"/>
              </a:rPr>
            </a:br>
            <a:r>
              <a:rPr lang="ru-RU" sz="1800" dirty="0" smtClean="0">
                <a:latin typeface="Cambria" pitchFamily="18" charset="0"/>
              </a:rPr>
              <a:t>Педагог предлагает познакомиться с вновь пришедшими детьми в  театральную студию. Первый называет своё имя, второй по очереди имя предыдущего соседа и своё, третий имя первого, второго и соё имя, и так далее, пока не дойдёт очередь до последнего.</a:t>
            </a:r>
            <a:endParaRPr lang="ru-RU" sz="1800" dirty="0">
              <a:latin typeface="Cambria" pitchFamily="18" charset="0"/>
            </a:endParaRPr>
          </a:p>
        </p:txBody>
      </p:sp>
      <p:pic>
        <p:nvPicPr>
          <p:cNvPr id="5" name="Содержимое 3" descr="DSC04003.JPG"/>
          <p:cNvPicPr>
            <a:picLocks noChangeAspect="1"/>
          </p:cNvPicPr>
          <p:nvPr/>
        </p:nvPicPr>
        <p:blipFill>
          <a:blip r:embed="rId3" cstate="print"/>
          <a:stretch>
            <a:fillRect/>
          </a:stretch>
        </p:blipFill>
        <p:spPr>
          <a:xfrm>
            <a:off x="571472" y="3643314"/>
            <a:ext cx="3857652" cy="28932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Содержимое 3" descr="DSC04003.JPG"/>
          <p:cNvPicPr>
            <a:picLocks noChangeAspect="1"/>
          </p:cNvPicPr>
          <p:nvPr/>
        </p:nvPicPr>
        <p:blipFill>
          <a:blip r:embed="rId4" cstate="print"/>
          <a:stretch>
            <a:fillRect/>
          </a:stretch>
        </p:blipFill>
        <p:spPr>
          <a:xfrm>
            <a:off x="4643438" y="3071810"/>
            <a:ext cx="3953401" cy="29650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072494" cy="928694"/>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ru-RU" sz="3200" i="1" dirty="0" smtClean="0"/>
              <a:t/>
            </a:r>
            <a:br>
              <a:rPr lang="ru-RU" sz="3200" i="1" dirty="0" smtClean="0"/>
            </a:br>
            <a:r>
              <a:rPr lang="ru-RU" sz="3200" i="1" dirty="0" smtClean="0"/>
              <a:t/>
            </a:r>
            <a:br>
              <a:rPr lang="ru-RU" sz="3200" i="1" dirty="0" smtClean="0"/>
            </a:br>
            <a:r>
              <a:rPr lang="ru-RU" sz="2700" i="1" dirty="0" smtClean="0">
                <a:solidFill>
                  <a:srgbClr val="C00000"/>
                </a:solidFill>
              </a:rPr>
              <a:t>Продолжение ритуала начала занятия</a:t>
            </a:r>
            <a:r>
              <a:rPr lang="ru-RU" sz="3200" i="1" dirty="0" smtClean="0">
                <a:solidFill>
                  <a:srgbClr val="C00000"/>
                </a:solidFill>
              </a:rPr>
              <a:t/>
            </a:r>
            <a:br>
              <a:rPr lang="ru-RU" sz="3200" i="1" dirty="0" smtClean="0">
                <a:solidFill>
                  <a:srgbClr val="C00000"/>
                </a:solidFill>
              </a:rPr>
            </a:br>
            <a:r>
              <a:rPr lang="ru-RU" sz="2700" dirty="0" smtClean="0">
                <a:solidFill>
                  <a:schemeClr val="tx2">
                    <a:lumMod val="75000"/>
                  </a:schemeClr>
                </a:solidFill>
                <a:latin typeface="Cambria" pitchFamily="18" charset="0"/>
              </a:rPr>
              <a:t>Упражнение «Дарю тебе радость» </a:t>
            </a:r>
            <a:r>
              <a:rPr lang="ru-RU" sz="2200" dirty="0" smtClean="0"/>
              <a:t/>
            </a:r>
            <a:br>
              <a:rPr lang="ru-RU" sz="2200" dirty="0" smtClean="0"/>
            </a:br>
            <a:r>
              <a:rPr lang="ru-RU" sz="3200" dirty="0" smtClean="0"/>
              <a:t/>
            </a:r>
            <a:br>
              <a:rPr lang="ru-RU" sz="3200" dirty="0" smtClean="0"/>
            </a:br>
            <a:endParaRPr lang="ru-RU" sz="3200" dirty="0">
              <a:latin typeface="Cambria" pitchFamily="18" charset="0"/>
            </a:endParaRPr>
          </a:p>
        </p:txBody>
      </p:sp>
      <p:sp>
        <p:nvSpPr>
          <p:cNvPr id="3" name="Содержимое 2"/>
          <p:cNvSpPr>
            <a:spLocks noGrp="1"/>
          </p:cNvSpPr>
          <p:nvPr>
            <p:ph idx="1"/>
          </p:nvPr>
        </p:nvSpPr>
        <p:spPr>
          <a:xfrm>
            <a:off x="457200" y="1600201"/>
            <a:ext cx="8229600" cy="1685924"/>
          </a:xfrm>
        </p:spPr>
        <p:txBody>
          <a:bodyPr>
            <a:normAutofit/>
          </a:bodyPr>
          <a:lstStyle/>
          <a:p>
            <a:r>
              <a:rPr lang="ru-RU" sz="1800" dirty="0" smtClean="0">
                <a:latin typeface="Cambria" pitchFamily="18" charset="0"/>
              </a:rPr>
              <a:t>Педагог  говорит детям о том, что она хочет поделиться радостью, но радость у неё необычная в виде «воздушного шара» и  «сладкая радость».  Педагог изображая воздушный шар в руках дарит его нескольким детям, дети понтамимой показывают, как они этому рады, и как они держат шары. Затем педагог дарит остальным детям «сладкую радость».</a:t>
            </a:r>
            <a:endParaRPr lang="ru-RU" sz="1800" dirty="0">
              <a:latin typeface="Cambria" pitchFamily="18" charset="0"/>
            </a:endParaRPr>
          </a:p>
        </p:txBody>
      </p:sp>
      <p:pic>
        <p:nvPicPr>
          <p:cNvPr id="4" name="Содержимое 3" descr="DSC04003.JPG"/>
          <p:cNvPicPr>
            <a:picLocks noChangeAspect="1"/>
          </p:cNvPicPr>
          <p:nvPr/>
        </p:nvPicPr>
        <p:blipFill>
          <a:blip r:embed="rId3" cstate="print"/>
          <a:stretch>
            <a:fillRect/>
          </a:stretch>
        </p:blipFill>
        <p:spPr>
          <a:xfrm>
            <a:off x="1000100" y="4214818"/>
            <a:ext cx="3143272" cy="2357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Содержимое 3" descr="DSC04003.JPG"/>
          <p:cNvPicPr>
            <a:picLocks noChangeAspect="1"/>
          </p:cNvPicPr>
          <p:nvPr/>
        </p:nvPicPr>
        <p:blipFill>
          <a:blip r:embed="rId4" cstate="print"/>
          <a:stretch>
            <a:fillRect/>
          </a:stretch>
        </p:blipFill>
        <p:spPr>
          <a:xfrm>
            <a:off x="4429124" y="3214686"/>
            <a:ext cx="3143272" cy="2357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aphicFrame>
        <p:nvGraphicFramePr>
          <p:cNvPr id="11" name="Содержимое 10"/>
          <p:cNvGraphicFramePr>
            <a:graphicFrameLocks noGrp="1"/>
          </p:cNvGraphicFramePr>
          <p:nvPr>
            <p:ph idx="1"/>
          </p:nvPr>
        </p:nvGraphicFramePr>
        <p:xfrm>
          <a:off x="1428728" y="1857364"/>
          <a:ext cx="6429422" cy="4933152"/>
        </p:xfrm>
        <a:graphic>
          <a:graphicData uri="http://schemas.openxmlformats.org/drawingml/2006/table">
            <a:tbl>
              <a:tblPr firstRow="1" bandRow="1">
                <a:tableStyleId>{5FD0F851-EC5A-4D38-B0AD-8093EC10F338}</a:tableStyleId>
              </a:tblPr>
              <a:tblGrid>
                <a:gridCol w="3214711"/>
                <a:gridCol w="3214711"/>
              </a:tblGrid>
              <a:tr h="578352">
                <a:tc>
                  <a:txBody>
                    <a:bodyPr/>
                    <a:lstStyle/>
                    <a:p>
                      <a:pPr marL="457200" algn="just">
                        <a:spcAft>
                          <a:spcPts val="0"/>
                        </a:spcAft>
                      </a:pPr>
                      <a:r>
                        <a:rPr lang="ru-RU" sz="1600" b="0" dirty="0">
                          <a:latin typeface="Cambria" pitchFamily="18" charset="0"/>
                        </a:rPr>
                        <a:t>За грибами в лес пошли      </a:t>
                      </a:r>
                      <a:endParaRPr lang="ru-RU" sz="1400" b="0" dirty="0">
                        <a:latin typeface="Cambria" pitchFamily="18" charset="0"/>
                        <a:ea typeface="Times New Roman"/>
                      </a:endParaRPr>
                    </a:p>
                  </a:txBody>
                  <a:tcPr marL="68580" marR="68580" marT="0" marB="0"/>
                </a:tc>
                <a:tc>
                  <a:txBody>
                    <a:bodyPr/>
                    <a:lstStyle/>
                    <a:p>
                      <a:pPr algn="ctr">
                        <a:lnSpc>
                          <a:spcPct val="115000"/>
                        </a:lnSpc>
                        <a:spcAft>
                          <a:spcPts val="0"/>
                        </a:spcAft>
                      </a:pPr>
                      <a:r>
                        <a:rPr lang="ru-RU" sz="1600" b="0" dirty="0" smtClean="0"/>
                        <a:t>         </a:t>
                      </a:r>
                      <a:r>
                        <a:rPr lang="ru-RU" sz="1600" b="0" dirty="0" smtClean="0">
                          <a:latin typeface="Cambria" pitchFamily="18" charset="0"/>
                        </a:rPr>
                        <a:t>пальчики </a:t>
                      </a:r>
                      <a:r>
                        <a:rPr lang="ru-RU" sz="1600" b="0" dirty="0">
                          <a:latin typeface="Cambria" pitchFamily="18" charset="0"/>
                        </a:rPr>
                        <a:t>указательный и средний «идут»,  </a:t>
                      </a:r>
                      <a:endParaRPr lang="ru-RU" sz="1200" b="0" dirty="0">
                        <a:latin typeface="Cambria" pitchFamily="18" charset="0"/>
                        <a:ea typeface="Times New Roman"/>
                        <a:cs typeface="Times New Roman"/>
                      </a:endParaRPr>
                    </a:p>
                  </a:txBody>
                  <a:tcPr marL="68580" marR="68580" marT="0" marB="0"/>
                </a:tc>
              </a:tr>
              <a:tr h="578352">
                <a:tc>
                  <a:txBody>
                    <a:bodyPr/>
                    <a:lstStyle/>
                    <a:p>
                      <a:pPr marL="457200" algn="just">
                        <a:spcAft>
                          <a:spcPts val="0"/>
                        </a:spcAft>
                      </a:pPr>
                      <a:r>
                        <a:rPr lang="ru-RU" sz="1600" dirty="0">
                          <a:latin typeface="Cambria" pitchFamily="18" charset="0"/>
                        </a:rPr>
                        <a:t>много там грибов нашли     </a:t>
                      </a:r>
                      <a:endParaRPr lang="ru-RU" sz="1400" dirty="0">
                        <a:latin typeface="Cambria" pitchFamily="18" charset="0"/>
                        <a:ea typeface="Times New Roman"/>
                      </a:endParaRPr>
                    </a:p>
                  </a:txBody>
                  <a:tcPr marL="68580" marR="68580" marT="0" marB="0"/>
                </a:tc>
                <a:tc>
                  <a:txBody>
                    <a:bodyPr/>
                    <a:lstStyle/>
                    <a:p>
                      <a:pPr algn="just">
                        <a:lnSpc>
                          <a:spcPct val="115000"/>
                        </a:lnSpc>
                        <a:spcAft>
                          <a:spcPts val="0"/>
                        </a:spcAft>
                      </a:pPr>
                      <a:r>
                        <a:rPr lang="ru-RU" sz="1600" dirty="0" smtClean="0">
                          <a:latin typeface="Cambria" pitchFamily="18" charset="0"/>
                        </a:rPr>
                        <a:t>           поднятые </a:t>
                      </a:r>
                      <a:r>
                        <a:rPr lang="ru-RU" sz="1600" dirty="0">
                          <a:latin typeface="Cambria" pitchFamily="18" charset="0"/>
                        </a:rPr>
                        <a:t>пальчики все, </a:t>
                      </a:r>
                      <a:endParaRPr lang="ru-RU" sz="1200" dirty="0">
                        <a:latin typeface="Cambria" pitchFamily="18" charset="0"/>
                        <a:ea typeface="Times New Roman"/>
                        <a:cs typeface="Times New Roman"/>
                      </a:endParaRPr>
                    </a:p>
                  </a:txBody>
                  <a:tcPr marL="68580" marR="68580" marT="0" marB="0"/>
                </a:tc>
              </a:tr>
              <a:tr h="578352">
                <a:tc>
                  <a:txBody>
                    <a:bodyPr/>
                    <a:lstStyle/>
                    <a:p>
                      <a:pPr marL="457200" algn="just">
                        <a:spcAft>
                          <a:spcPts val="0"/>
                        </a:spcAft>
                      </a:pPr>
                      <a:r>
                        <a:rPr lang="ru-RU" sz="1600" dirty="0">
                          <a:latin typeface="Cambria" pitchFamily="18" charset="0"/>
                        </a:rPr>
                        <a:t>встретили косого зайку       </a:t>
                      </a:r>
                      <a:endParaRPr lang="ru-RU" sz="1400" dirty="0">
                        <a:latin typeface="Cambria" pitchFamily="18" charset="0"/>
                        <a:ea typeface="Times New Roman"/>
                      </a:endParaRPr>
                    </a:p>
                  </a:txBody>
                  <a:tcPr marL="68580" marR="68580" marT="0" marB="0"/>
                </a:tc>
                <a:tc>
                  <a:txBody>
                    <a:bodyPr/>
                    <a:lstStyle/>
                    <a:p>
                      <a:pPr marL="457200" algn="just">
                        <a:spcAft>
                          <a:spcPts val="0"/>
                        </a:spcAft>
                      </a:pPr>
                      <a:r>
                        <a:rPr lang="ru-RU" sz="1600" dirty="0">
                          <a:latin typeface="Cambria" pitchFamily="18" charset="0"/>
                        </a:rPr>
                        <a:t>показывают «ушки»,</a:t>
                      </a:r>
                      <a:endParaRPr lang="ru-RU" sz="1400" dirty="0">
                        <a:latin typeface="Cambria" pitchFamily="18" charset="0"/>
                        <a:ea typeface="Times New Roman"/>
                      </a:endParaRPr>
                    </a:p>
                  </a:txBody>
                  <a:tcPr marL="68580" marR="68580" marT="0" marB="0"/>
                </a:tc>
              </a:tr>
              <a:tr h="693835">
                <a:tc>
                  <a:txBody>
                    <a:bodyPr/>
                    <a:lstStyle/>
                    <a:p>
                      <a:pPr marL="457200" algn="just">
                        <a:spcAft>
                          <a:spcPts val="0"/>
                        </a:spcAft>
                      </a:pPr>
                      <a:r>
                        <a:rPr lang="ru-RU" sz="1600" dirty="0">
                          <a:latin typeface="Cambria" pitchFamily="18" charset="0"/>
                        </a:rPr>
                        <a:t>убежал от нас зазнайка</a:t>
                      </a:r>
                      <a:endParaRPr lang="ru-RU" sz="1400" dirty="0">
                        <a:latin typeface="Cambria" pitchFamily="18" charset="0"/>
                        <a:ea typeface="Times New Roman"/>
                      </a:endParaRPr>
                    </a:p>
                  </a:txBody>
                  <a:tcPr marL="68580" marR="68580" marT="0" marB="0"/>
                </a:tc>
                <a:tc>
                  <a:txBody>
                    <a:bodyPr/>
                    <a:lstStyle/>
                    <a:p>
                      <a:pPr marL="457200" algn="just">
                        <a:spcAft>
                          <a:spcPts val="0"/>
                        </a:spcAft>
                      </a:pPr>
                      <a:r>
                        <a:rPr lang="ru-RU" sz="1600" dirty="0">
                          <a:latin typeface="Cambria" pitchFamily="18" charset="0"/>
                        </a:rPr>
                        <a:t>указательным  средним пальцами одной руки «идти» по ладони другой.</a:t>
                      </a:r>
                      <a:endParaRPr lang="ru-RU" sz="1400" dirty="0">
                        <a:latin typeface="Cambria" pitchFamily="18" charset="0"/>
                        <a:ea typeface="Times New Roman"/>
                      </a:endParaRPr>
                    </a:p>
                  </a:txBody>
                  <a:tcPr marL="68580" marR="68580" marT="0" marB="0"/>
                </a:tc>
              </a:tr>
              <a:tr h="578352">
                <a:tc>
                  <a:txBody>
                    <a:bodyPr/>
                    <a:lstStyle/>
                    <a:p>
                      <a:pPr marL="457200" algn="just">
                        <a:spcAft>
                          <a:spcPts val="0"/>
                        </a:spcAft>
                      </a:pPr>
                      <a:r>
                        <a:rPr lang="ru-RU" sz="1600" dirty="0">
                          <a:latin typeface="Cambria" pitchFamily="18" charset="0"/>
                        </a:rPr>
                        <a:t>Мишка ел в кустах малину   </a:t>
                      </a:r>
                      <a:endParaRPr lang="ru-RU" sz="1400" dirty="0">
                        <a:latin typeface="Cambria" pitchFamily="18" charset="0"/>
                        <a:ea typeface="Times New Roman"/>
                      </a:endParaRPr>
                    </a:p>
                  </a:txBody>
                  <a:tcPr marL="68580" marR="68580" marT="0" marB="0"/>
                </a:tc>
                <a:tc>
                  <a:txBody>
                    <a:bodyPr/>
                    <a:lstStyle/>
                    <a:p>
                      <a:pPr marL="457200" algn="just">
                        <a:spcAft>
                          <a:spcPts val="0"/>
                        </a:spcAft>
                      </a:pPr>
                      <a:r>
                        <a:rPr lang="ru-RU" sz="1600" dirty="0">
                          <a:latin typeface="Cambria" pitchFamily="18" charset="0"/>
                        </a:rPr>
                        <a:t>пальчики кладут малину в рот</a:t>
                      </a:r>
                      <a:endParaRPr lang="ru-RU" sz="1400" dirty="0">
                        <a:latin typeface="Cambria" pitchFamily="18" charset="0"/>
                        <a:ea typeface="Times New Roman"/>
                      </a:endParaRPr>
                    </a:p>
                  </a:txBody>
                  <a:tcPr marL="68580" marR="68580" marT="0" marB="0"/>
                </a:tc>
              </a:tr>
              <a:tr h="578352">
                <a:tc>
                  <a:txBody>
                    <a:bodyPr/>
                    <a:lstStyle/>
                    <a:p>
                      <a:pPr marL="457200" algn="just">
                        <a:spcAft>
                          <a:spcPts val="0"/>
                        </a:spcAft>
                      </a:pPr>
                      <a:r>
                        <a:rPr lang="ru-RU" sz="1600" dirty="0">
                          <a:latin typeface="Cambria" pitchFamily="18" charset="0"/>
                        </a:rPr>
                        <a:t>и отдал нам половину</a:t>
                      </a:r>
                      <a:endParaRPr lang="ru-RU" sz="1400" dirty="0">
                        <a:latin typeface="Cambria" pitchFamily="18" charset="0"/>
                        <a:ea typeface="Times New Roman"/>
                      </a:endParaRPr>
                    </a:p>
                  </a:txBody>
                  <a:tcPr marL="68580" marR="68580" marT="0" marB="0"/>
                </a:tc>
                <a:tc>
                  <a:txBody>
                    <a:bodyPr/>
                    <a:lstStyle/>
                    <a:p>
                      <a:pPr marL="457200" algn="just">
                        <a:spcAft>
                          <a:spcPts val="0"/>
                        </a:spcAft>
                      </a:pPr>
                      <a:r>
                        <a:rPr lang="ru-RU" sz="1600" dirty="0">
                          <a:latin typeface="Cambria" pitchFamily="18" charset="0"/>
                        </a:rPr>
                        <a:t>одна рука вперед</a:t>
                      </a:r>
                      <a:endParaRPr lang="ru-RU" sz="1400" dirty="0">
                        <a:latin typeface="Cambria" pitchFamily="18" charset="0"/>
                        <a:ea typeface="Times New Roman"/>
                      </a:endParaRPr>
                    </a:p>
                  </a:txBody>
                  <a:tcPr marL="68580" marR="68580" marT="0" marB="0"/>
                </a:tc>
              </a:tr>
              <a:tr h="693835">
                <a:tc>
                  <a:txBody>
                    <a:bodyPr/>
                    <a:lstStyle/>
                    <a:p>
                      <a:pPr marL="457200" algn="just">
                        <a:spcAft>
                          <a:spcPts val="0"/>
                        </a:spcAft>
                      </a:pPr>
                      <a:r>
                        <a:rPr lang="ru-RU" sz="1600" dirty="0">
                          <a:latin typeface="Cambria" pitchFamily="18" charset="0"/>
                        </a:rPr>
                        <a:t>Дятел тукал – тук да тук</a:t>
                      </a:r>
                      <a:endParaRPr lang="ru-RU" sz="1400" dirty="0">
                        <a:latin typeface="Cambria" pitchFamily="18" charset="0"/>
                        <a:ea typeface="Times New Roman"/>
                      </a:endParaRPr>
                    </a:p>
                  </a:txBody>
                  <a:tcPr marL="68580" marR="68580" marT="0" marB="0"/>
                </a:tc>
                <a:tc>
                  <a:txBody>
                    <a:bodyPr/>
                    <a:lstStyle/>
                    <a:p>
                      <a:pPr marL="457200" algn="just">
                        <a:spcAft>
                          <a:spcPts val="0"/>
                        </a:spcAft>
                      </a:pPr>
                      <a:r>
                        <a:rPr lang="ru-RU" sz="1600" dirty="0">
                          <a:latin typeface="Cambria" pitchFamily="18" charset="0"/>
                        </a:rPr>
                        <a:t>указательным пальцем одной руки постукивать о ладонь другой руки</a:t>
                      </a:r>
                      <a:endParaRPr lang="ru-RU" sz="1400" dirty="0">
                        <a:latin typeface="Cambria" pitchFamily="18" charset="0"/>
                        <a:ea typeface="Times New Roman"/>
                      </a:endParaRPr>
                    </a:p>
                  </a:txBody>
                  <a:tcPr marL="68580" marR="68580" marT="0" marB="0"/>
                </a:tc>
              </a:tr>
              <a:tr h="578352">
                <a:tc>
                  <a:txBody>
                    <a:bodyPr/>
                    <a:lstStyle/>
                    <a:p>
                      <a:pPr marL="457200" algn="just">
                        <a:spcAft>
                          <a:spcPts val="0"/>
                        </a:spcAft>
                      </a:pPr>
                      <a:r>
                        <a:rPr lang="ru-RU" sz="1600" dirty="0">
                          <a:latin typeface="Cambria" pitchFamily="18" charset="0"/>
                        </a:rPr>
                        <a:t>раздавался громкий стук        </a:t>
                      </a:r>
                      <a:endParaRPr lang="ru-RU" sz="1400" dirty="0">
                        <a:latin typeface="Cambria" pitchFamily="18" charset="0"/>
                        <a:ea typeface="Times New Roman"/>
                      </a:endParaRPr>
                    </a:p>
                  </a:txBody>
                  <a:tcPr marL="68580" marR="68580" marT="0" marB="0"/>
                </a:tc>
                <a:tc>
                  <a:txBody>
                    <a:bodyPr/>
                    <a:lstStyle/>
                    <a:p>
                      <a:pPr marL="457200" algn="just">
                        <a:spcAft>
                          <a:spcPts val="0"/>
                        </a:spcAft>
                      </a:pPr>
                      <a:r>
                        <a:rPr lang="ru-RU" sz="1600" dirty="0">
                          <a:latin typeface="Cambria" pitchFamily="18" charset="0"/>
                        </a:rPr>
                        <a:t>пальчиками обеих рук стукаем друг о друга</a:t>
                      </a:r>
                      <a:endParaRPr lang="ru-RU" sz="1400" dirty="0">
                        <a:latin typeface="Cambria" pitchFamily="18" charset="0"/>
                        <a:ea typeface="Times New Roman"/>
                      </a:endParaRPr>
                    </a:p>
                  </a:txBody>
                  <a:tcPr marL="68580" marR="68580" marT="0" marB="0"/>
                </a:tc>
              </a:tr>
            </a:tbl>
          </a:graphicData>
        </a:graphic>
      </p:graphicFrame>
      <p:sp>
        <p:nvSpPr>
          <p:cNvPr id="10" name="Заголовок 1"/>
          <p:cNvSpPr>
            <a:spLocks noGrp="1"/>
          </p:cNvSpPr>
          <p:nvPr>
            <p:ph type="title"/>
          </p:nvPr>
        </p:nvSpPr>
        <p:spPr>
          <a:xfrm>
            <a:off x="428596" y="357166"/>
            <a:ext cx="8072494" cy="928694"/>
          </a:xfrm>
        </p:spPr>
        <p:style>
          <a:lnRef idx="1">
            <a:schemeClr val="accent1"/>
          </a:lnRef>
          <a:fillRef idx="2">
            <a:schemeClr val="accent1"/>
          </a:fillRef>
          <a:effectRef idx="1">
            <a:schemeClr val="accent1"/>
          </a:effectRef>
          <a:fontRef idx="minor">
            <a:schemeClr val="dk1"/>
          </a:fontRef>
        </p:style>
        <p:txBody>
          <a:bodyPr>
            <a:normAutofit fontScale="90000"/>
          </a:bodyPr>
          <a:lstStyle/>
          <a:p>
            <a:pPr lvl="0"/>
            <a:r>
              <a:rPr lang="ru-RU" sz="3200" i="1" dirty="0" smtClean="0"/>
              <a:t/>
            </a:r>
            <a:br>
              <a:rPr lang="ru-RU" sz="3200" i="1" dirty="0" smtClean="0"/>
            </a:br>
            <a:r>
              <a:rPr lang="ru-RU" sz="3200" i="1" dirty="0" smtClean="0"/>
              <a:t/>
            </a:r>
            <a:br>
              <a:rPr lang="ru-RU" sz="3200" i="1" dirty="0" smtClean="0"/>
            </a:br>
            <a:r>
              <a:rPr lang="ru-RU" sz="2800" dirty="0" smtClean="0">
                <a:solidFill>
                  <a:schemeClr val="tx2">
                    <a:lumMod val="75000"/>
                  </a:schemeClr>
                </a:solidFill>
                <a:latin typeface="Cambria" pitchFamily="18" charset="0"/>
              </a:rPr>
              <a:t>Пальчиковая гимнастика  «В лес за грибами»</a:t>
            </a:r>
            <a:br>
              <a:rPr lang="ru-RU" sz="2800" dirty="0" smtClean="0">
                <a:solidFill>
                  <a:schemeClr val="tx2">
                    <a:lumMod val="75000"/>
                  </a:schemeClr>
                </a:solidFill>
                <a:latin typeface="Cambria" pitchFamily="18" charset="0"/>
              </a:rPr>
            </a:br>
            <a:r>
              <a:rPr lang="ru-RU" sz="3200" dirty="0" smtClean="0"/>
              <a:t/>
            </a:r>
            <a:br>
              <a:rPr lang="ru-RU" sz="3200" dirty="0" smtClean="0"/>
            </a:br>
            <a:endParaRPr lang="ru-RU" sz="3200" dirty="0">
              <a:latin typeface="Cambria"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5" name="Содержимое 4" descr="DSC04018.JPG"/>
          <p:cNvPicPr>
            <a:picLocks noGrp="1" noChangeAspect="1"/>
          </p:cNvPicPr>
          <p:nvPr>
            <p:ph idx="1"/>
          </p:nvPr>
        </p:nvPicPr>
        <p:blipFill>
          <a:blip r:embed="rId3" cstate="print"/>
          <a:stretch>
            <a:fillRect/>
          </a:stretch>
        </p:blipFill>
        <p:spPr>
          <a:xfrm>
            <a:off x="1571604" y="1928802"/>
            <a:ext cx="3088746" cy="23165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Заголовок 1"/>
          <p:cNvSpPr>
            <a:spLocks noGrp="1"/>
          </p:cNvSpPr>
          <p:nvPr>
            <p:ph type="title"/>
          </p:nvPr>
        </p:nvSpPr>
        <p:spPr>
          <a:xfrm>
            <a:off x="642910" y="274638"/>
            <a:ext cx="8043890" cy="725470"/>
          </a:xfrm>
        </p:spPr>
        <p:style>
          <a:lnRef idx="1">
            <a:schemeClr val="accent1"/>
          </a:lnRef>
          <a:fillRef idx="2">
            <a:schemeClr val="accent1"/>
          </a:fillRef>
          <a:effectRef idx="1">
            <a:schemeClr val="accent1"/>
          </a:effectRef>
          <a:fontRef idx="minor">
            <a:schemeClr val="dk1"/>
          </a:fontRef>
        </p:style>
        <p:txBody>
          <a:bodyPr>
            <a:normAutofit fontScale="90000"/>
          </a:bodyPr>
          <a:lstStyle/>
          <a:p>
            <a:pPr lvl="0"/>
            <a:r>
              <a:rPr lang="ru-RU" sz="3200" i="1" dirty="0" smtClean="0"/>
              <a:t/>
            </a:r>
            <a:br>
              <a:rPr lang="ru-RU" sz="3200" i="1" dirty="0" smtClean="0"/>
            </a:br>
            <a:r>
              <a:rPr lang="ru-RU" sz="3200" i="1" dirty="0" smtClean="0"/>
              <a:t/>
            </a:r>
            <a:br>
              <a:rPr lang="ru-RU" sz="3200" i="1" dirty="0" smtClean="0"/>
            </a:br>
            <a:r>
              <a:rPr lang="ru-RU" sz="2800" dirty="0" smtClean="0">
                <a:solidFill>
                  <a:schemeClr val="tx2">
                    <a:lumMod val="75000"/>
                  </a:schemeClr>
                </a:solidFill>
                <a:latin typeface="Cambria" pitchFamily="18" charset="0"/>
              </a:rPr>
              <a:t>Пальчиковая гимнастика  «В лес за грибами»</a:t>
            </a:r>
            <a:br>
              <a:rPr lang="ru-RU" sz="2800" dirty="0" smtClean="0">
                <a:solidFill>
                  <a:schemeClr val="tx2">
                    <a:lumMod val="75000"/>
                  </a:schemeClr>
                </a:solidFill>
                <a:latin typeface="Cambria" pitchFamily="18" charset="0"/>
              </a:rPr>
            </a:br>
            <a:r>
              <a:rPr lang="ru-RU" sz="3200" dirty="0" smtClean="0"/>
              <a:t/>
            </a:r>
            <a:br>
              <a:rPr lang="ru-RU" sz="3200" dirty="0" smtClean="0"/>
            </a:br>
            <a:endParaRPr lang="ru-RU" sz="3200" dirty="0">
              <a:latin typeface="Cambria" pitchFamily="18" charset="0"/>
            </a:endParaRPr>
          </a:p>
        </p:txBody>
      </p:sp>
      <p:pic>
        <p:nvPicPr>
          <p:cNvPr id="6" name="Содержимое 4" descr="DSC04018.JPG"/>
          <p:cNvPicPr>
            <a:picLocks noChangeAspect="1"/>
          </p:cNvPicPr>
          <p:nvPr/>
        </p:nvPicPr>
        <p:blipFill>
          <a:blip r:embed="rId4" cstate="print"/>
          <a:stretch>
            <a:fillRect/>
          </a:stretch>
        </p:blipFill>
        <p:spPr>
          <a:xfrm>
            <a:off x="4714876" y="1928802"/>
            <a:ext cx="3088746" cy="2316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Содержимое 4" descr="DSC04018.JPG"/>
          <p:cNvPicPr>
            <a:picLocks noChangeAspect="1"/>
          </p:cNvPicPr>
          <p:nvPr/>
        </p:nvPicPr>
        <p:blipFill>
          <a:blip r:embed="rId5" cstate="print"/>
          <a:stretch>
            <a:fillRect/>
          </a:stretch>
        </p:blipFill>
        <p:spPr>
          <a:xfrm>
            <a:off x="3071802" y="4357694"/>
            <a:ext cx="3088746" cy="2316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57290" y="1643050"/>
            <a:ext cx="7472386" cy="1614485"/>
          </a:xfrm>
        </p:spPr>
        <p:txBody>
          <a:bodyPr/>
          <a:lstStyle/>
          <a:p>
            <a:pPr lvl="0"/>
            <a:r>
              <a:rPr lang="ru-RU" sz="2000" dirty="0" smtClean="0">
                <a:latin typeface="Cambria" pitchFamily="18" charset="0"/>
              </a:rPr>
              <a:t>сделай языком кольцо, заведя под верхние зубы</a:t>
            </a:r>
          </a:p>
          <a:p>
            <a:pPr lvl="0"/>
            <a:r>
              <a:rPr lang="ru-RU" sz="2000" dirty="0" smtClean="0">
                <a:latin typeface="Cambria" pitchFamily="18" charset="0"/>
              </a:rPr>
              <a:t>достань языком нос</a:t>
            </a:r>
          </a:p>
          <a:p>
            <a:pPr lvl="0"/>
            <a:r>
              <a:rPr lang="ru-RU" sz="2000" dirty="0" smtClean="0">
                <a:latin typeface="Cambria" pitchFamily="18" charset="0"/>
              </a:rPr>
              <a:t>улыбнись, не открывая рта</a:t>
            </a:r>
          </a:p>
          <a:p>
            <a:pPr lvl="0"/>
            <a:r>
              <a:rPr lang="ru-RU" sz="2000" dirty="0" smtClean="0">
                <a:latin typeface="Cambria" pitchFamily="18" charset="0"/>
              </a:rPr>
              <a:t>надуй губы и нарисуй солнце</a:t>
            </a:r>
          </a:p>
          <a:p>
            <a:endParaRPr lang="ru-RU" dirty="0"/>
          </a:p>
        </p:txBody>
      </p:sp>
      <p:sp>
        <p:nvSpPr>
          <p:cNvPr id="4" name="Заголовок 1"/>
          <p:cNvSpPr>
            <a:spLocks noGrp="1"/>
          </p:cNvSpPr>
          <p:nvPr>
            <p:ph type="title"/>
          </p:nvPr>
        </p:nvSpPr>
        <p:spPr>
          <a:xfrm>
            <a:off x="428596" y="274638"/>
            <a:ext cx="8258204" cy="582594"/>
          </a:xfrm>
        </p:spPr>
        <p:style>
          <a:lnRef idx="1">
            <a:schemeClr val="accent1"/>
          </a:lnRef>
          <a:fillRef idx="2">
            <a:schemeClr val="accent1"/>
          </a:fillRef>
          <a:effectRef idx="1">
            <a:schemeClr val="accent1"/>
          </a:effectRef>
          <a:fontRef idx="minor">
            <a:schemeClr val="dk1"/>
          </a:fontRef>
        </p:style>
        <p:txBody>
          <a:bodyPr>
            <a:normAutofit fontScale="90000"/>
          </a:bodyPr>
          <a:lstStyle/>
          <a:p>
            <a:pPr lvl="0"/>
            <a:r>
              <a:rPr lang="ru-RU" sz="3200" i="1" dirty="0" smtClean="0"/>
              <a:t/>
            </a:r>
            <a:br>
              <a:rPr lang="ru-RU" sz="3200" i="1" dirty="0" smtClean="0"/>
            </a:br>
            <a:r>
              <a:rPr lang="ru-RU" sz="3200" i="1" dirty="0" smtClean="0"/>
              <a:t/>
            </a:r>
            <a:br>
              <a:rPr lang="ru-RU" sz="3200" i="1" dirty="0" smtClean="0"/>
            </a:br>
            <a:r>
              <a:rPr lang="ru-RU" sz="2400" i="1" dirty="0" smtClean="0"/>
              <a:t> </a:t>
            </a:r>
            <a:r>
              <a:rPr lang="ru-RU" sz="2400" dirty="0" smtClean="0">
                <a:latin typeface="Cambria" pitchFamily="18" charset="0"/>
              </a:rPr>
              <a:t>Артикуляционная гимнастика </a:t>
            </a:r>
            <a:r>
              <a:rPr lang="ru-RU" sz="2800" dirty="0" smtClean="0">
                <a:solidFill>
                  <a:schemeClr val="tx2">
                    <a:lumMod val="75000"/>
                  </a:schemeClr>
                </a:solidFill>
                <a:latin typeface="Cambria" pitchFamily="18" charset="0"/>
              </a:rPr>
              <a:t/>
            </a:r>
            <a:br>
              <a:rPr lang="ru-RU" sz="2800" dirty="0" smtClean="0">
                <a:solidFill>
                  <a:schemeClr val="tx2">
                    <a:lumMod val="75000"/>
                  </a:schemeClr>
                </a:solidFill>
                <a:latin typeface="Cambria" pitchFamily="18" charset="0"/>
              </a:rPr>
            </a:br>
            <a:r>
              <a:rPr lang="ru-RU" sz="3200" dirty="0" smtClean="0"/>
              <a:t/>
            </a:r>
            <a:br>
              <a:rPr lang="ru-RU" sz="3200" dirty="0" smtClean="0"/>
            </a:br>
            <a:endParaRPr lang="ru-RU" sz="3200" dirty="0">
              <a:latin typeface="Cambria" pitchFamily="18" charset="0"/>
            </a:endParaRPr>
          </a:p>
        </p:txBody>
      </p:sp>
      <p:pic>
        <p:nvPicPr>
          <p:cNvPr id="5" name="Содержимое 4" descr="DSC04018.JPG"/>
          <p:cNvPicPr>
            <a:picLocks noChangeAspect="1"/>
          </p:cNvPicPr>
          <p:nvPr/>
        </p:nvPicPr>
        <p:blipFill>
          <a:blip r:embed="rId3" cstate="print"/>
          <a:stretch>
            <a:fillRect/>
          </a:stretch>
        </p:blipFill>
        <p:spPr>
          <a:xfrm>
            <a:off x="1500166" y="3214686"/>
            <a:ext cx="3088746" cy="2316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Содержимое 4" descr="DSC04018.JPG"/>
          <p:cNvPicPr>
            <a:picLocks noChangeAspect="1"/>
          </p:cNvPicPr>
          <p:nvPr/>
        </p:nvPicPr>
        <p:blipFill>
          <a:blip r:embed="rId4" cstate="print"/>
          <a:stretch>
            <a:fillRect/>
          </a:stretch>
        </p:blipFill>
        <p:spPr>
          <a:xfrm>
            <a:off x="4643438" y="4214818"/>
            <a:ext cx="3088746" cy="2316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00" y="1714488"/>
            <a:ext cx="6929486" cy="2428892"/>
          </a:xfrm>
        </p:spPr>
        <p:txBody>
          <a:bodyPr>
            <a:normAutofit lnSpcReduction="10000"/>
          </a:bodyPr>
          <a:lstStyle/>
          <a:p>
            <a:pPr>
              <a:buNone/>
            </a:pPr>
            <a:r>
              <a:rPr lang="ru-RU" sz="2000" dirty="0" smtClean="0">
                <a:latin typeface="Cambria" pitchFamily="18" charset="0"/>
              </a:rPr>
              <a:t>      Педагог читает  строчки , в конце каждой строчки дети должны подсказать не хватающего словечка.</a:t>
            </a:r>
          </a:p>
          <a:p>
            <a:r>
              <a:rPr lang="ru-RU" sz="2000" dirty="0" smtClean="0">
                <a:latin typeface="Cambria" pitchFamily="18" charset="0"/>
              </a:rPr>
              <a:t>Я у бабушки Полины много красной съел…(малины)</a:t>
            </a:r>
          </a:p>
          <a:p>
            <a:r>
              <a:rPr lang="ru-RU" sz="2000" dirty="0" smtClean="0">
                <a:latin typeface="Cambria" pitchFamily="18" charset="0"/>
              </a:rPr>
              <a:t>Не забуду до сих пор очень красный …(помидор)</a:t>
            </a:r>
          </a:p>
          <a:p>
            <a:r>
              <a:rPr lang="ru-RU" sz="2000" dirty="0" smtClean="0">
                <a:latin typeface="Cambria" pitchFamily="18" charset="0"/>
              </a:rPr>
              <a:t>На закате, как пожар, опускался солнца…(шар)</a:t>
            </a:r>
          </a:p>
          <a:p>
            <a:r>
              <a:rPr lang="ru-RU" sz="2000" dirty="0" smtClean="0">
                <a:latin typeface="Cambria" pitchFamily="18" charset="0"/>
              </a:rPr>
              <a:t>Был он сказочно-прекрасный и, конечно, ярко…(красный)</a:t>
            </a:r>
          </a:p>
          <a:p>
            <a:pPr>
              <a:buNone/>
            </a:pPr>
            <a:endParaRPr lang="ru-RU" sz="2000" dirty="0">
              <a:latin typeface="Cambria" pitchFamily="18" charset="0"/>
            </a:endParaRPr>
          </a:p>
        </p:txBody>
      </p:sp>
      <p:sp>
        <p:nvSpPr>
          <p:cNvPr id="4" name="Заголовок 1"/>
          <p:cNvSpPr>
            <a:spLocks noGrp="1"/>
          </p:cNvSpPr>
          <p:nvPr>
            <p:ph type="title"/>
          </p:nvPr>
        </p:nvSpPr>
        <p:spPr>
          <a:xfrm>
            <a:off x="500034" y="274638"/>
            <a:ext cx="8186766" cy="796908"/>
          </a:xfrm>
        </p:spPr>
        <p:style>
          <a:lnRef idx="1">
            <a:schemeClr val="accent1"/>
          </a:lnRef>
          <a:fillRef idx="2">
            <a:schemeClr val="accent1"/>
          </a:fillRef>
          <a:effectRef idx="1">
            <a:schemeClr val="accent1"/>
          </a:effectRef>
          <a:fontRef idx="minor">
            <a:schemeClr val="dk1"/>
          </a:fontRef>
        </p:style>
        <p:txBody>
          <a:bodyPr>
            <a:normAutofit fontScale="90000"/>
          </a:bodyPr>
          <a:lstStyle/>
          <a:p>
            <a:pPr lvl="0"/>
            <a:r>
              <a:rPr lang="ru-RU" sz="3200" i="1" dirty="0" smtClean="0"/>
              <a:t/>
            </a:r>
            <a:br>
              <a:rPr lang="ru-RU" sz="3200" i="1" dirty="0" smtClean="0"/>
            </a:br>
            <a:r>
              <a:rPr lang="ru-RU" sz="3200" i="1" dirty="0" smtClean="0"/>
              <a:t/>
            </a:r>
            <a:br>
              <a:rPr lang="ru-RU" sz="3200" i="1" dirty="0" smtClean="0"/>
            </a:br>
            <a:r>
              <a:rPr lang="ru-RU" sz="2400" i="1" dirty="0" smtClean="0"/>
              <a:t> </a:t>
            </a:r>
            <a:r>
              <a:rPr lang="ru-RU" sz="2400" dirty="0" smtClean="0">
                <a:solidFill>
                  <a:schemeClr val="tx2">
                    <a:lumMod val="75000"/>
                  </a:schemeClr>
                </a:solidFill>
                <a:latin typeface="Cambria" pitchFamily="18" charset="0"/>
              </a:rPr>
              <a:t>Упражнение на развитие речи «Подскажи словечко»</a:t>
            </a:r>
            <a:r>
              <a:rPr lang="ru-RU" sz="2800" dirty="0" smtClean="0">
                <a:solidFill>
                  <a:schemeClr val="tx2">
                    <a:lumMod val="75000"/>
                  </a:schemeClr>
                </a:solidFill>
                <a:latin typeface="Cambria" pitchFamily="18" charset="0"/>
              </a:rPr>
              <a:t/>
            </a:r>
            <a:br>
              <a:rPr lang="ru-RU" sz="2800" dirty="0" smtClean="0">
                <a:solidFill>
                  <a:schemeClr val="tx2">
                    <a:lumMod val="75000"/>
                  </a:schemeClr>
                </a:solidFill>
                <a:latin typeface="Cambria" pitchFamily="18" charset="0"/>
              </a:rPr>
            </a:br>
            <a:r>
              <a:rPr lang="ru-RU" sz="3200" dirty="0" smtClean="0"/>
              <a:t/>
            </a:r>
            <a:br>
              <a:rPr lang="ru-RU" sz="3200" dirty="0" smtClean="0"/>
            </a:br>
            <a:endParaRPr lang="ru-RU" sz="3200" dirty="0">
              <a:latin typeface="Cambria" pitchFamily="18" charset="0"/>
            </a:endParaRPr>
          </a:p>
        </p:txBody>
      </p:sp>
      <p:pic>
        <p:nvPicPr>
          <p:cNvPr id="5" name="Содержимое 4" descr="DSC04018.JPG"/>
          <p:cNvPicPr>
            <a:picLocks noChangeAspect="1"/>
          </p:cNvPicPr>
          <p:nvPr/>
        </p:nvPicPr>
        <p:blipFill>
          <a:blip r:embed="rId3" cstate="print"/>
          <a:stretch>
            <a:fillRect/>
          </a:stretch>
        </p:blipFill>
        <p:spPr>
          <a:xfrm>
            <a:off x="3929058" y="3786190"/>
            <a:ext cx="3755500" cy="28166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421</Words>
  <Application>Microsoft Office PowerPoint</Application>
  <PresentationFormat>Экран (4:3)</PresentationFormat>
  <Paragraphs>53</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Занятие по развитию актёрского мастерства у детей старшего дошкольного  возраста с использованием игровых упражнений. </vt:lpstr>
      <vt:lpstr>Цель: Развивать артистические способности у детей через применение игровых упражнений актёрского мастерства. </vt:lpstr>
      <vt:lpstr>   План занятия: Ритуал  начала занятия а) упражнение «Знакомство»; б) упражнение «Дарю радость».       2.  Пальчиковая гимнастика  «В лес за грибами».       3.  Артикуляционная гимнастика.       4.  Упражнение на  развитие речи «Подскажи словечко».       5.  Театральный этюд.       6.  Упражнение на развитие воображения «Свеча»       7. Ритуал окончания занятия (снятие мышечного напряжения) «Гуси» </vt:lpstr>
      <vt:lpstr>   1.Ритуала начала занятия Упражнение «Знакомимся»   </vt:lpstr>
      <vt:lpstr>  Продолжение ритуала начала занятия Упражнение «Дарю тебе радость»   </vt:lpstr>
      <vt:lpstr>  Пальчиковая гимнастика  «В лес за грибами»  </vt:lpstr>
      <vt:lpstr>  Пальчиковая гимнастика  «В лес за грибами»  </vt:lpstr>
      <vt:lpstr>   Артикуляционная гимнастика   </vt:lpstr>
      <vt:lpstr>   Упражнение на развитие речи «Подскажи словечко»  </vt:lpstr>
      <vt:lpstr>   Театральный этюд   </vt:lpstr>
      <vt:lpstr>    Упражнение на развитие воображения «Свеча»   </vt:lpstr>
      <vt:lpstr>    Ритуал окончания занятия (снятие мышечного напряжения) Упражнение «Гуси»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Наташа</dc:creator>
  <cp:lastModifiedBy>Хвосты</cp:lastModifiedBy>
  <cp:revision>22</cp:revision>
  <dcterms:created xsi:type="dcterms:W3CDTF">2014-11-08T14:38:57Z</dcterms:created>
  <dcterms:modified xsi:type="dcterms:W3CDTF">2025-01-17T05:04:05Z</dcterms:modified>
</cp:coreProperties>
</file>