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7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3F0CB-FF80-AFD5-6A0D-167E42C73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F0AA25-440A-D574-8361-26F479DB4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0FE929-7213-51C0-1A07-CD99FD01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E71-92CC-495B-935F-73EC9AA026DF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34F379-B7DF-AD81-344A-F7292B43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ACCF11-A618-7248-B297-F14461E4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28B-10F4-4D5E-8043-D4B0C8F4F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5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C008D-75BB-2614-F178-0E2BBD1B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4A58F2-3D75-18A5-CF71-F056417BA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192E5-031E-D259-B295-470829B0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E71-92CC-495B-935F-73EC9AA026DF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4491A-39E0-6742-B4EA-A94CCEA0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61896-B149-3A0C-85D1-1E3C85AF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28B-10F4-4D5E-8043-D4B0C8F4F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2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7959A0-10B0-5A6F-F3CE-7F159F919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50B21E-7838-5FCE-F2E4-B913996F0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A2544-37A2-58DD-FB74-3CDBF66F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E71-92CC-495B-935F-73EC9AA026DF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DD28F-EC66-6EDE-1788-D95C234F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4AAC1F-3A3A-91E2-4E1E-8D0DC3B0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28B-10F4-4D5E-8043-D4B0C8F4F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6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7C9F3-84AA-CF3D-388B-3022C3F01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E5221-E3B2-6480-5485-214D72F18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705E2-36B1-E8D9-2ED6-F8997900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E71-92CC-495B-935F-73EC9AA026DF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3DD93-6912-2CF6-11E0-34065580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055186-CDC3-73B6-5B2D-5DFC29B0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28B-10F4-4D5E-8043-D4B0C8F4F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7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03A11-08F4-B513-EE3D-5915FDC6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27CF65-15C8-7765-6CD1-FE6440FDE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F49136-4A60-8632-A92A-06753465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E71-92CC-495B-935F-73EC9AA026DF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31808C-FCC4-F281-4EB2-83D6B8AD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B629CF-80C6-8502-83F9-C1C289F1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28B-10F4-4D5E-8043-D4B0C8F4F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8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5A3B0-704E-38B4-1A26-E2D7E924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557AC2-36C7-1993-5540-5E680200C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C14D58-B6D3-7AB2-19F6-A7A5DB5BA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1501E-62C1-E32E-1553-31CA3B03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E71-92CC-495B-935F-73EC9AA026DF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25B923-436E-365D-058A-48C75C8B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B72A26-93B0-116E-EB2B-A8069009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28B-10F4-4D5E-8043-D4B0C8F4F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1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53701-D6C4-AECB-8B03-58F3DEA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1CE9CB-CA43-2F30-F96B-D62E49F6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943AF0-E4A6-78BD-EBBA-238E79251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522DC5-380B-FABC-14D2-65E2E938E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B84F5D-B277-9E33-B295-8A87FF3CB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6122FB-C26C-54C6-5FE6-E59A0D93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E71-92CC-495B-935F-73EC9AA026DF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E91C3F-A452-0F39-D8B2-FF3C113B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AC148B-38DE-9D44-8D17-20759F9E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28B-10F4-4D5E-8043-D4B0C8F4F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4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19C4C-636F-A326-2F7A-932F2234C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A3B4E9-4137-AFD2-75D9-0B2F9719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E71-92CC-495B-935F-73EC9AA026DF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7378B8-A76E-5096-9B9E-45E1427C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37EE54-A041-1D22-256B-EFE2B570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28B-10F4-4D5E-8043-D4B0C8F4F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213693-D07D-362F-1C7E-4D645F5D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E71-92CC-495B-935F-73EC9AA026DF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0B57CD-900E-0885-D7E0-9C3CEC65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F31357-55EF-2836-ECEC-D99EB1AD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28B-10F4-4D5E-8043-D4B0C8F4F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0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A02AA-BC95-A345-E2CF-34E08BB0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711ABA-005E-A8DD-1C08-A06D2AC7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EF86D3-A208-E6DF-BB46-C66FFD1E6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35BACD-FB29-831B-0478-5EF04BA1C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E71-92CC-495B-935F-73EC9AA026DF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A22E5-C760-92AA-99C9-7BB22164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D83E48-73B0-1866-DC88-09CBCA1AB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28B-10F4-4D5E-8043-D4B0C8F4F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5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A4B47-5791-BB75-EC48-1ADECFCE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D7BB57-C0C6-DB2A-0952-253DA965E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0DBD3D-86E5-53FF-D7CA-7987D75B8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6E7691-4431-70B7-7CCA-ABCB36F4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E71-92CC-495B-935F-73EC9AA026DF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FB0C33-E543-B01B-2088-8A244C2CF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27ED54-638A-2564-A567-638A9F1E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28B-10F4-4D5E-8043-D4B0C8F4F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0A609-DAED-08FC-E2E6-9B7B4C00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F97CDC-EB0F-9340-B1CB-09C287AA4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46049A-C22A-322B-3231-EB402EEC9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3E71-92CC-495B-935F-73EC9AA026DF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0C55E8-AC08-7C9E-05E8-EC6F90342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CAB5E2-9D51-67CA-D464-C9CF3BD26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728B-10F4-4D5E-8043-D4B0C8F4F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6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BDAB6-B31C-E568-98A4-E283B3197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C9ECD4-0F07-9688-B88A-0DC14696A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076437-5FE2-DDC2-6983-00E7D7AB7A6D}"/>
              </a:ext>
            </a:extLst>
          </p:cNvPr>
          <p:cNvSpPr txBox="1"/>
          <p:nvPr/>
        </p:nvSpPr>
        <p:spPr>
          <a:xfrm>
            <a:off x="283391" y="436354"/>
            <a:ext cx="271878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Игра</a:t>
            </a:r>
          </a:p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Графический диктант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«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/>
                <a:latin typeface="Monotype Corsiva" panose="03010101010201010101" pitchFamily="66" charset="0"/>
                <a:hlinkClick r:id="rId3" action="ppaction://hlinksldjump"/>
              </a:rPr>
              <a:t>Загадочные следы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919EE6-687D-8229-CA15-4FD6DA09B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35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F83D9E-E14D-322A-14CF-6CF6F31EA2F7}"/>
              </a:ext>
            </a:extLst>
          </p:cNvPr>
          <p:cNvSpPr txBox="1"/>
          <p:nvPr/>
        </p:nvSpPr>
        <p:spPr>
          <a:xfrm>
            <a:off x="370642" y="4428565"/>
            <a:ext cx="25442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Подготовила воспитатель 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первой квалификационной 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категории 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Хохлова М.П.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МАДОУ №70</a:t>
            </a:r>
          </a:p>
          <a:p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г.Казань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7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33218-A499-89A7-8CA2-196148ECA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5F2036-CFA5-90D7-7C2B-6AFC24643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1D62C4-F7AF-7D46-0F82-D60262BCF118}"/>
              </a:ext>
            </a:extLst>
          </p:cNvPr>
          <p:cNvSpPr txBox="1"/>
          <p:nvPr/>
        </p:nvSpPr>
        <p:spPr>
          <a:xfrm>
            <a:off x="3124939" y="1145219"/>
            <a:ext cx="600130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Цель игры: </a:t>
            </a:r>
            <a:r>
              <a:rPr lang="ru-RU" sz="2800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развитие графических навыков и мелкой моторики у детей 5–6 лет через игру в стиле квеста на тему животных.</a:t>
            </a:r>
            <a:endParaRPr lang="ru-RU" sz="2800" dirty="0">
              <a:effectLst/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8CD4F0-7C60-4A3F-D8F8-888E7EC91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42" y="2660148"/>
            <a:ext cx="3536466" cy="353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C88CE-7A1D-00DB-1BC0-CD78F34FC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36EFD0-5208-5DC0-7EAF-F7108028A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9942D1-ECAE-F839-08F8-DCF77BBEDA53}"/>
              </a:ext>
            </a:extLst>
          </p:cNvPr>
          <p:cNvSpPr txBox="1"/>
          <p:nvPr/>
        </p:nvSpPr>
        <p:spPr>
          <a:xfrm>
            <a:off x="379606" y="369123"/>
            <a:ext cx="261891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персонажи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CC5198-DF64-49CA-67D4-98170B52F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42" y="992351"/>
            <a:ext cx="4224542" cy="4224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575AB0-0E6A-8CE8-B2F4-B88F285DE002}"/>
              </a:ext>
            </a:extLst>
          </p:cNvPr>
          <p:cNvSpPr txBox="1"/>
          <p:nvPr/>
        </p:nvSpPr>
        <p:spPr>
          <a:xfrm>
            <a:off x="4536277" y="199845"/>
            <a:ext cx="31194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>
                <a:solidFill>
                  <a:schemeClr val="accent2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Лесовичок</a:t>
            </a:r>
            <a:endParaRPr lang="ru-RU" sz="4800" dirty="0">
              <a:solidFill>
                <a:schemeClr val="accent2">
                  <a:lumMod val="75000"/>
                </a:schemeClr>
              </a:solidFill>
              <a:effectLst/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2BCB2-B741-9F7B-00DB-3648CE2DD0EC}"/>
              </a:ext>
            </a:extLst>
          </p:cNvPr>
          <p:cNvSpPr txBox="1"/>
          <p:nvPr/>
        </p:nvSpPr>
        <p:spPr>
          <a:xfrm>
            <a:off x="8624214" y="1736708"/>
            <a:ext cx="3031156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Зайка</a:t>
            </a:r>
          </a:p>
          <a:p>
            <a:pPr algn="ctr"/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Пушистик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73E381-6052-734A-6B09-A7F1222D9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214" y="3489077"/>
            <a:ext cx="3031156" cy="30311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783050-D75C-3512-D176-7D53871536C7}"/>
              </a:ext>
            </a:extLst>
          </p:cNvPr>
          <p:cNvSpPr txBox="1"/>
          <p:nvPr/>
        </p:nvSpPr>
        <p:spPr>
          <a:xfrm>
            <a:off x="379606" y="1732624"/>
            <a:ext cx="3096777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Медвежонок Умка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2E608E-B050-AD10-F34F-0A02120B0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06" y="3489077"/>
            <a:ext cx="2946806" cy="294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7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F5B39-CE16-079D-974B-586C219FF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9C6987-8C64-76A4-8AD7-731CA6D03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EDFF269-02E7-29EC-C5D7-72A4B2F4E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2812983"/>
            <a:ext cx="3429000" cy="3429000"/>
          </a:xfrm>
          <a:prstGeom prst="rect">
            <a:avLst/>
          </a:prstGeom>
        </p:spPr>
      </p:pic>
      <p:sp>
        <p:nvSpPr>
          <p:cNvPr id="22" name="Облачко с текстом: овальное 21">
            <a:extLst>
              <a:ext uri="{FF2B5EF4-FFF2-40B4-BE49-F238E27FC236}">
                <a16:creationId xmlns:a16="http://schemas.microsoft.com/office/drawing/2014/main" id="{E34E4B2A-73E3-71B5-82D4-DBE683108ADC}"/>
              </a:ext>
            </a:extLst>
          </p:cNvPr>
          <p:cNvSpPr/>
          <p:nvPr/>
        </p:nvSpPr>
        <p:spPr>
          <a:xfrm>
            <a:off x="5755907" y="279133"/>
            <a:ext cx="5515276" cy="3753852"/>
          </a:xfrm>
          <a:prstGeom prst="wedgeEllipseCallou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Привет, ребята! Предлагаю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отправиться в приключение, чтобы узнать, какие животные оставили эти следы.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7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33F1E-9B8C-58ED-3646-B81E75EFB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E08920-B762-D3DE-6362-9321CC166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id="{599FABCA-ABC9-581F-3B98-0BEC59B1A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99" y="943275"/>
            <a:ext cx="4397943" cy="43979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34484F-56E7-E9D6-882D-897D19E8E334}"/>
              </a:ext>
            </a:extLst>
          </p:cNvPr>
          <p:cNvSpPr txBox="1"/>
          <p:nvPr/>
        </p:nvSpPr>
        <p:spPr>
          <a:xfrm>
            <a:off x="3167286" y="5746836"/>
            <a:ext cx="5149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Карта леса с оставленными следами</a:t>
            </a:r>
          </a:p>
        </p:txBody>
      </p:sp>
    </p:spTree>
    <p:extLst>
      <p:ext uri="{BB962C8B-B14F-4D97-AF65-F5344CB8AC3E}">
        <p14:creationId xmlns:p14="http://schemas.microsoft.com/office/powerpoint/2010/main" val="347905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45387-CD27-DCB5-D932-46D6D1AE7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B42F01-BFCF-B2C7-35F6-11992889F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293BDB-C36E-D201-A5F7-128AA0A96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3" y="3178742"/>
            <a:ext cx="3429000" cy="3429000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9F26D964-7EC4-67FA-AD0C-5D111F105D7E}"/>
              </a:ext>
            </a:extLst>
          </p:cNvPr>
          <p:cNvSpPr/>
          <p:nvPr/>
        </p:nvSpPr>
        <p:spPr>
          <a:xfrm>
            <a:off x="2503371" y="0"/>
            <a:ext cx="6996764" cy="5255394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Нарисуйте на каждом листе точку старта (например, маленький кружок), от которого будет начинаться рисунок следов. </a:t>
            </a:r>
            <a:endParaRPr lang="ru-RU" dirty="0">
              <a:effectLst/>
              <a:latin typeface="Monotype Corsiva" panose="03010101010201010101" pitchFamily="66" charset="0"/>
            </a:endParaRP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1. Поставьте карандаш на точку старта.</a:t>
            </a:r>
            <a:endParaRPr lang="ru-RU" dirty="0">
              <a:effectLst/>
              <a:latin typeface="Monotype Corsiva" panose="03010101010201010101" pitchFamily="66" charset="0"/>
            </a:endParaRP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2. Ведем линию вправо на 2 клетки.</a:t>
            </a:r>
            <a:endParaRPr lang="ru-RU" dirty="0">
              <a:effectLst/>
              <a:latin typeface="Monotype Corsiva" panose="03010101010201010101" pitchFamily="66" charset="0"/>
            </a:endParaRP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3. Затем ведем линию вверх на 1 клетку.</a:t>
            </a:r>
            <a:endParaRPr lang="ru-RU" dirty="0">
              <a:effectLst/>
              <a:latin typeface="Monotype Corsiva" panose="03010101010201010101" pitchFamily="66" charset="0"/>
            </a:endParaRP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4. Далее ведем линию влево на 2 клетки.</a:t>
            </a:r>
            <a:endParaRPr lang="ru-RU" dirty="0">
              <a:effectLst/>
              <a:latin typeface="Monotype Corsiva" panose="03010101010201010101" pitchFamily="66" charset="0"/>
            </a:endParaRP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5. Опускаемся вниз на 1 клетку и возвращаемся к начальной точке.</a:t>
            </a:r>
            <a:endParaRPr lang="ru-RU" dirty="0">
              <a:effectLst/>
              <a:latin typeface="Monotype Corsiva" panose="03010101010201010101" pitchFamily="66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AFF304-CA13-37BA-8650-E74C0AF78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49" y="3820427"/>
            <a:ext cx="2883568" cy="28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C087D-FFEA-4812-F925-63810C959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E6F4A9-F507-7905-939B-7CB04F01C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6D3461-B9C3-248F-8CA8-12EBAF7A2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3" y="3159492"/>
            <a:ext cx="3429000" cy="3429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2721A9-55D1-69C4-B3A2-B9946F2ED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423" y="3676850"/>
            <a:ext cx="2998269" cy="2998269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60F0884E-07C9-040A-4ACC-B65DF9FAF47A}"/>
              </a:ext>
            </a:extLst>
          </p:cNvPr>
          <p:cNvSpPr/>
          <p:nvPr/>
        </p:nvSpPr>
        <p:spPr>
          <a:xfrm>
            <a:off x="2557112" y="1"/>
            <a:ext cx="6443312" cy="530352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Начните с верхнего левого угла листа. Поставьте точку.</a:t>
            </a:r>
            <a:endParaRPr lang="ru-RU" dirty="0">
              <a:effectLst/>
              <a:latin typeface="Monotype Corsiva" panose="03010101010201010101" pitchFamily="66" charset="0"/>
            </a:endParaRP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2. Проведите линию вправо на 2 клетки.</a:t>
            </a:r>
            <a:endParaRPr lang="ru-RU" dirty="0">
              <a:effectLst/>
              <a:latin typeface="Monotype Corsiva" panose="03010101010201010101" pitchFamily="66" charset="0"/>
            </a:endParaRP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3. Опуститесь вниз на 1 клетку.</a:t>
            </a:r>
            <a:endParaRPr lang="ru-RU" dirty="0">
              <a:effectLst/>
              <a:latin typeface="Monotype Corsiva" panose="03010101010201010101" pitchFamily="66" charset="0"/>
            </a:endParaRP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4. Проведите линию влево на 2 клетки.</a:t>
            </a:r>
            <a:endParaRPr lang="ru-RU" dirty="0">
              <a:effectLst/>
              <a:latin typeface="Monotype Corsiva" panose="03010101010201010101" pitchFamily="66" charset="0"/>
            </a:endParaRP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5. Поднимитесь вверх на 1 клетку и вернитесь к исходной точке.</a:t>
            </a:r>
            <a:endParaRPr lang="ru-RU" dirty="0">
              <a:effectLst/>
              <a:latin typeface="Monotype Corsiva" panose="03010101010201010101" pitchFamily="66" charset="0"/>
            </a:endParaRP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6. От нижней правой точки контура следа проведите линию вниз на 1 клетку, затем вправо на 2 клетки, и завершите контур, соединив эту точку с начальной точкой.</a:t>
            </a:r>
            <a:endParaRPr lang="ru-RU" dirty="0">
              <a:effectLst/>
              <a:latin typeface="Monotype Corsiva" panose="03010101010201010101" pitchFamily="66" charset="0"/>
            </a:endParaRPr>
          </a:p>
          <a:p>
            <a:pPr>
              <a:spcAft>
                <a:spcPts val="1000"/>
              </a:spcAft>
            </a:pPr>
            <a:endParaRPr lang="ru-RU" sz="2000" dirty="0"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9148B-7B25-8536-34C1-3FF9EACA8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732758-D1DE-036D-4A39-A95830E29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84ADF1-9389-9777-D0CE-A393C1BC6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43" y="731520"/>
            <a:ext cx="5149516" cy="5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1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224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Игорь Хохлов</dc:creator>
  <cp:lastModifiedBy>Игорь Хохлов</cp:lastModifiedBy>
  <cp:revision>10</cp:revision>
  <dcterms:created xsi:type="dcterms:W3CDTF">2024-11-23T08:14:45Z</dcterms:created>
  <dcterms:modified xsi:type="dcterms:W3CDTF">2025-01-18T06:03:26Z</dcterms:modified>
</cp:coreProperties>
</file>