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7" r:id="rId7"/>
    <p:sldId id="262" r:id="rId8"/>
    <p:sldId id="263" r:id="rId9"/>
    <p:sldId id="273" r:id="rId10"/>
    <p:sldId id="264" r:id="rId11"/>
    <p:sldId id="265" r:id="rId12"/>
    <p:sldId id="268" r:id="rId13"/>
    <p:sldId id="269" r:id="rId14"/>
    <p:sldId id="270" r:id="rId15"/>
    <p:sldId id="271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603"/>
    <a:srgbClr val="AFA251"/>
    <a:srgbClr val="F93761"/>
    <a:srgbClr val="C96798"/>
    <a:srgbClr val="F23E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ECC6F-59AE-4FFB-A654-34CFE7D76EFA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FAF-B1E2-4172-A0AB-33D0848C8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855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ECC6F-59AE-4FFB-A654-34CFE7D76EFA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FAF-B1E2-4172-A0AB-33D0848C8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38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ECC6F-59AE-4FFB-A654-34CFE7D76EFA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FAF-B1E2-4172-A0AB-33D0848C8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84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ECC6F-59AE-4FFB-A654-34CFE7D76EFA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FAF-B1E2-4172-A0AB-33D0848C8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41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ECC6F-59AE-4FFB-A654-34CFE7D76EFA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FAF-B1E2-4172-A0AB-33D0848C8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375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ECC6F-59AE-4FFB-A654-34CFE7D76EFA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FAF-B1E2-4172-A0AB-33D0848C8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01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ECC6F-59AE-4FFB-A654-34CFE7D76EFA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FAF-B1E2-4172-A0AB-33D0848C8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33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ECC6F-59AE-4FFB-A654-34CFE7D76EFA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FAF-B1E2-4172-A0AB-33D0848C8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94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ECC6F-59AE-4FFB-A654-34CFE7D76EFA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FAF-B1E2-4172-A0AB-33D0848C8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011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ECC6F-59AE-4FFB-A654-34CFE7D76EFA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FAF-B1E2-4172-A0AB-33D0848C8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69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ECC6F-59AE-4FFB-A654-34CFE7D76EFA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FAF-B1E2-4172-A0AB-33D0848C8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081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ECC6F-59AE-4FFB-A654-34CFE7D76EFA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6EFAF-B1E2-4172-A0AB-33D0848C86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100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18" Type="http://schemas.openxmlformats.org/officeDocument/2006/relationships/image" Target="../media/image19.jpeg"/><Relationship Id="rId3" Type="http://schemas.openxmlformats.org/officeDocument/2006/relationships/image" Target="../media/image4.jpeg"/><Relationship Id="rId21" Type="http://schemas.openxmlformats.org/officeDocument/2006/relationships/image" Target="../media/image22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17" Type="http://schemas.openxmlformats.org/officeDocument/2006/relationships/image" Target="../media/image18.jpeg"/><Relationship Id="rId25" Type="http://schemas.openxmlformats.org/officeDocument/2006/relationships/image" Target="../media/image26.jpeg"/><Relationship Id="rId2" Type="http://schemas.openxmlformats.org/officeDocument/2006/relationships/image" Target="../media/image3.jpeg"/><Relationship Id="rId16" Type="http://schemas.openxmlformats.org/officeDocument/2006/relationships/image" Target="../media/image17.jpeg"/><Relationship Id="rId20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24" Type="http://schemas.openxmlformats.org/officeDocument/2006/relationships/image" Target="../media/image25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23" Type="http://schemas.openxmlformats.org/officeDocument/2006/relationships/image" Target="../media/image24.jpeg"/><Relationship Id="rId10" Type="http://schemas.openxmlformats.org/officeDocument/2006/relationships/image" Target="../media/image11.jpeg"/><Relationship Id="rId19" Type="http://schemas.openxmlformats.org/officeDocument/2006/relationships/image" Target="../media/image20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Relationship Id="rId22" Type="http://schemas.openxmlformats.org/officeDocument/2006/relationships/image" Target="../media/image2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13" Type="http://schemas.openxmlformats.org/officeDocument/2006/relationships/image" Target="../media/image38.jpeg"/><Relationship Id="rId18" Type="http://schemas.openxmlformats.org/officeDocument/2006/relationships/image" Target="../media/image43.jpeg"/><Relationship Id="rId26" Type="http://schemas.openxmlformats.org/officeDocument/2006/relationships/image" Target="../media/image51.png"/><Relationship Id="rId3" Type="http://schemas.openxmlformats.org/officeDocument/2006/relationships/image" Target="../media/image28.jpeg"/><Relationship Id="rId21" Type="http://schemas.openxmlformats.org/officeDocument/2006/relationships/image" Target="../media/image46.png"/><Relationship Id="rId34" Type="http://schemas.openxmlformats.org/officeDocument/2006/relationships/image" Target="../media/image59.jpeg"/><Relationship Id="rId7" Type="http://schemas.openxmlformats.org/officeDocument/2006/relationships/image" Target="../media/image32.jpeg"/><Relationship Id="rId12" Type="http://schemas.openxmlformats.org/officeDocument/2006/relationships/image" Target="../media/image37.png"/><Relationship Id="rId17" Type="http://schemas.openxmlformats.org/officeDocument/2006/relationships/image" Target="../media/image42.jpeg"/><Relationship Id="rId25" Type="http://schemas.openxmlformats.org/officeDocument/2006/relationships/image" Target="../media/image50.png"/><Relationship Id="rId33" Type="http://schemas.openxmlformats.org/officeDocument/2006/relationships/image" Target="../media/image58.jpeg"/><Relationship Id="rId2" Type="http://schemas.openxmlformats.org/officeDocument/2006/relationships/image" Target="../media/image27.jpeg"/><Relationship Id="rId16" Type="http://schemas.openxmlformats.org/officeDocument/2006/relationships/image" Target="../media/image41.jpeg"/><Relationship Id="rId20" Type="http://schemas.openxmlformats.org/officeDocument/2006/relationships/image" Target="../media/image45.png"/><Relationship Id="rId29" Type="http://schemas.openxmlformats.org/officeDocument/2006/relationships/image" Target="../media/image5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jpeg"/><Relationship Id="rId11" Type="http://schemas.openxmlformats.org/officeDocument/2006/relationships/image" Target="../media/image36.jpeg"/><Relationship Id="rId24" Type="http://schemas.openxmlformats.org/officeDocument/2006/relationships/image" Target="../media/image49.png"/><Relationship Id="rId32" Type="http://schemas.openxmlformats.org/officeDocument/2006/relationships/image" Target="../media/image57.jpeg"/><Relationship Id="rId5" Type="http://schemas.openxmlformats.org/officeDocument/2006/relationships/image" Target="../media/image30.jpeg"/><Relationship Id="rId15" Type="http://schemas.openxmlformats.org/officeDocument/2006/relationships/image" Target="../media/image40.jpeg"/><Relationship Id="rId23" Type="http://schemas.openxmlformats.org/officeDocument/2006/relationships/image" Target="../media/image48.png"/><Relationship Id="rId28" Type="http://schemas.openxmlformats.org/officeDocument/2006/relationships/image" Target="../media/image53.jpeg"/><Relationship Id="rId10" Type="http://schemas.openxmlformats.org/officeDocument/2006/relationships/image" Target="../media/image35.jpeg"/><Relationship Id="rId19" Type="http://schemas.openxmlformats.org/officeDocument/2006/relationships/image" Target="../media/image44.png"/><Relationship Id="rId31" Type="http://schemas.openxmlformats.org/officeDocument/2006/relationships/image" Target="../media/image56.jpeg"/><Relationship Id="rId4" Type="http://schemas.openxmlformats.org/officeDocument/2006/relationships/image" Target="../media/image29.jpeg"/><Relationship Id="rId9" Type="http://schemas.openxmlformats.org/officeDocument/2006/relationships/image" Target="../media/image34.jpeg"/><Relationship Id="rId14" Type="http://schemas.openxmlformats.org/officeDocument/2006/relationships/image" Target="../media/image39.jpeg"/><Relationship Id="rId22" Type="http://schemas.openxmlformats.org/officeDocument/2006/relationships/image" Target="../media/image47.png"/><Relationship Id="rId27" Type="http://schemas.openxmlformats.org/officeDocument/2006/relationships/image" Target="../media/image52.jpeg"/><Relationship Id="rId30" Type="http://schemas.openxmlformats.org/officeDocument/2006/relationships/image" Target="../media/image5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85505" y="2418696"/>
            <a:ext cx="829041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«Кластер»;</a:t>
            </a:r>
          </a:p>
          <a:p>
            <a:pPr algn="ctr"/>
            <a:r>
              <a:rPr lang="ru-RU" sz="40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«Образовательные области по ФОП»</a:t>
            </a:r>
          </a:p>
          <a:p>
            <a:pPr algn="ctr"/>
            <a:endParaRPr lang="ru-RU" sz="40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47544" y="5303443"/>
            <a:ext cx="30535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Коршун И. Н.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«Детский сад № 25»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Усолье- Сибирское</a:t>
            </a:r>
          </a:p>
        </p:txBody>
      </p:sp>
    </p:spTree>
    <p:extLst>
      <p:ext uri="{BB962C8B-B14F-4D97-AF65-F5344CB8AC3E}">
        <p14:creationId xmlns:p14="http://schemas.microsoft.com/office/powerpoint/2010/main" val="1592641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0913" y="246725"/>
            <a:ext cx="8358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«Социально-коммуникативное развитие»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521989"/>
              </p:ext>
            </p:extLst>
          </p:nvPr>
        </p:nvGraphicFramePr>
        <p:xfrm>
          <a:off x="255161" y="841540"/>
          <a:ext cx="8644139" cy="5242560"/>
        </p:xfrm>
        <a:graphic>
          <a:graphicData uri="http://schemas.openxmlformats.org/drawingml/2006/table">
            <a:tbl>
              <a:tblPr firstRow="1" bandRow="1"/>
              <a:tblGrid>
                <a:gridCol w="1462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82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8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ДЕТЕЙ</a:t>
                      </a:r>
                    </a:p>
                  </a:txBody>
                  <a:tcPr>
                    <a:lnL w="6350" cap="flat" cmpd="sng" algn="ctr">
                      <a:solidFill>
                        <a:srgbClr val="70AD47"/>
                      </a:solidFill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ОД</a:t>
                      </a:r>
                    </a:p>
                  </a:txBody>
                  <a:tcPr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2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 лет до 3 лет</a:t>
                      </a:r>
                    </a:p>
                  </a:txBody>
                  <a:tcPr>
                    <a:lnL w="6350" cap="flat" cmpd="sng" algn="ctr">
                      <a:solidFill>
                        <a:srgbClr val="70AD47"/>
                      </a:solidFill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/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поддерживает желание детей познакомиться со сверстником, узнать его имя. Помогает определить особенности внешнего вида мальчиков и девочек, задает уточняющие или проблемные вопросы. Объясняет отличительные признаки взрослых и детей с помощью наглядного материала и повседневных жизненных ситуаций. </a:t>
                      </a:r>
                    </a:p>
                    <a:p>
                      <a:pPr algn="just"/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Показывает и называет основные части тела и лица человека, его действия. Знакомит детей с основными эмоциями и чувствами человека. Рассматривает вместе с детьми картинки с изображением семьи. Поощряет стремление детей узнавать членов семьи, называть их. Поддерживает желание детей познавать пространство своей группы, узнавать педагогов, которые работают с ними. Помогает ориентироваться в пространстве группы. </a:t>
                      </a:r>
                    </a:p>
                    <a:p>
                      <a:pPr algn="just"/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Поддерживает стремление детей выполнять элементарные правила поведения («можно», «нельзя»). На личном примере демонстрирует правила общения: здоровается, прощается, говорит «спасибо», «пожалуйста», напоминает о важности «вежливых слов». </a:t>
                      </a:r>
                    </a:p>
                    <a:p>
                      <a:pPr algn="just"/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Поддерживает желание выполнять указания взрослого, действовать по его примеру и показу. Организует детей на участие в подвижных, музыкальных, сюжетных и хороводных играх. Формирует представление о простых предметах одежды, обозначает их словами, рассказывает о назначении.</a:t>
                      </a:r>
                    </a:p>
                  </a:txBody>
                  <a:tcPr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miter lim="800000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045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5002" y="690530"/>
            <a:ext cx="835838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Сферы, в которых педагог реализует содержание образовательной деятельности</a:t>
            </a:r>
          </a:p>
          <a:p>
            <a:pPr lvl="0"/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 лет до 4 лет                </a:t>
            </a:r>
          </a:p>
          <a:p>
            <a:pPr lvl="0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Сфера социальных отношений </a:t>
            </a:r>
          </a:p>
          <a:p>
            <a:pPr lvl="0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4 лет до 5 лет                </a:t>
            </a:r>
          </a:p>
          <a:p>
            <a:pPr lvl="0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Область формирования основ гражданственности и патриотизма   </a:t>
            </a:r>
          </a:p>
          <a:p>
            <a:pPr lvl="0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5 лет до 6 лет                </a:t>
            </a:r>
          </a:p>
          <a:p>
            <a:pPr lvl="0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Сфера трудового воспитания</a:t>
            </a:r>
          </a:p>
          <a:p>
            <a:pPr lvl="0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6 лет до 7 лет                </a:t>
            </a:r>
          </a:p>
          <a:p>
            <a:pPr lvl="0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Область формирования основ безопасного поведения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5002" y="4375959"/>
            <a:ext cx="83583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i="1" kern="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 -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1" i="1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«Родина», «Природа», «Семья», «Человек», «Жизнь», «Милосердие», «Добро», «Дружба», «Сотрудничество», «Труд»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37070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A7DD386-A012-4706-8348-41C9B32F86A1}"/>
              </a:ext>
            </a:extLst>
          </p:cNvPr>
          <p:cNvSpPr/>
          <p:nvPr/>
        </p:nvSpPr>
        <p:spPr>
          <a:xfrm>
            <a:off x="249755" y="1149436"/>
            <a:ext cx="875654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Разделы, в которых педагог реализует содержание образовательной деятельности</a:t>
            </a:r>
          </a:p>
          <a:p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 лет до 3 лет</a:t>
            </a:r>
          </a:p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 лет до 4 лет               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Сенсорные эталоны и познавательные действия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4 лет до 5 лет               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Математические представления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5 лет до 6 лет               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Окружающий мир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6 лет до 7 лет               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9C4E1B4-2B8D-4841-930D-D8E4E177A1D3}"/>
              </a:ext>
            </a:extLst>
          </p:cNvPr>
          <p:cNvSpPr/>
          <p:nvPr/>
        </p:nvSpPr>
        <p:spPr>
          <a:xfrm>
            <a:off x="805112" y="241821"/>
            <a:ext cx="76458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«Познавательное развитие»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9755" y="3780557"/>
            <a:ext cx="854651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i="1" kern="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kumimoji="0" lang="ru-RU" sz="3200" b="1" i="1" u="none" strike="noStrike" kern="0" cap="none" spc="0" normalizeH="0" baseline="0" noProof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енности</a:t>
            </a: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ru-RU" sz="3200" b="1" i="1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«Человек», «Семья», Родина», «Природа»</a:t>
            </a:r>
            <a:endParaRPr kumimoji="0" lang="ru-RU" sz="3600" b="0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51089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9C4E1B4-2B8D-4841-930D-D8E4E177A1D3}"/>
              </a:ext>
            </a:extLst>
          </p:cNvPr>
          <p:cNvSpPr/>
          <p:nvPr/>
        </p:nvSpPr>
        <p:spPr>
          <a:xfrm>
            <a:off x="188817" y="202045"/>
            <a:ext cx="88030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«Художественно-эстетическое развитие»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A7DD386-A012-4706-8348-41C9B32F86A1}"/>
              </a:ext>
            </a:extLst>
          </p:cNvPr>
          <p:cNvSpPr/>
          <p:nvPr/>
        </p:nvSpPr>
        <p:spPr>
          <a:xfrm>
            <a:off x="0" y="856928"/>
            <a:ext cx="9144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Разделы, в которых педагог реализует содержание образовательной деятельности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 лет до 3 лет                     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Приобщение к искусству 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Изобразительная деятельность: рисование и лепка 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Конструктивная деятельность 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Музыкальная деятельность: слушание, пение, музыкально- ритмические движения 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Театрализованная деятельность 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Культурно-досуговая деятельность              </a:t>
            </a:r>
          </a:p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 лет до 4 лет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Приобщение к искусству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Изобразительная деятельность: рисование, лепка, аппликация, народное декоративно-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прикладное искусство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Конструктивная деятельность 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Музыкальная деятельность: слушание, пение, песенное творчество, музыкально-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ритмические движения, игра на детских музыкальных инструментах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Театрализованная деятельность </a:t>
            </a:r>
          </a:p>
          <a:p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Культурно-досуговая деятельность     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05849" y="495958"/>
            <a:ext cx="52092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Ценности - «Культура и «Красота» </a:t>
            </a:r>
          </a:p>
        </p:txBody>
      </p:sp>
    </p:spTree>
    <p:extLst>
      <p:ext uri="{BB962C8B-B14F-4D97-AF65-F5344CB8AC3E}">
        <p14:creationId xmlns:p14="http://schemas.microsoft.com/office/powerpoint/2010/main" val="1800282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A7DD386-A012-4706-8348-41C9B32F86A1}"/>
              </a:ext>
            </a:extLst>
          </p:cNvPr>
          <p:cNvSpPr/>
          <p:nvPr/>
        </p:nvSpPr>
        <p:spPr>
          <a:xfrm>
            <a:off x="115910" y="255620"/>
            <a:ext cx="886066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4 лет до 5 лет                     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Приобщение к искусству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Изобразительная деятельность: рисование, лепка, аппликация, народное декоративно-                                                   прикладное искусство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Конструктивная деятельность 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Музыкальная деятельность: слушание, пение, песенное творчество, музыкально-  ритмические движения, игра на детских музыкальных инструментах, развитие танцевально-игрового творчества 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Театрализованная деятельность 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Культурно-досуговая деятельность              </a:t>
            </a:r>
          </a:p>
          <a:p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5 лет до 6 лет                     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Приобщение к искусству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Изобразительная деятельность: предметное, сюжетное, декоративное рисование; лепка, в том числе декоративная; аппликация, прикладное творчество 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Конструктивная деятельность 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Музыкальная деятельность: слушание, пение, песенное творчество, музыкально- ритмические движения, игра на детских музыкальных инструментах, музыкально -игровое и  танцевальное творчество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Театрализованная деятельность 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Культурно-досуговая деятельность</a:t>
            </a:r>
          </a:p>
          <a:p>
            <a:pPr lvl="0"/>
            <a:r>
              <a:rPr lang="ru-RU" sz="1400" b="1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6 лет до 7 лет</a:t>
            </a:r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</a:p>
          <a:p>
            <a:pPr lvl="0"/>
            <a:r>
              <a:rPr lang="ru-RU" sz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к искусству</a:t>
            </a:r>
          </a:p>
          <a:p>
            <a:pPr lvl="0"/>
            <a:r>
              <a:rPr lang="ru-RU" sz="14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Изобразительная деятельность: предметное, сюжетное, декоративное рисование; лепка, в том числе декоративная; аппликация, прикладное творчество, народное  декоративно-прикладное искусство</a:t>
            </a:r>
          </a:p>
          <a:p>
            <a:pPr lvl="0"/>
            <a:r>
              <a:rPr lang="ru-RU" sz="14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Конструктивная деятельность </a:t>
            </a:r>
          </a:p>
          <a:p>
            <a:pPr lvl="0"/>
            <a:r>
              <a:rPr lang="ru-RU" sz="14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Музыкальная деятельность: слушание, пение, песенное творчество, музыкально-ритмические движения, игра на детских музыкальных инструментах, музыкально-игровое и танцевальное творчество </a:t>
            </a:r>
          </a:p>
          <a:p>
            <a:pPr lvl="0"/>
            <a:r>
              <a:rPr lang="ru-RU" sz="14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Театрализованная деятельность </a:t>
            </a:r>
          </a:p>
          <a:p>
            <a:pPr lvl="0"/>
            <a:r>
              <a:rPr lang="ru-RU" sz="14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Культурно-досуговая деятельность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009359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7662" y="304628"/>
            <a:ext cx="61110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«Физическое развитие»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9962" y="1732358"/>
            <a:ext cx="888642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Разделы, в которых педагог реализует содержание образовательной деятельности</a:t>
            </a:r>
          </a:p>
          <a:p>
            <a:pPr lvl="0"/>
            <a:endParaRPr 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 лет до 3 лет                </a:t>
            </a:r>
          </a:p>
          <a:p>
            <a:pPr lvl="0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Основная гимнастика: основные движения, общеразвивающие упражнения</a:t>
            </a:r>
          </a:p>
          <a:p>
            <a:pPr lvl="0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Подвижные игры</a:t>
            </a:r>
          </a:p>
          <a:p>
            <a:pPr lvl="0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основ здорового образа жизни</a:t>
            </a:r>
          </a:p>
          <a:p>
            <a:pPr lvl="0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 лет до 4 лет                </a:t>
            </a:r>
          </a:p>
          <a:p>
            <a:pPr lvl="0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Основная гимнастика: основные движения, общеразвивающие и строевые  упражнения </a:t>
            </a:r>
          </a:p>
          <a:p>
            <a:pPr lvl="0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Подвижные игры </a:t>
            </a:r>
          </a:p>
          <a:p>
            <a:pPr lvl="0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Спортивные упражнения: катание на санках, ходьба на лыжах, катание на трехколесном велосипеде, плавание </a:t>
            </a:r>
          </a:p>
          <a:p>
            <a:pPr lvl="0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основ здорового образа жизни </a:t>
            </a:r>
          </a:p>
          <a:p>
            <a:pPr lvl="0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Активный отдых: физкультурные досуги (подвижные игры и игровые упражнения, игры-забавы, аттракционы, хороводы, игры с пением, музыкально-ритмические упражнения), дни здоровья (подвижные игры на свежем воздухе, физкультурный досуг, спортивные упражнения, прогулка-экскурсия за пределы участка ДОО)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21585" y="917137"/>
            <a:ext cx="63065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i="1" kern="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kumimoji="0" lang="ru-RU" sz="3200" b="1" i="1" u="none" strike="noStrike" kern="0" cap="none" spc="0" normalizeH="0" baseline="0" noProof="0" dirty="0" err="1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енности</a:t>
            </a:r>
            <a:r>
              <a:rPr kumimoji="0" lang="ru-RU" sz="3200" b="0" i="0" u="none" strike="noStrike" kern="0" cap="none" spc="0" normalizeH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200" b="1" i="1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«Жизнь», «Здоровье» </a:t>
            </a:r>
            <a:endParaRPr kumimoji="0" lang="ru-RU" sz="3600" b="0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67482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910" y="399244"/>
            <a:ext cx="8860665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От 4 лет до 5 лет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Основная гимнастика: основные движения, общеразвивающие упражнения, ритмическая  гимнастика и строевые упражнения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Подвижные игры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Спортивные упражнения: катание на санках, катание на трехколесном и двухколесном велосипеде, самокате, ходьба на лыжах, плавание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основ здорового образа жизни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Активный отдых: физкультурные праздники и досуги (подвижные игры, игры с элементами соревнования, аттракционы, музыкально-ритмические и танцевальные упражнения), дни здоровья (физкультурно-оздоровительные мероприятия, прогулки, игры на свежем воздухе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От 5 лет до 6 лет 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Основная гимнастика: основные движения, общеразвивающие упражнения, ритмическая гимнастика и строевые упражнения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Подвижные игры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Спортивные игры: городки, элементы баскетбола, бадминтон, элементы футбола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Спортивные упражнения: катание на санках, ходьба на лыжах, катание на двухколесном велосипеде, самокате, плавание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основ здорового образа жизни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Активный отдых: физкультурные праздники (ранее освоенные движения, в том числе спортивные и гимнастические упражнения, подвижные и спортивные игры) и досуги (подвижные игры, игры-эстафеты, музыкально-ритмические упражнения, творческие задания), дни здоровья (оздоровительные мероприятия  и туристские прогулки), туристские прогулки и экскурсии </a:t>
            </a:r>
          </a:p>
          <a:p>
            <a:pPr lvl="0"/>
            <a:r>
              <a:rPr lang="ru-RU" sz="1200" b="1" kern="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6 лет до 7 лет</a:t>
            </a:r>
          </a:p>
          <a:p>
            <a:pPr lvl="0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Основная гимнастика: основные движения, общеразвивающие упражнения, ритмическая  гимнастика и строевые упражнения </a:t>
            </a:r>
          </a:p>
          <a:p>
            <a:pPr lvl="0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Подвижные игры </a:t>
            </a:r>
          </a:p>
          <a:p>
            <a:pPr lvl="0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Спортивные игры: городки, элементы баскетбола, элементы футбола, элементы хоккея (без коньков – на снегу, на траве), бадминтон, элементы настольного тенниса </a:t>
            </a:r>
          </a:p>
          <a:p>
            <a:pPr lvl="0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Спортивные упражнения: катание на санках, ходьба на лыжах, катание на коньках, катание на двухколесном велосипеде, самокате, плавание </a:t>
            </a:r>
          </a:p>
          <a:p>
            <a:pPr lvl="0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основ здорового образа жизни </a:t>
            </a:r>
          </a:p>
          <a:p>
            <a:pPr lvl="0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Активный отдых: физкультурные праздники (сезонные спортивные упражнения, элементы соревнования, с включением игр-эстафет, спортивных игр, на базе ранее освоенных физических упражнений) и досуги (подвижные игры, в том числе, игры народов России, игры-эстафеты, музыкально-ритмические упражнения, импровизация, танцевальные упражнения, творческие задания), дни здоровья (оздоровительные мероприятия, в том числе физкультурные досуги, и туристские прогулки), туристские прогулки и экскурсии</a:t>
            </a:r>
          </a:p>
          <a:p>
            <a:pPr lvl="0"/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590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911" y="59672"/>
            <a:ext cx="892505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рассматривается: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как дело, занимательное и интересное детям, развивающее их;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как деятельность, направленная на освоение детьми одной или нескольких образовательных областей, или их интеграцию с использованием разнообразных форм и методов работы, выбор которых осуществляется педагогом самостоятельно.</a:t>
            </a:r>
          </a:p>
          <a:p>
            <a:pPr lvl="0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является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формой организации обучения, наряду с экскурсиями, дидактическими играми, играми-путешествиями и другими.</a:t>
            </a:r>
          </a:p>
          <a:p>
            <a:pPr lvl="0"/>
            <a:r>
              <a:rPr lang="ru-RU" sz="1600" dirty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Оно может проводиться в виде образовательных ситуаций, тематических событий, проектной деятельности, проблемно-обучающих ситуаций, интегрирующих содержание образовательных областей, творческих и исследовательских проектов и т.д.</a:t>
            </a: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5911" y="2706550"/>
            <a:ext cx="89250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Цели, задачи и направления Федеральной рабочей программы воспитания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E1FEF6-6942-4A25-B124-508EA624E10A}"/>
              </a:ext>
            </a:extLst>
          </p:cNvPr>
          <p:cNvSpPr txBox="1"/>
          <p:nvPr/>
        </p:nvSpPr>
        <p:spPr>
          <a:xfrm>
            <a:off x="115911" y="3176715"/>
            <a:ext cx="879626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Общая цель воспитания в ДОО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личностное развитие каждого ребёнка с учётом его индивидуальности и создание условий для позитивной социализации детей на основе традиционных ценностей российского общества, что предполагает: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ценностного отношения к окружающему миру (природному и социокультурному), другим людям, самому себе;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первичного опыта деятельности и поведения в соответствии с традиционными ценностями, принятыми в обществе нормами и правилами.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2846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272D3C-0208-4902-8A52-6FEB028169E0}"/>
              </a:ext>
            </a:extLst>
          </p:cNvPr>
          <p:cNvSpPr txBox="1"/>
          <p:nvPr/>
        </p:nvSpPr>
        <p:spPr>
          <a:xfrm>
            <a:off x="108263" y="34544"/>
            <a:ext cx="894297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задачи воспитания в ДОО: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развитию личности, основанному на принятых в обществе представлениях о добре и зле, должном и недопустимом;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становлению нравственности, основанной на духовных отечественных традициях, внутренней установке личности поступать согласно своей совести;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развития и реализации личностного потенциала ребёнка, его готовности к творческому самовыражению и саморазвитию, самовоспитанию;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arenR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поддержку позитивной социализации ребёнка посредством проектирования и принятия уклада, воспитывающей среды, создания воспитывающих общностей.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C12548-86E2-4049-B5CE-41415E50D994}"/>
              </a:ext>
            </a:extLst>
          </p:cNvPr>
          <p:cNvSpPr txBox="1"/>
          <p:nvPr/>
        </p:nvSpPr>
        <p:spPr>
          <a:xfrm>
            <a:off x="108263" y="2804533"/>
            <a:ext cx="89429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воспитания: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600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Патриотическое.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Цель – содействовать формированию у ребёнка личностной позиции наследника традиций и культуры, защитника Отечества и творца (созидателя), ответственного за будущее своей страны.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600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Духовно-нравственное.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– формирование способности к духовному развитию, нравственному самосовершенствованию, индивидуально-ответственному поведению.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600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Социальное.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Цель – формирование ценностного отношения детей к семье, другому человеку, развитие дружелюбия, умения находить общий язык с другими людьми.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600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Познавательное.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Цель – формирование ценности познания.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600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и оздоровительное.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Цель – формирование ценностного отношения детей к здоровому образу жизни, овладение элементарными гигиеническими навыками и правилами безопасности.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600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Трудовое.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Цель – формирование ценностного отношения детей у труду, трудолюбию и приобщение ребёнка к труду.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600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Эстетическое.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Цель -  способствовать становлению у ребёнка ценностного отношения к красоте.</a:t>
            </a:r>
          </a:p>
        </p:txBody>
      </p:sp>
    </p:spTree>
    <p:extLst>
      <p:ext uri="{BB962C8B-B14F-4D97-AF65-F5344CB8AC3E}">
        <p14:creationId xmlns:p14="http://schemas.microsoft.com/office/powerpoint/2010/main" val="3858209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0822" y="377658"/>
            <a:ext cx="8628612" cy="4807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Одним из методических приемов, который можно использовать в работе с детьми, является технология «Кластер».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Кластер активизирует мыслительную деятельность дошкольников: умение ставить вопросы, выделить главное, делать сравнение, устанавливать причинно-следственные связи и делать умозаключения.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Кластер является отражением нелинейной формы мышления. Иногда этот приём называют «наглядным мозговым штурмом».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Суть приёма - представление информации в графическом оформлении.</a:t>
            </a:r>
          </a:p>
        </p:txBody>
      </p:sp>
    </p:spTree>
    <p:extLst>
      <p:ext uri="{BB962C8B-B14F-4D97-AF65-F5344CB8AC3E}">
        <p14:creationId xmlns:p14="http://schemas.microsoft.com/office/powerpoint/2010/main" val="1572772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141316" y="224996"/>
            <a:ext cx="8869680" cy="2381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Последовательность действий при составлении кластера: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этап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посередине чистого листа пишется ключевое слово, которое является «сердцем» идеи, темы.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этап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вокруг слова записываются все то, что вспомнилось им по поводу данной темы – выражающие идеи, факты, образы («мозговой штурм», подходящие для данной темы (модель «хаос»)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этап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осуществляется систематизация. Хаотичные записи объединяются в группы, в зависимости от того, какую сторону содержания отражает то или иное записанное понятие, факт (модель «планета и ее спутники»).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этап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по мере записи появившиеся слова соединяются прямыми линиями с ключевым понятием. У каждого из «спутников» в свою очередь тоже появляются «спутники», устанавливаются новые логические связи.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итоге получается структура, которая графически отображает наши размышления, определяет информационное поле данной темы.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7457" y="3395576"/>
            <a:ext cx="2524125" cy="2876550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1753987" y="2846786"/>
            <a:ext cx="2460568" cy="783952"/>
          </a:xfrm>
          <a:prstGeom prst="roundRect">
            <a:avLst/>
          </a:prstGeom>
          <a:solidFill>
            <a:srgbClr val="FFC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31768" y="3798916"/>
            <a:ext cx="1587731" cy="906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654914" y="3798916"/>
            <a:ext cx="1587731" cy="90608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64188" y="4806358"/>
            <a:ext cx="856210" cy="79802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997528" y="5432969"/>
            <a:ext cx="856210" cy="79802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1830868" y="4806358"/>
            <a:ext cx="856210" cy="79802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4020674" y="5350840"/>
            <a:ext cx="856210" cy="79802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5057676" y="4806357"/>
            <a:ext cx="856210" cy="79802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/>
          <p:cNvCxnSpPr>
            <a:endCxn id="10" idx="7"/>
          </p:cNvCxnSpPr>
          <p:nvPr/>
        </p:nvCxnSpPr>
        <p:spPr>
          <a:xfrm flipH="1">
            <a:off x="1986981" y="3630738"/>
            <a:ext cx="700097" cy="3008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39" idx="1"/>
          </p:cNvCxnSpPr>
          <p:nvPr/>
        </p:nvCxnSpPr>
        <p:spPr>
          <a:xfrm>
            <a:off x="1781281" y="4661176"/>
            <a:ext cx="174976" cy="2620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endCxn id="38" idx="0"/>
          </p:cNvCxnSpPr>
          <p:nvPr/>
        </p:nvCxnSpPr>
        <p:spPr>
          <a:xfrm>
            <a:off x="1421631" y="4720782"/>
            <a:ext cx="4002" cy="7121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783318" y="4617678"/>
            <a:ext cx="212302" cy="2161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endCxn id="37" idx="1"/>
          </p:cNvCxnSpPr>
          <p:nvPr/>
        </p:nvCxnSpPr>
        <p:spPr>
          <a:xfrm>
            <a:off x="3253049" y="3630738"/>
            <a:ext cx="634383" cy="3008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37" idx="4"/>
          </p:cNvCxnSpPr>
          <p:nvPr/>
        </p:nvCxnSpPr>
        <p:spPr>
          <a:xfrm>
            <a:off x="4448780" y="4705004"/>
            <a:ext cx="4774" cy="6790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endCxn id="41" idx="1"/>
          </p:cNvCxnSpPr>
          <p:nvPr/>
        </p:nvCxnSpPr>
        <p:spPr>
          <a:xfrm>
            <a:off x="4828871" y="4675332"/>
            <a:ext cx="354194" cy="2478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625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31768" y="34863"/>
            <a:ext cx="8250372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кластера может применяться во время образовательной деятельности, при изучении самых разных тем.</a:t>
            </a:r>
            <a:endParaRPr lang="ru-RU" sz="14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429769" y="361095"/>
            <a:ext cx="1302326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Примеры:</a:t>
            </a:r>
            <a:endParaRPr lang="ru-RU" sz="14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40665" y="4486099"/>
            <a:ext cx="1542977" cy="147412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СКАЗКИ</a:t>
            </a:r>
          </a:p>
        </p:txBody>
      </p:sp>
      <p:sp>
        <p:nvSpPr>
          <p:cNvPr id="9" name="Овал 8"/>
          <p:cNvSpPr/>
          <p:nvPr/>
        </p:nvSpPr>
        <p:spPr>
          <a:xfrm>
            <a:off x="2881055" y="4408514"/>
            <a:ext cx="1285701" cy="101138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русские народные</a:t>
            </a:r>
          </a:p>
        </p:txBody>
      </p:sp>
      <p:sp>
        <p:nvSpPr>
          <p:cNvPr id="10" name="Овал 9"/>
          <p:cNvSpPr/>
          <p:nvPr/>
        </p:nvSpPr>
        <p:spPr>
          <a:xfrm>
            <a:off x="858124" y="1478143"/>
            <a:ext cx="1354974" cy="112775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авторские</a:t>
            </a:r>
          </a:p>
        </p:txBody>
      </p:sp>
      <p:pic>
        <p:nvPicPr>
          <p:cNvPr id="1028" name="Picture 4" descr="https://shareslide.ru/img/thumbs/ae333134419b19b399da250684f61a49-800x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53559" y="4408514"/>
            <a:ext cx="673332" cy="81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shareslide.ru/img/thumbs/ae333134419b19b399da250684f61a49-800x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749380" y="3447747"/>
            <a:ext cx="737416" cy="82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shareslide.ru/img/thumbs/ae333134419b19b399da250684f61a49-800x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423476" y="1540271"/>
            <a:ext cx="740902" cy="928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ttps://shareslide.ru/img/thumbs/ae333134419b19b399da250684f61a49-800x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83641" y="583406"/>
            <a:ext cx="853125" cy="77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theslide.ru/img/thumbs/7a16fbac74ace0816ca7bdbf72be5820-800x.jp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4024" y="2681851"/>
            <a:ext cx="781027" cy="1022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https://theslide.ru/img/thumbs/7a16fbac74ace0816ca7bdbf72be5820-800x.jpg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1866" y="1635860"/>
            <a:ext cx="784188" cy="1042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https://theslide.ru/img/thumbs/7a16fbac74ace0816ca7bdbf72be5820-800x.jpg"/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29897" y="2659128"/>
            <a:ext cx="789552" cy="1068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haski-mana.ru/wp-content/uploads/c/5/4/c544840ed70821af7bf0ed4a176c486a.jpeg"/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790305" y="3447747"/>
            <a:ext cx="667790" cy="82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https://haski-mana.ru/wp-content/uploads/c/5/4/c544840ed70821af7bf0ed4a176c486a.jpeg"/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831631" y="5517275"/>
            <a:ext cx="689957" cy="80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https://haski-mana.ru/wp-content/uploads/c/5/4/c544840ed70821af7bf0ed4a176c486a.jpeg"/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536766" y="5517275"/>
            <a:ext cx="688571" cy="82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https://haski-mana.ru/wp-content/uploads/c/5/4/c544840ed70821af7bf0ed4a176c486a.jpeg"/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36914" y="4388445"/>
            <a:ext cx="640080" cy="789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haski-mana.ru/wp-content/uploads/c/5/4/c544840ed70821af7bf0ed4a176c486a.jpeg"/>
          <p:cNvPicPr>
            <a:picLocks noChangeAspect="1" noChangeArrowheads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93386" y="562005"/>
            <a:ext cx="709266" cy="91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Прямая соединительная линия 26"/>
          <p:cNvCxnSpPr>
            <a:endCxn id="1030" idx="0"/>
          </p:cNvCxnSpPr>
          <p:nvPr/>
        </p:nvCxnSpPr>
        <p:spPr>
          <a:xfrm flipH="1">
            <a:off x="1134538" y="2527069"/>
            <a:ext cx="68114" cy="15478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16" idx="2"/>
          </p:cNvCxnSpPr>
          <p:nvPr/>
        </p:nvCxnSpPr>
        <p:spPr>
          <a:xfrm flipH="1">
            <a:off x="1956245" y="1359844"/>
            <a:ext cx="153959" cy="229131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endCxn id="19" idx="0"/>
          </p:cNvCxnSpPr>
          <p:nvPr/>
        </p:nvCxnSpPr>
        <p:spPr>
          <a:xfrm>
            <a:off x="1979745" y="2481808"/>
            <a:ext cx="144928" cy="17732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10" idx="6"/>
            <a:endCxn id="14" idx="1"/>
          </p:cNvCxnSpPr>
          <p:nvPr/>
        </p:nvCxnSpPr>
        <p:spPr>
          <a:xfrm flipV="1">
            <a:off x="2213098" y="2004507"/>
            <a:ext cx="210378" cy="37516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1034" idx="2"/>
            <a:endCxn id="10" idx="1"/>
          </p:cNvCxnSpPr>
          <p:nvPr/>
        </p:nvCxnSpPr>
        <p:spPr>
          <a:xfrm>
            <a:off x="848019" y="1478143"/>
            <a:ext cx="208536" cy="165156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804911" y="2363306"/>
            <a:ext cx="210378" cy="37516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032" idx="2"/>
          </p:cNvCxnSpPr>
          <p:nvPr/>
        </p:nvCxnSpPr>
        <p:spPr>
          <a:xfrm>
            <a:off x="3124200" y="4271354"/>
            <a:ext cx="101137" cy="21474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3860755" y="4281072"/>
            <a:ext cx="189620" cy="20502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2726891" y="4771569"/>
            <a:ext cx="154164" cy="824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endCxn id="23" idx="1"/>
          </p:cNvCxnSpPr>
          <p:nvPr/>
        </p:nvCxnSpPr>
        <p:spPr>
          <a:xfrm flipV="1">
            <a:off x="4143481" y="4783300"/>
            <a:ext cx="293433" cy="1175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2934580" y="5309706"/>
            <a:ext cx="189620" cy="20502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977324" y="5297214"/>
            <a:ext cx="101137" cy="21474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5" idx="0"/>
          </p:cNvCxnSpPr>
          <p:nvPr/>
        </p:nvCxnSpPr>
        <p:spPr>
          <a:xfrm flipV="1">
            <a:off x="912154" y="3727348"/>
            <a:ext cx="222383" cy="7587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24" name="Прямая со стрелкой 1023"/>
          <p:cNvCxnSpPr/>
          <p:nvPr/>
        </p:nvCxnSpPr>
        <p:spPr>
          <a:xfrm>
            <a:off x="1729897" y="5309706"/>
            <a:ext cx="119357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35" name="Picture 2" descr="https://sun9-76.userapi.com/impg/6spZEsRZh-j6pa3TKYfgp5woQRE1KuiWf9odew/x6FH31ANzPg.jpg?size=554x783&amp;quality=96&amp;sign=3ef37f5b6fd5025fe9bf3d060b9361df&amp;c_uniq_tag=Rlu23eQKwQg81eFR-bnzbdsrFIoeQ0LadAGpSFN7YeE&amp;type=album"/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890"/>
          <a:stretch/>
        </p:blipFill>
        <p:spPr bwMode="auto">
          <a:xfrm>
            <a:off x="7849474" y="5410772"/>
            <a:ext cx="1105593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997242" y="712186"/>
            <a:ext cx="1042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ЗВУКИ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6759414" y="987216"/>
            <a:ext cx="264882" cy="872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7898823" y="1074494"/>
            <a:ext cx="371809" cy="4620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834348" y="828599"/>
            <a:ext cx="973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гласные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05537" y="1449052"/>
            <a:ext cx="1193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согласные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62145" y="1519406"/>
            <a:ext cx="1222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указывают на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80757" y="1946802"/>
            <a:ext cx="88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accent5">
                    <a:lumMod val="50000"/>
                  </a:schemeClr>
                </a:solidFill>
              </a:rPr>
              <a:t>твердость </a:t>
            </a:r>
          </a:p>
          <a:p>
            <a:r>
              <a:rPr lang="ru-RU" sz="1200" dirty="0">
                <a:solidFill>
                  <a:schemeClr val="accent5">
                    <a:lumMod val="50000"/>
                  </a:schemeClr>
                </a:solidFill>
              </a:rPr>
              <a:t>согласных </a:t>
            </a:r>
          </a:p>
          <a:p>
            <a:r>
              <a:rPr lang="ru-RU" sz="1200" dirty="0">
                <a:solidFill>
                  <a:schemeClr val="accent5">
                    <a:lumMod val="50000"/>
                  </a:schemeClr>
                </a:solidFill>
              </a:rPr>
              <a:t>звуков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390070" y="1942041"/>
            <a:ext cx="88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accent5">
                    <a:lumMod val="50000"/>
                  </a:schemeClr>
                </a:solidFill>
              </a:rPr>
              <a:t>мягкость </a:t>
            </a:r>
          </a:p>
          <a:p>
            <a:r>
              <a:rPr lang="ru-RU" sz="1200" dirty="0">
                <a:solidFill>
                  <a:schemeClr val="accent5">
                    <a:lumMod val="50000"/>
                  </a:schemeClr>
                </a:solidFill>
              </a:rPr>
              <a:t>согласных </a:t>
            </a:r>
          </a:p>
          <a:p>
            <a:r>
              <a:rPr lang="ru-RU" sz="1200" dirty="0">
                <a:solidFill>
                  <a:schemeClr val="accent5">
                    <a:lumMod val="50000"/>
                  </a:schemeClr>
                </a:solidFill>
              </a:rPr>
              <a:t>звуков</a:t>
            </a:r>
          </a:p>
        </p:txBody>
      </p:sp>
      <p:cxnSp>
        <p:nvCxnSpPr>
          <p:cNvPr id="48" name="Прямая со стрелкой 47"/>
          <p:cNvCxnSpPr/>
          <p:nvPr/>
        </p:nvCxnSpPr>
        <p:spPr>
          <a:xfrm flipH="1">
            <a:off x="5841477" y="3193238"/>
            <a:ext cx="324581" cy="4692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6285854" y="1842766"/>
            <a:ext cx="46187" cy="14837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6645470" y="1784773"/>
            <a:ext cx="4179" cy="16202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5827221" y="1787851"/>
            <a:ext cx="14255" cy="1589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H="1">
            <a:off x="6238892" y="1296686"/>
            <a:ext cx="60554" cy="2640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6477944" y="3203281"/>
            <a:ext cx="406843" cy="7735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235809" y="3605416"/>
            <a:ext cx="1033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ударные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157589" y="3974748"/>
            <a:ext cx="1368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безударные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951416" y="2527069"/>
            <a:ext cx="130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А, О, У, Э, Ы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390070" y="2523439"/>
            <a:ext cx="1326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Я, Ю, И, Е, Ё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73089" y="2908208"/>
            <a:ext cx="84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твердые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54048" y="2910559"/>
            <a:ext cx="744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мягкие</a:t>
            </a:r>
          </a:p>
        </p:txBody>
      </p:sp>
      <p:cxnSp>
        <p:nvCxnSpPr>
          <p:cNvPr id="60" name="Прямая со стрелкой 59"/>
          <p:cNvCxnSpPr/>
          <p:nvPr/>
        </p:nvCxnSpPr>
        <p:spPr>
          <a:xfrm flipH="1">
            <a:off x="8080932" y="1964712"/>
            <a:ext cx="141116" cy="48802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8533775" y="1973106"/>
            <a:ext cx="169778" cy="4560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8379179" y="2064771"/>
            <a:ext cx="46187" cy="14837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flipH="1">
            <a:off x="7828783" y="3547943"/>
            <a:ext cx="477526" cy="9381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endCxn id="67" idx="0"/>
          </p:cNvCxnSpPr>
          <p:nvPr/>
        </p:nvCxnSpPr>
        <p:spPr>
          <a:xfrm>
            <a:off x="8515084" y="3521723"/>
            <a:ext cx="341747" cy="9420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291952" y="4463792"/>
            <a:ext cx="8210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звонкие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510774" y="4463791"/>
            <a:ext cx="692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глухие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68" name="Прямая со стрелкой 67"/>
          <p:cNvCxnSpPr>
            <a:endCxn id="69" idx="0"/>
          </p:cNvCxnSpPr>
          <p:nvPr/>
        </p:nvCxnSpPr>
        <p:spPr>
          <a:xfrm flipH="1">
            <a:off x="8384592" y="3721936"/>
            <a:ext cx="46587" cy="13285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994100" y="5050486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парные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0" name="Picture 2" descr="https://sun9-76.userapi.com/impg/6spZEsRZh-j6pa3TKYfgp5woQRE1KuiWf9odew/x6FH31ANzPg.jpg?size=554x783&amp;quality=96&amp;sign=3ef37f5b6fd5025fe9bf3d060b9361df&amp;c_uniq_tag=Rlu23eQKwQg81eFR-bnzbdsrFIoeQ0LadAGpSFN7YeE&amp;type=album"/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330817" y="3193584"/>
            <a:ext cx="839587" cy="16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https://sun9-76.userapi.com/impg/6spZEsRZh-j6pa3TKYfgp5woQRE1KuiWf9odew/x6FH31ANzPg.jpg?size=554x783&amp;quality=96&amp;sign=3ef37f5b6fd5025fe9bf3d060b9361df&amp;c_uniq_tag=Rlu23eQKwQg81eFR-bnzbdsrFIoeQ0LadAGpSFN7YeE&amp;type=album"/>
          <p:cNvPicPr>
            <a:picLocks noChangeAspect="1" noChangeArrowheads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474636" y="3193238"/>
            <a:ext cx="666487" cy="200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932659" y="1045078"/>
            <a:ext cx="760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chemeClr val="accent5">
                    <a:lumMod val="50000"/>
                  </a:schemeClr>
                </a:solidFill>
              </a:rPr>
              <a:t>(поются)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947574" y="1678343"/>
            <a:ext cx="955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chemeClr val="accent5">
                    <a:lumMod val="50000"/>
                  </a:schemeClr>
                </a:solidFill>
              </a:rPr>
              <a:t>(не поются)</a:t>
            </a:r>
          </a:p>
        </p:txBody>
      </p:sp>
      <p:pic>
        <p:nvPicPr>
          <p:cNvPr id="1026" name="Picture 2" descr="https://i.pinimg.com/originals/bb/98/06/bb98066b5099aabe1970c85dd643ef3e.jpg"/>
          <p:cNvPicPr>
            <a:picLocks noChangeAspect="1" noChangeArrowheads="1"/>
          </p:cNvPicPr>
          <p:nvPr/>
        </p:nvPicPr>
        <p:blipFill rotWithShape="1"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705394" y="3684078"/>
            <a:ext cx="548640" cy="532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https://i.pinimg.com/originals/bb/98/06/bb98066b5099aabe1970c85dd643ef3e.jpg"/>
          <p:cNvPicPr>
            <a:picLocks noChangeAspect="1" noChangeArrowheads="1"/>
          </p:cNvPicPr>
          <p:nvPr/>
        </p:nvPicPr>
        <p:blipFill rotWithShape="1"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522723" y="2473198"/>
            <a:ext cx="506163" cy="441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https://i.pinimg.com/originals/bb/98/06/bb98066b5099aabe1970c85dd643ef3e.jpg"/>
          <p:cNvPicPr>
            <a:picLocks noChangeAspect="1" noChangeArrowheads="1"/>
          </p:cNvPicPr>
          <p:nvPr/>
        </p:nvPicPr>
        <p:blipFill rotWithShape="1"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63533" y="3944075"/>
            <a:ext cx="523702" cy="51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2" descr="https://i.pinimg.com/originals/bb/98/06/bb98066b5099aabe1970c85dd643ef3e.jpg"/>
          <p:cNvPicPr>
            <a:picLocks noChangeAspect="1" noChangeArrowheads="1"/>
          </p:cNvPicPr>
          <p:nvPr/>
        </p:nvPicPr>
        <p:blipFill rotWithShape="1"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234038" y="846724"/>
            <a:ext cx="482138" cy="43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2" descr="https://i.pinimg.com/originals/bb/98/06/bb98066b5099aabe1970c85dd643ef3e.jpg"/>
          <p:cNvPicPr>
            <a:picLocks noChangeAspect="1" noChangeArrowheads="1"/>
          </p:cNvPicPr>
          <p:nvPr/>
        </p:nvPicPr>
        <p:blipFill rotWithShape="1"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359930" y="869760"/>
            <a:ext cx="457200" cy="423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2" descr="https://i.pinimg.com/originals/bb/98/06/bb98066b5099aabe1970c85dd643ef3e.jpg"/>
          <p:cNvPicPr>
            <a:picLocks noChangeAspect="1" noChangeArrowheads="1"/>
          </p:cNvPicPr>
          <p:nvPr/>
        </p:nvPicPr>
        <p:blipFill rotWithShape="1"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90949" y="4325717"/>
            <a:ext cx="482138" cy="532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https://i.pinimg.com/originals/bb/98/06/bb98066b5099aabe1970c85dd643ef3e.jpg"/>
          <p:cNvPicPr>
            <a:picLocks noChangeAspect="1" noChangeArrowheads="1"/>
          </p:cNvPicPr>
          <p:nvPr/>
        </p:nvPicPr>
        <p:blipFill rotWithShape="1"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454048" y="1081639"/>
            <a:ext cx="482138" cy="44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https://fsd.multiurok.ru/html/2021/01/26/s_601016d63257e/1622346_4.jpeg"/>
          <p:cNvPicPr>
            <a:picLocks noChangeAspect="1" noChangeArrowheads="1"/>
          </p:cNvPicPr>
          <p:nvPr/>
        </p:nvPicPr>
        <p:blipFill rotWithShape="1"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533775" y="3680535"/>
            <a:ext cx="567337" cy="53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2" descr="https://i.pinimg.com/originals/bb/98/06/bb98066b5099aabe1970c85dd643ef3e.jpg"/>
          <p:cNvPicPr>
            <a:picLocks noChangeAspect="1" noChangeArrowheads="1"/>
          </p:cNvPicPr>
          <p:nvPr/>
        </p:nvPicPr>
        <p:blipFill rotWithShape="1"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702689" y="2483291"/>
            <a:ext cx="542721" cy="439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139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вал 17"/>
          <p:cNvSpPr/>
          <p:nvPr/>
        </p:nvSpPr>
        <p:spPr>
          <a:xfrm>
            <a:off x="3353361" y="107889"/>
            <a:ext cx="2889497" cy="15183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Времена года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198713" y="1595477"/>
            <a:ext cx="947651" cy="6317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зима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425461" y="2193948"/>
            <a:ext cx="947651" cy="6317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весна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113637" y="2254106"/>
            <a:ext cx="947651" cy="6317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лето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831064" y="1290735"/>
            <a:ext cx="947651" cy="6317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осень</a:t>
            </a:r>
          </a:p>
        </p:txBody>
      </p:sp>
      <p:sp>
        <p:nvSpPr>
          <p:cNvPr id="27" name="Овал 26"/>
          <p:cNvSpPr/>
          <p:nvPr/>
        </p:nvSpPr>
        <p:spPr>
          <a:xfrm>
            <a:off x="870126" y="2744962"/>
            <a:ext cx="1704109" cy="6567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признаки, явления природы</a:t>
            </a:r>
          </a:p>
        </p:txBody>
      </p:sp>
      <p:sp>
        <p:nvSpPr>
          <p:cNvPr id="28" name="Овал 27"/>
          <p:cNvSpPr/>
          <p:nvPr/>
        </p:nvSpPr>
        <p:spPr>
          <a:xfrm>
            <a:off x="7387723" y="2891094"/>
            <a:ext cx="1704109" cy="6567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одежда</a:t>
            </a:r>
          </a:p>
        </p:txBody>
      </p:sp>
      <p:sp>
        <p:nvSpPr>
          <p:cNvPr id="29" name="Овал 28"/>
          <p:cNvSpPr/>
          <p:nvPr/>
        </p:nvSpPr>
        <p:spPr>
          <a:xfrm>
            <a:off x="3636068" y="3693742"/>
            <a:ext cx="2118360" cy="6635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развлечения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3146364" y="1290991"/>
            <a:ext cx="423229" cy="315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3823646" y="1562683"/>
            <a:ext cx="245132" cy="641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155819" y="1595477"/>
            <a:ext cx="259972" cy="677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6193984" y="1114469"/>
            <a:ext cx="652131" cy="554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1749308" y="2214742"/>
            <a:ext cx="472273" cy="512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endCxn id="27" idx="7"/>
          </p:cNvCxnSpPr>
          <p:nvPr/>
        </p:nvCxnSpPr>
        <p:spPr>
          <a:xfrm flipH="1">
            <a:off x="2324674" y="2581468"/>
            <a:ext cx="2681103" cy="25966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endCxn id="27" idx="6"/>
          </p:cNvCxnSpPr>
          <p:nvPr/>
        </p:nvCxnSpPr>
        <p:spPr>
          <a:xfrm flipH="1">
            <a:off x="2574235" y="1859230"/>
            <a:ext cx="4238966" cy="121408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233828" y="3240028"/>
            <a:ext cx="687246" cy="53847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1887576" y="2392326"/>
            <a:ext cx="1512010" cy="328066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>
            <a:stCxn id="27" idx="0"/>
          </p:cNvCxnSpPr>
          <p:nvPr/>
        </p:nvCxnSpPr>
        <p:spPr>
          <a:xfrm flipH="1" flipV="1">
            <a:off x="1282401" y="1458063"/>
            <a:ext cx="439780" cy="1286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endCxn id="2108" idx="0"/>
          </p:cNvCxnSpPr>
          <p:nvPr/>
        </p:nvCxnSpPr>
        <p:spPr>
          <a:xfrm flipH="1">
            <a:off x="1134994" y="3401668"/>
            <a:ext cx="248116" cy="1485643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 flipV="1">
            <a:off x="1691343" y="3418991"/>
            <a:ext cx="28816" cy="146159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flipV="1">
            <a:off x="3453213" y="4213535"/>
            <a:ext cx="473151" cy="1195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>
            <a:endCxn id="28" idx="2"/>
          </p:cNvCxnSpPr>
          <p:nvPr/>
        </p:nvCxnSpPr>
        <p:spPr>
          <a:xfrm>
            <a:off x="3164218" y="2107238"/>
            <a:ext cx="4223505" cy="1112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>
            <a:off x="2898863" y="2252124"/>
            <a:ext cx="1010516" cy="1548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V="1">
            <a:off x="7213592" y="3418992"/>
            <a:ext cx="403991" cy="836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 flipH="1" flipV="1">
            <a:off x="4096967" y="2857047"/>
            <a:ext cx="250206" cy="811815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>
            <a:stCxn id="28" idx="1"/>
            <a:endCxn id="23" idx="3"/>
          </p:cNvCxnSpPr>
          <p:nvPr/>
        </p:nvCxnSpPr>
        <p:spPr>
          <a:xfrm flipH="1" flipV="1">
            <a:off x="4373112" y="2509832"/>
            <a:ext cx="3264172" cy="47743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>
            <a:off x="6043247" y="2459369"/>
            <a:ext cx="1597111" cy="51992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 flipH="1">
            <a:off x="5003045" y="2835821"/>
            <a:ext cx="252294" cy="833041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/>
          <p:nvPr/>
        </p:nvCxnSpPr>
        <p:spPr>
          <a:xfrm>
            <a:off x="8384047" y="3580852"/>
            <a:ext cx="60830" cy="99933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4975895" y="4332055"/>
            <a:ext cx="141794" cy="109705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 flipH="1">
            <a:off x="7850331" y="3547800"/>
            <a:ext cx="150317" cy="94211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flipH="1">
            <a:off x="4373112" y="4357299"/>
            <a:ext cx="53275" cy="130366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6" name="Прямая соединительная линия 145"/>
          <p:cNvCxnSpPr>
            <a:stCxn id="25" idx="2"/>
          </p:cNvCxnSpPr>
          <p:nvPr/>
        </p:nvCxnSpPr>
        <p:spPr>
          <a:xfrm>
            <a:off x="7304890" y="1922502"/>
            <a:ext cx="1109572" cy="96859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/>
          <p:cNvCxnSpPr/>
          <p:nvPr/>
        </p:nvCxnSpPr>
        <p:spPr>
          <a:xfrm flipH="1">
            <a:off x="5421452" y="1942156"/>
            <a:ext cx="1654775" cy="183634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/>
          <p:nvPr/>
        </p:nvCxnSpPr>
        <p:spPr>
          <a:xfrm flipH="1" flipV="1">
            <a:off x="5350438" y="4255591"/>
            <a:ext cx="654078" cy="95554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/>
          <p:cNvCxnSpPr/>
          <p:nvPr/>
        </p:nvCxnSpPr>
        <p:spPr>
          <a:xfrm flipH="1" flipV="1">
            <a:off x="8652492" y="3547800"/>
            <a:ext cx="269550" cy="240637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https://gas-kvas.com/uploads/posts/2023-01/1674142916_gas-kvas-com-p-den-pervikh-priznakov-zimi-risunok-16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28276" y="551196"/>
            <a:ext cx="609547" cy="63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" name="Picture 2" descr="https://gas-kvas.com/uploads/posts/2023-01/1674142916_gas-kvas-com-p-den-pervikh-priznakov-zimi-risunok-16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69976" y="3824068"/>
            <a:ext cx="714895" cy="507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" name="Picture 2" descr="https://gas-kvas.com/uploads/posts/2023-01/1674142916_gas-kvas-com-p-den-pervikh-priznakov-zimi-risunok-16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230693" y="5071893"/>
            <a:ext cx="698269" cy="551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8" name="Picture 2" descr="https://gas-kvas.com/uploads/posts/2023-01/1674142916_gas-kvas-com-p-den-pervikh-priznakov-zimi-risunok-16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61142" y="686202"/>
            <a:ext cx="773031" cy="616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9" name="Picture 2" descr="https://gas-kvas.com/uploads/posts/2023-01/1674142916_gas-kvas-com-p-den-pervikh-priznakov-zimi-risunok-16.jp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854581" y="4450198"/>
            <a:ext cx="756601" cy="62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0" name="Picture 2" descr="https://gas-kvas.com/uploads/posts/2023-01/1674142916_gas-kvas-com-p-den-pervikh-priznakov-zimi-risunok-16.jpg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011626" y="5242741"/>
            <a:ext cx="641567" cy="61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" name="Picture 2" descr="https://gas-kvas.com/uploads/posts/2023-01/1674142916_gas-kvas-com-p-den-pervikh-priznakov-zimi-risunok-16.jpg"/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47826" y="1527999"/>
            <a:ext cx="673332" cy="539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7" name="Picture 4" descr="https://polinka.top/uploads/posts/2023-06/1685575138_polinka-top-p-priznaki-leta-kartinki-pinterest-29.jpg"/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150812" y="5711088"/>
            <a:ext cx="698269" cy="66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8" name="Picture 4" descr="https://polinka.top/uploads/posts/2023-06/1685575138_polinka-top-p-priznaki-leta-kartinki-pinterest-29.jpg"/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71609" y="2503756"/>
            <a:ext cx="723208" cy="706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" name="Picture 4" descr="https://polinka.top/uploads/posts/2023-06/1685575138_polinka-top-p-priznaki-leta-kartinki-pinterest-29.jpg"/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326606" y="4403527"/>
            <a:ext cx="731520" cy="67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1" name="Рисунок 2100"/>
          <p:cNvPicPr>
            <a:picLocks noChangeAspect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32241" y="4811326"/>
            <a:ext cx="731583" cy="659583"/>
          </a:xfrm>
          <a:prstGeom prst="rect">
            <a:avLst/>
          </a:prstGeom>
        </p:spPr>
      </p:pic>
      <p:pic>
        <p:nvPicPr>
          <p:cNvPr id="253" name="Picture 4" descr="https://polinka.top/uploads/posts/2023-06/1685575138_polinka-top-p-priznaki-leta-kartinki-pinterest-29.jpg"/>
          <p:cNvPicPr>
            <a:picLocks noChangeAspect="1" noChangeArrowheads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5333" y="3155120"/>
            <a:ext cx="723208" cy="64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4" name="Picture 4" descr="https://polinka.top/uploads/posts/2023-06/1685575138_polinka-top-p-priznaki-leta-kartinki-pinterest-29.jpg"/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31054" y="3693742"/>
            <a:ext cx="723208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5" name="Picture 4" descr="https://polinka.top/uploads/posts/2023-06/1685575138_polinka-top-p-priznaki-leta-kartinki-pinterest-29.jpg"/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99586" y="6074869"/>
            <a:ext cx="698269" cy="67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" name="Picture 4" descr="https://polinka.top/uploads/posts/2023-06/1685575138_polinka-top-p-priznaki-leta-kartinki-pinterest-29.jpg"/>
          <p:cNvPicPr>
            <a:picLocks noChangeAspect="1" noChangeArrowheads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788025" y="5070601"/>
            <a:ext cx="698269" cy="65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2" name="Picture 6" descr="https://sun9-51.userapi.com/impg/-QWwLApmp6xn70HdzdfOBibotaZpGSvmqHpvbw/hRJe6_Xjxn4.jpg?size=427x320&amp;quality=96&amp;sign=41bf5d39a343ee84d2741f715f3e74d3&amp;c_uniq_tag=HXy852UkoY-7MqhXoGBYToJuPT3oBnqTlvi4XLP2eZk&amp;type=album"/>
          <p:cNvPicPr>
            <a:picLocks noChangeAspect="1" noChangeArrowheads="1"/>
          </p:cNvPicPr>
          <p:nvPr/>
        </p:nvPicPr>
        <p:blipFill rotWithShape="1"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284734" y="5211135"/>
            <a:ext cx="608759" cy="608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8" name="Picture 6" descr="https://sun9-51.userapi.com/impg/-QWwLApmp6xn70HdzdfOBibotaZpGSvmqHpvbw/hRJe6_Xjxn4.jpg?size=427x320&amp;quality=96&amp;sign=41bf5d39a343ee84d2741f715f3e74d3&amp;c_uniq_tag=HXy852UkoY-7MqhXoGBYToJuPT3oBnqTlvi4XLP2eZk&amp;type=album"/>
          <p:cNvPicPr>
            <a:picLocks noChangeAspect="1" noChangeArrowheads="1"/>
          </p:cNvPicPr>
          <p:nvPr/>
        </p:nvPicPr>
        <p:blipFill rotWithShape="1"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9361" y="4421420"/>
            <a:ext cx="618489" cy="68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3" name="Рисунок 2102"/>
          <p:cNvPicPr>
            <a:picLocks noChangeAspect="1"/>
          </p:cNvPicPr>
          <p:nvPr/>
        </p:nvPicPr>
        <p:blipFill rotWithShape="1"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8287" y="5941966"/>
            <a:ext cx="530874" cy="691590"/>
          </a:xfrm>
          <a:prstGeom prst="rect">
            <a:avLst/>
          </a:prstGeom>
        </p:spPr>
      </p:pic>
      <p:pic>
        <p:nvPicPr>
          <p:cNvPr id="2104" name="Рисунок 2103"/>
          <p:cNvPicPr>
            <a:picLocks noChangeAspect="1"/>
          </p:cNvPicPr>
          <p:nvPr/>
        </p:nvPicPr>
        <p:blipFill rotWithShape="1"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15424" y="6229188"/>
            <a:ext cx="796207" cy="605963"/>
          </a:xfrm>
          <a:prstGeom prst="rect">
            <a:avLst/>
          </a:prstGeom>
        </p:spPr>
      </p:pic>
      <p:pic>
        <p:nvPicPr>
          <p:cNvPr id="2105" name="Рисунок 2104"/>
          <p:cNvPicPr>
            <a:picLocks noChangeAspect="1"/>
          </p:cNvPicPr>
          <p:nvPr/>
        </p:nvPicPr>
        <p:blipFill rotWithShape="1"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65966" y="4547272"/>
            <a:ext cx="723272" cy="600299"/>
          </a:xfrm>
          <a:prstGeom prst="rect">
            <a:avLst/>
          </a:prstGeom>
        </p:spPr>
      </p:pic>
      <p:pic>
        <p:nvPicPr>
          <p:cNvPr id="2106" name="Рисунок 2105"/>
          <p:cNvPicPr>
            <a:picLocks noChangeAspect="1"/>
          </p:cNvPicPr>
          <p:nvPr/>
        </p:nvPicPr>
        <p:blipFill rotWithShape="1"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87484" y="5789807"/>
            <a:ext cx="781396" cy="742363"/>
          </a:xfrm>
          <a:prstGeom prst="rect">
            <a:avLst/>
          </a:prstGeom>
        </p:spPr>
      </p:pic>
      <p:pic>
        <p:nvPicPr>
          <p:cNvPr id="2107" name="Рисунок 2106"/>
          <p:cNvPicPr>
            <a:picLocks noChangeAspect="1"/>
          </p:cNvPicPr>
          <p:nvPr/>
        </p:nvPicPr>
        <p:blipFill rotWithShape="1"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29"/>
          <a:stretch/>
        </p:blipFill>
        <p:spPr>
          <a:xfrm>
            <a:off x="4905110" y="5147887"/>
            <a:ext cx="749235" cy="631767"/>
          </a:xfrm>
          <a:prstGeom prst="rect">
            <a:avLst/>
          </a:prstGeom>
        </p:spPr>
      </p:pic>
      <p:pic>
        <p:nvPicPr>
          <p:cNvPr id="264" name="Рисунок 263"/>
          <p:cNvPicPr>
            <a:picLocks noChangeAspect="1"/>
          </p:cNvPicPr>
          <p:nvPr/>
        </p:nvPicPr>
        <p:blipFill rotWithShape="1"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11621" y="3945189"/>
            <a:ext cx="955963" cy="703811"/>
          </a:xfrm>
          <a:prstGeom prst="rect">
            <a:avLst/>
          </a:prstGeom>
        </p:spPr>
      </p:pic>
      <p:pic>
        <p:nvPicPr>
          <p:cNvPr id="2108" name="Рисунок 2107"/>
          <p:cNvPicPr>
            <a:picLocks noChangeAspect="1"/>
          </p:cNvPicPr>
          <p:nvPr/>
        </p:nvPicPr>
        <p:blipFill rotWithShape="1"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6731" y="4887311"/>
            <a:ext cx="696526" cy="587984"/>
          </a:xfrm>
          <a:prstGeom prst="rect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 rotWithShape="1">
          <a:blip r:embed="rId2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5386" y="5935165"/>
            <a:ext cx="528135" cy="654342"/>
          </a:xfrm>
          <a:prstGeom prst="rect">
            <a:avLst/>
          </a:prstGeom>
        </p:spPr>
      </p:pic>
      <p:pic>
        <p:nvPicPr>
          <p:cNvPr id="1026" name="Picture 2" descr="https://simdou4.crimea-school.ru/sites/default/files/images/wp/2020/05/1-12.jpg"/>
          <p:cNvPicPr>
            <a:picLocks noChangeAspect="1" noChangeArrowheads="1"/>
          </p:cNvPicPr>
          <p:nvPr/>
        </p:nvPicPr>
        <p:blipFill rotWithShape="1">
          <a:blip r:embed="rId2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3240" y="5284763"/>
            <a:ext cx="787615" cy="58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4" descr="http://kartinkived.ru/wp-content/uploads/2021/10/priznaki-oseni.jpg"/>
          <p:cNvPicPr>
            <a:picLocks noChangeAspect="1" noChangeArrowheads="1"/>
          </p:cNvPicPr>
          <p:nvPr/>
        </p:nvPicPr>
        <p:blipFill rotWithShape="1">
          <a:blip r:embed="rId2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859676" y="5954171"/>
            <a:ext cx="1172658" cy="833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4" descr="http://kartinkived.ru/wp-content/uploads/2021/10/priznaki-oseni.jpg"/>
          <p:cNvPicPr>
            <a:picLocks noChangeAspect="1" noChangeArrowheads="1"/>
          </p:cNvPicPr>
          <p:nvPr/>
        </p:nvPicPr>
        <p:blipFill rotWithShape="1">
          <a:blip r:embed="rId2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70963" y="4755280"/>
            <a:ext cx="440574" cy="540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4" descr="http://kartinkived.ru/wp-content/uploads/2021/10/priznaki-oseni.jpg"/>
          <p:cNvPicPr>
            <a:picLocks noChangeAspect="1" noChangeArrowheads="1"/>
          </p:cNvPicPr>
          <p:nvPr/>
        </p:nvPicPr>
        <p:blipFill rotWithShape="1">
          <a:blip r:embed="rId3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937741" y="4272952"/>
            <a:ext cx="501534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4" descr="http://kartinkived.ru/wp-content/uploads/2021/10/priznaki-oseni.jpg"/>
          <p:cNvPicPr>
            <a:picLocks noChangeAspect="1" noChangeArrowheads="1"/>
          </p:cNvPicPr>
          <p:nvPr/>
        </p:nvPicPr>
        <p:blipFill rotWithShape="1">
          <a:blip r:embed="rId3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412740" y="4053884"/>
            <a:ext cx="548640" cy="606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4" descr="http://kartinkived.ru/wp-content/uploads/2021/10/priznaki-oseni.jpg"/>
          <p:cNvPicPr>
            <a:picLocks noChangeAspect="1" noChangeArrowheads="1"/>
          </p:cNvPicPr>
          <p:nvPr/>
        </p:nvPicPr>
        <p:blipFill rotWithShape="1">
          <a:blip r:embed="rId3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828676" y="3675442"/>
            <a:ext cx="515389" cy="565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neg.top/uploads/posts/2023-04/thumbs/1681157253_sneg-top-p-priznaki-oseni-kartinki-dlya-detei-instagr-2.jpg"/>
          <p:cNvPicPr>
            <a:picLocks noChangeAspect="1" noChangeArrowheads="1"/>
          </p:cNvPicPr>
          <p:nvPr/>
        </p:nvPicPr>
        <p:blipFill rotWithShape="1">
          <a:blip r:embed="rId3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876688" y="4578579"/>
            <a:ext cx="659250" cy="76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6" descr="https://sneg.top/uploads/posts/2023-04/thumbs/1681157253_sneg-top-p-priznaki-oseni-kartinki-dlya-detei-instagr-2.jpg"/>
          <p:cNvPicPr>
            <a:picLocks noChangeAspect="1" noChangeArrowheads="1"/>
          </p:cNvPicPr>
          <p:nvPr/>
        </p:nvPicPr>
        <p:blipFill rotWithShape="1">
          <a:blip r:embed="rId3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65183" y="5368080"/>
            <a:ext cx="613702" cy="686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9936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08219" y="2933192"/>
            <a:ext cx="5049948" cy="35091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1316" y="224996"/>
            <a:ext cx="8869680" cy="284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Достоинства и результаты применения метода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Применение кластера имеет следующие достоинства: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он позволяет охватить большой объем информации;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вовлекает всех участников коллектива в обучающий процесс, им это интересно;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дети активны и открыты, потому что у них не возникает страха ошибиться, высказать неверное суждение.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ходе данной работы формируются и развиваются следующие умения: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умение ставить вопросы;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выделять главное;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устанавливать причинно-следственные связи и строить умозаключения;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переходить от частностей к общему, понимая проблему в целом;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сравнивать и анализировать;</a:t>
            </a:r>
          </a:p>
          <a:p>
            <a:pPr indent="18034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проводить аналогии.</a:t>
            </a:r>
          </a:p>
        </p:txBody>
      </p:sp>
    </p:spTree>
    <p:extLst>
      <p:ext uri="{BB962C8B-B14F-4D97-AF65-F5344CB8AC3E}">
        <p14:creationId xmlns:p14="http://schemas.microsoft.com/office/powerpoint/2010/main" val="588157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754" y="194114"/>
            <a:ext cx="8911242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Применение технологии «Кластер» по теме </a:t>
            </a:r>
          </a:p>
          <a:p>
            <a:pPr indent="180340"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«Образовательные области по ФОП»</a:t>
            </a:r>
            <a:endParaRPr lang="ru-RU" sz="20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4444" y="861962"/>
            <a:ext cx="8919556" cy="5593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3390" indent="180340" algn="ctr">
              <a:spcAft>
                <a:spcPts val="75"/>
              </a:spcAf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Федеральная образовательная программа дошкольного образования (ФОП ДО)</a:t>
            </a:r>
          </a:p>
          <a:p>
            <a:pPr marR="453390" indent="180340" algn="just">
              <a:spcAft>
                <a:spcPts val="75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Российской Федерации от 25.11.2022 № 1028 "Об утверждении Федеральной образовательной программы дошкольного образования» (Зарегистрирован 28.12.2022 № 71847)</a:t>
            </a:r>
          </a:p>
          <a:p>
            <a:pPr marR="453390" indent="180340" algn="just">
              <a:spcAft>
                <a:spcPts val="75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ФОП ДО разработана в соответствии с Порядком разработки и утверждения федеральных основных общеобразовательных программ, утверждённым приказом Министерства просвещения Российской Федерации от 30 сентября 2022 г. № 874 (зарегистрирован Министерством юстиции Российской Федерации 2 ноября 2022 г., регистрационный № 70809).</a:t>
            </a:r>
          </a:p>
          <a:p>
            <a:pPr marR="453390" indent="180340" algn="just">
              <a:spcAft>
                <a:spcPts val="75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Федеральная программа определяет единые для Российской Федерации базовые объем и содержание ДО, осваиваемые обучающимися в организациях, осуществляющих образовательную деятельность, и планируемые результаты освоения образовательной программы.</a:t>
            </a:r>
          </a:p>
          <a:p>
            <a:pPr marR="453390" indent="180340" algn="just">
              <a:spcAft>
                <a:spcPts val="75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Федеральная программа разработана в соответствии с федеральным государственным образовательным стандартом дошкольного образования (ФГОС ДО)</a:t>
            </a:r>
          </a:p>
          <a:p>
            <a:pPr marR="453390" indent="180340" algn="just">
              <a:spcAft>
                <a:spcPts val="75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Федеральная программа позволяет реализовать несколько основополагающих функций дошкольного уровня образования:</a:t>
            </a:r>
          </a:p>
          <a:p>
            <a:pPr marR="453390" indent="180340" algn="just">
              <a:spcAft>
                <a:spcPts val="75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-обучение и воспитание ребёнка дошкольного возраста как гражданина Российской Федерации, формирование основ его гражданской и культурной идентичности на соответствующем его возрасту содержании доступными средствами;</a:t>
            </a:r>
          </a:p>
          <a:p>
            <a:pPr marR="453390" indent="180340" algn="just">
              <a:spcAft>
                <a:spcPts val="75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-создание единого ядра содержания дошкольного образования, ориентированного на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Родины;</a:t>
            </a:r>
          </a:p>
          <a:p>
            <a:pPr marR="453390" indent="180340" algn="just">
              <a:spcAft>
                <a:spcPts val="75"/>
              </a:spcAft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-создание единого федерального образовательного пространства воспитания и обучения детей от рождения до поступления в общеобразовательную организацию, обеспечивающего ребёнку и его родителям (законным представителям) равные, качественные условия ДО, вне зависимости от места проживания.</a:t>
            </a:r>
          </a:p>
        </p:txBody>
      </p:sp>
    </p:spTree>
    <p:extLst>
      <p:ext uri="{BB962C8B-B14F-4D97-AF65-F5344CB8AC3E}">
        <p14:creationId xmlns:p14="http://schemas.microsoft.com/office/powerpoint/2010/main" val="3244902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340822" y="280072"/>
            <a:ext cx="8919556" cy="5791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3390" indent="180340">
              <a:spcAft>
                <a:spcPts val="75"/>
              </a:spcAf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 Федеральной образовательной программы дошкольного образования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включает задачи и содержание образовательной деятельности по каждой из образовательных областей (социально-коммуникативное развитие, познавательное развитие, речевое развитие, художественно-эстетическое развитие, физическое развитие).</a:t>
            </a:r>
          </a:p>
          <a:p>
            <a:pPr marR="453390" indent="180340">
              <a:spcAft>
                <a:spcPts val="75"/>
              </a:spcAft>
            </a:pP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Также разработчики описали в нем вариативные формы, способы, методы и средства реализации программы и особенности образовательной деятельности и культурных практик. </a:t>
            </a:r>
          </a:p>
          <a:p>
            <a:pPr marR="453390" indent="180340">
              <a:spcAft>
                <a:spcPts val="75"/>
              </a:spcAft>
            </a:pP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качестве отдельных пунктов в содержательный раздел включили способы, как поддерживать детскую инициативу, направления, по которым нужно взаимодействовать с родителями, коррекционно-развивающую работу и федеральную рабочую программу воспитания. </a:t>
            </a:r>
          </a:p>
          <a:p>
            <a:pPr marR="453390" indent="180340">
              <a:spcAft>
                <a:spcPts val="75"/>
              </a:spcAft>
            </a:pP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Всего в содержательном разделе ФОП ДО семь пунктов.</a:t>
            </a:r>
          </a:p>
          <a:p>
            <a:pPr marR="453390" indent="180340">
              <a:spcAft>
                <a:spcPts val="75"/>
              </a:spcAft>
            </a:pP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Задачи и содержание обучения и воспитания по образовательным областям. ФОП ДО предусматривает те же образовательные области, что и ФГОС, – здесь нет никаких изменений. Содержание образовательной деятельности по областям разработчики описали для детей от 2 месяцев до 7 лет. Кроме задач и содержания образовательной деятельности, в каждой образовательной области теперь еще есть задачи воспитания.</a:t>
            </a:r>
          </a:p>
          <a:p>
            <a:pPr marR="453390" indent="180340">
              <a:spcAft>
                <a:spcPts val="75"/>
              </a:spcAft>
            </a:pP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Формы, способы, методы, средства реализации ФОП ДО. Педагоги вправе выбирать их самостоятельно. Главное, чтобы они соответствовали возрасту и индивидуальным особенностям детей, целям и задачам образовательной деятельности.</a:t>
            </a:r>
          </a:p>
          <a:p>
            <a:pPr marR="453390" indent="180340">
              <a:spcAft>
                <a:spcPts val="75"/>
              </a:spcAft>
            </a:pP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Образовательная деятельность и культурные практики. В этом пункте разработчики определили понятие «занятие», указали на потенциал игры для разностороннего развития детей. Обозначили возможности культурных практик.</a:t>
            </a:r>
          </a:p>
          <a:p>
            <a:pPr marR="453390" indent="180340">
              <a:spcAft>
                <a:spcPts val="75"/>
              </a:spcAft>
            </a:pP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Поддержка детской инициативы. Во ФГОС ДО поддержки инициативы детей в различных видах деятельности – один из основных принципов. Теперь в федеральной программе – это отдельный пункт в содержательном разделе.</a:t>
            </a:r>
          </a:p>
          <a:p>
            <a:pPr marR="453390" indent="180340">
              <a:spcAft>
                <a:spcPts val="75"/>
              </a:spcAft>
            </a:pP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Взаимодействие с родителями. Этот пункт содержит основные направления и формы взаимодействия с семьей. Также разработчики сделали акцент на принципах, которым должны следовать педагоги в работе с родителями.</a:t>
            </a:r>
          </a:p>
          <a:p>
            <a:pPr marR="453390" indent="180340">
              <a:spcAft>
                <a:spcPts val="75"/>
              </a:spcAft>
            </a:pP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Коррекционно-развивающая работа. Согласно ФОП ДО коррекционно-развивающая работа предусматривает: коррекцию нарушений развития детей, квалифицированную помощь в освоении программы, разностороннее развитие с учетом возрастных и индивидуальных особенностей детей и их социальную адаптацию. Коррекционно-развивающая работа охватывает различные категории воспитанников, в том числе детей с ООП, с ОВЗ, детей-инвалидов.</a:t>
            </a:r>
          </a:p>
          <a:p>
            <a:pPr marR="453390" indent="180340">
              <a:spcAft>
                <a:spcPts val="75"/>
              </a:spcAft>
            </a:pP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Федеральная рабочая программа воспитания. Теперь она входит в содержательный раздел ФОП ДО. Федеральная рабочая программа воспитания раскрывает задачи и направления воспитательной работы, предусматривает приобщение детей к российским традиционным духовным ценностям. В содержании программы есть изменения. Например, разработчики добавили еще одно направление воспитания.</a:t>
            </a:r>
          </a:p>
        </p:txBody>
      </p:sp>
    </p:spTree>
    <p:extLst>
      <p:ext uri="{BB962C8B-B14F-4D97-AF65-F5344CB8AC3E}">
        <p14:creationId xmlns:p14="http://schemas.microsoft.com/office/powerpoint/2010/main" val="1961485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807236" y="2528689"/>
            <a:ext cx="1764405" cy="1648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ФОП</a:t>
            </a:r>
          </a:p>
        </p:txBody>
      </p:sp>
      <p:sp>
        <p:nvSpPr>
          <p:cNvPr id="3" name="Овал 2"/>
          <p:cNvSpPr/>
          <p:nvPr/>
        </p:nvSpPr>
        <p:spPr>
          <a:xfrm>
            <a:off x="654028" y="1979990"/>
            <a:ext cx="2771104" cy="164849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«Познавательное развитие»</a:t>
            </a:r>
          </a:p>
        </p:txBody>
      </p:sp>
      <p:sp>
        <p:nvSpPr>
          <p:cNvPr id="4" name="Овал 3"/>
          <p:cNvSpPr/>
          <p:nvPr/>
        </p:nvSpPr>
        <p:spPr>
          <a:xfrm>
            <a:off x="6053939" y="1554187"/>
            <a:ext cx="2949262" cy="1648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«Художественно-эстетическое развитие»</a:t>
            </a:r>
          </a:p>
        </p:txBody>
      </p:sp>
      <p:sp>
        <p:nvSpPr>
          <p:cNvPr id="5" name="Овал 4"/>
          <p:cNvSpPr/>
          <p:nvPr/>
        </p:nvSpPr>
        <p:spPr>
          <a:xfrm>
            <a:off x="4029277" y="4213400"/>
            <a:ext cx="2408350" cy="164849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«Физическое</a:t>
            </a:r>
          </a:p>
          <a:p>
            <a:pPr algn="ctr"/>
            <a:r>
              <a:rPr lang="ru-RU" dirty="0"/>
              <a:t>развитие»</a:t>
            </a:r>
          </a:p>
        </p:txBody>
      </p:sp>
      <p:sp>
        <p:nvSpPr>
          <p:cNvPr id="6" name="Овал 5"/>
          <p:cNvSpPr/>
          <p:nvPr/>
        </p:nvSpPr>
        <p:spPr>
          <a:xfrm>
            <a:off x="1664399" y="3597431"/>
            <a:ext cx="2069204" cy="1648496"/>
          </a:xfrm>
          <a:prstGeom prst="ellipse">
            <a:avLst/>
          </a:prstGeom>
          <a:solidFill>
            <a:srgbClr val="C9679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«Речевое развитие»</a:t>
            </a:r>
          </a:p>
        </p:txBody>
      </p:sp>
      <p:sp>
        <p:nvSpPr>
          <p:cNvPr id="7" name="Овал 6"/>
          <p:cNvSpPr/>
          <p:nvPr/>
        </p:nvSpPr>
        <p:spPr>
          <a:xfrm>
            <a:off x="3294640" y="819155"/>
            <a:ext cx="2925651" cy="164849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«Социально-коммуникативное развитие»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220291" y="3823608"/>
            <a:ext cx="2891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Музыкальная деятельность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771326" y="3544910"/>
            <a:ext cx="3269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Изобразительная деятельность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325378" y="3175578"/>
            <a:ext cx="2615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Приобщение к искусству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053939" y="4192940"/>
            <a:ext cx="31100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Конструктивная деятельность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1516" y="1667700"/>
            <a:ext cx="1979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Окружающий мир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1516" y="374320"/>
            <a:ext cx="1104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Природа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9337" y="752324"/>
            <a:ext cx="2204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Сенсорные эталоны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2216" y="1106440"/>
            <a:ext cx="2772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Познавательные действия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-22409" y="1406492"/>
            <a:ext cx="3373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Математические представления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638647" y="650589"/>
            <a:ext cx="3201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Сфера социальных отношений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129566" y="0"/>
            <a:ext cx="58736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Область формирования основ безопасного поведения	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016457" y="1019921"/>
            <a:ext cx="3024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Сфера трудового воспитания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648497" y="348614"/>
            <a:ext cx="74955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Область формирования основ гражданственности и патриотизма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-44357" y="5061261"/>
            <a:ext cx="2424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93761"/>
                </a:solidFill>
              </a:rPr>
              <a:t>Грамматический строй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3969" y="5355671"/>
            <a:ext cx="2539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93761"/>
                </a:solidFill>
              </a:rPr>
              <a:t>Формирование словаря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3969" y="5746124"/>
            <a:ext cx="2673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93761"/>
                </a:solidFill>
              </a:rPr>
              <a:t>Общее речевое развитие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18025" y="6027003"/>
            <a:ext cx="2488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93761"/>
                </a:solidFill>
              </a:rPr>
              <a:t>Звуковая культура речи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9337" y="4687291"/>
            <a:ext cx="1474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93761"/>
                </a:solidFill>
              </a:rPr>
              <a:t>Связная речь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16813" y="4317959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93761"/>
                </a:solidFill>
              </a:rPr>
              <a:t>ЧХЛ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93222" y="6289527"/>
            <a:ext cx="3349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93761"/>
                </a:solidFill>
              </a:rPr>
              <a:t>Подготовка к обучению грамоте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487552" y="4801673"/>
            <a:ext cx="1933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D8603"/>
                </a:solidFill>
              </a:rPr>
              <a:t>Мелкая моторика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900741" y="5171005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D8603"/>
                </a:solidFill>
              </a:rPr>
              <a:t>КГН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94320" y="5171005"/>
            <a:ext cx="626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D8603"/>
                </a:solidFill>
              </a:rPr>
              <a:t>ЗОЖ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571641" y="5904235"/>
            <a:ext cx="3335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D8603"/>
                </a:solidFill>
              </a:rPr>
              <a:t>Подвижные игры и упражнения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220291" y="5534903"/>
            <a:ext cx="1923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D8603"/>
                </a:solidFill>
              </a:rPr>
              <a:t>Спортивные игры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917623" y="6211669"/>
            <a:ext cx="52463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D8603"/>
                </a:solidFill>
              </a:rPr>
              <a:t>Крупная моторика, ОВД (основные виды движений), ОРУ (общеразвивающие упражнения)</a:t>
            </a:r>
          </a:p>
        </p:txBody>
      </p:sp>
    </p:spTree>
    <p:extLst>
      <p:ext uri="{BB962C8B-B14F-4D97-AF65-F5344CB8AC3E}">
        <p14:creationId xmlns:p14="http://schemas.microsoft.com/office/powerpoint/2010/main" val="320062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1815</TotalTime>
  <Words>2749</Words>
  <Application>Microsoft Office PowerPoint</Application>
  <PresentationFormat>Экран (4:3)</PresentationFormat>
  <Paragraphs>243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Admin</cp:lastModifiedBy>
  <cp:revision>89</cp:revision>
  <dcterms:created xsi:type="dcterms:W3CDTF">2023-11-01T12:20:53Z</dcterms:created>
  <dcterms:modified xsi:type="dcterms:W3CDTF">2025-01-27T11:51:48Z</dcterms:modified>
</cp:coreProperties>
</file>