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2"/>
  </p:notesMasterIdLst>
  <p:sldIdLst>
    <p:sldId id="269" r:id="rId2"/>
    <p:sldId id="268" r:id="rId3"/>
    <p:sldId id="256" r:id="rId4"/>
    <p:sldId id="265" r:id="rId5"/>
    <p:sldId id="257" r:id="rId6"/>
    <p:sldId id="275" r:id="rId7"/>
    <p:sldId id="270" r:id="rId8"/>
    <p:sldId id="271" r:id="rId9"/>
    <p:sldId id="272" r:id="rId10"/>
    <p:sldId id="273" r:id="rId11"/>
    <p:sldId id="274" r:id="rId12"/>
    <p:sldId id="276" r:id="rId13"/>
    <p:sldId id="277" r:id="rId14"/>
    <p:sldId id="278" r:id="rId15"/>
    <p:sldId id="279" r:id="rId16"/>
    <p:sldId id="280" r:id="rId17"/>
    <p:sldId id="282" r:id="rId18"/>
    <p:sldId id="281" r:id="rId19"/>
    <p:sldId id="283" r:id="rId20"/>
    <p:sldId id="28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B7B7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/>
              <a:t>Длина речных рыб </a:t>
            </a:r>
            <a:endParaRPr lang="ru-RU" b="1" dirty="0"/>
          </a:p>
        </c:rich>
      </c:tx>
      <c:layout>
        <c:manualLayout>
          <c:xMode val="edge"/>
          <c:yMode val="edge"/>
          <c:x val="0.47441400098425196"/>
          <c:y val="7.031249567467423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щука</c:v>
                </c:pt>
                <c:pt idx="1">
                  <c:v>окунь</c:v>
                </c:pt>
                <c:pt idx="2">
                  <c:v>плотва</c:v>
                </c:pt>
                <c:pt idx="3">
                  <c:v>карась</c:v>
                </c:pt>
                <c:pt idx="4">
                  <c:v>речной рак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</c:v>
                </c:pt>
                <c:pt idx="1">
                  <c:v>20</c:v>
                </c:pt>
                <c:pt idx="2">
                  <c:v>30</c:v>
                </c:pt>
                <c:pt idx="3">
                  <c:v>45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DB-41E3-9C20-A3878A6B3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2237400"/>
        <c:axId val="442228872"/>
      </c:barChart>
      <c:catAx>
        <c:axId val="442237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2228872"/>
        <c:crosses val="autoZero"/>
        <c:auto val="1"/>
        <c:lblAlgn val="ctr"/>
        <c:lblOffset val="100"/>
        <c:noMultiLvlLbl val="0"/>
      </c:catAx>
      <c:valAx>
        <c:axId val="442228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2237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 smtClean="0"/>
              <a:t>Скорость </a:t>
            </a:r>
            <a:r>
              <a:rPr lang="ru-RU" sz="2800" b="1" dirty="0"/>
              <a:t>передвижения  животного</a:t>
            </a:r>
          </a:p>
        </c:rich>
      </c:tx>
      <c:layout>
        <c:manualLayout>
          <c:xMode val="edge"/>
          <c:yMode val="edge"/>
          <c:x val="0.226700548522224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скорость передвижения  животного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52-4293-86A3-A484F5DF18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52-4293-86A3-A484F5DF18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52-4293-86A3-A484F5DF184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52-4293-86A3-A484F5DF1841}"/>
              </c:ext>
            </c:extLst>
          </c:dPt>
          <c:cat>
            <c:strRef>
              <c:f>Лист1!$A$2:$A$5</c:f>
              <c:strCache>
                <c:ptCount val="4"/>
                <c:pt idx="0">
                  <c:v>соболь</c:v>
                </c:pt>
                <c:pt idx="1">
                  <c:v>куница</c:v>
                </c:pt>
                <c:pt idx="2">
                  <c:v>лисица</c:v>
                </c:pt>
                <c:pt idx="3">
                  <c:v>норка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130</c:v>
                </c:pt>
                <c:pt idx="1">
                  <c:v>64</c:v>
                </c:pt>
                <c:pt idx="2">
                  <c:v>10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B6-43FA-98EE-2A7CABA32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A30FA-C639-4653-9124-A6DBA1F66BD7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16718-BD14-408F-82B6-A8FF4E261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84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16718-BD14-408F-82B6-A8FF4E26145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3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24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595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934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0558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34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100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206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94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69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3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33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13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381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8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647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00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594D543-EB7F-4A6A-8C5E-5DF28E134018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CCE07D1-91BD-4879-9D83-457ABCDF2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4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1107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Урок математики</a:t>
            </a:r>
            <a:br>
              <a:rPr lang="ru-RU" sz="48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endParaRPr lang="ru-RU" sz="4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201" y="1948614"/>
            <a:ext cx="67246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69" y="1900989"/>
            <a:ext cx="4824664" cy="421105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Соболь – 130 км</a:t>
            </a:r>
            <a:r>
              <a:rPr lang="en-US" sz="4000" b="1" dirty="0" smtClean="0"/>
              <a:t>/</a:t>
            </a:r>
            <a:r>
              <a:rPr lang="ru-RU" sz="4000" b="1" dirty="0" smtClean="0"/>
              <a:t>ч</a:t>
            </a:r>
            <a:br>
              <a:rPr lang="ru-RU" sz="4000" b="1" dirty="0" smtClean="0"/>
            </a:br>
            <a:r>
              <a:rPr lang="ru-RU" sz="4000" b="1" dirty="0" smtClean="0"/>
              <a:t> куница – 64 км</a:t>
            </a:r>
            <a:r>
              <a:rPr lang="en-US" sz="4000" b="1" dirty="0" smtClean="0"/>
              <a:t>/</a:t>
            </a:r>
            <a:r>
              <a:rPr lang="ru-RU" sz="4000" b="1" dirty="0" smtClean="0"/>
              <a:t>ч</a:t>
            </a:r>
            <a:br>
              <a:rPr lang="ru-RU" sz="4000" b="1" dirty="0" smtClean="0"/>
            </a:br>
            <a:r>
              <a:rPr lang="ru-RU" sz="4000" b="1" dirty="0" smtClean="0"/>
              <a:t>лисица – 10 км</a:t>
            </a:r>
            <a:r>
              <a:rPr lang="en-US" sz="4000" b="1" dirty="0" smtClean="0"/>
              <a:t>/</a:t>
            </a:r>
            <a:r>
              <a:rPr lang="ru-RU" sz="4000" b="1" dirty="0" smtClean="0"/>
              <a:t>ч</a:t>
            </a:r>
            <a:br>
              <a:rPr lang="ru-RU" sz="4000" b="1" dirty="0" smtClean="0"/>
            </a:br>
            <a:r>
              <a:rPr lang="ru-RU" sz="4000" b="1" dirty="0" smtClean="0"/>
              <a:t>норка- 20 км</a:t>
            </a:r>
            <a:r>
              <a:rPr lang="en-US" sz="4000" b="1" dirty="0" smtClean="0"/>
              <a:t>/</a:t>
            </a:r>
            <a:r>
              <a:rPr lang="ru-RU" sz="4000" b="1" dirty="0" smtClean="0"/>
              <a:t>ч</a:t>
            </a:r>
            <a:endParaRPr lang="ru-RU" sz="4000" b="1" dirty="0"/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927720295"/>
              </p:ext>
            </p:extLst>
          </p:nvPr>
        </p:nvGraphicFramePr>
        <p:xfrm>
          <a:off x="4764504" y="481263"/>
          <a:ext cx="6827253" cy="482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022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Сельское хозяйство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5" y="1865778"/>
            <a:ext cx="5164754" cy="38685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561" y="1733431"/>
            <a:ext cx="5653665" cy="42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9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505557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Уральское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сельское хозяйство специализируется на выращивании 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пшеницы, ржи, 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а также картофеля, 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овощей.</a:t>
            </a:r>
            <a:b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Сравните сбор урожая, используя таблицу данных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710329"/>
              </p:ext>
            </p:extLst>
          </p:nvPr>
        </p:nvGraphicFramePr>
        <p:xfrm>
          <a:off x="2032000" y="719666"/>
          <a:ext cx="8127999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0734777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5667291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7787511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2023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073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Пшеница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161 тыс. тонн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264 тыс. тонн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822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Картофель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259 тыс. тонн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231 тыс. тонн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131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Овощи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32 тыс. тонн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33 тыс.</a:t>
                      </a:r>
                      <a:r>
                        <a:rPr lang="ru-RU" sz="2400" b="1" baseline="0" dirty="0" smtClean="0"/>
                        <a:t> тонн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951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Рожь 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 тыс. тонн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 тыс. тонн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066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 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23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57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6034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Животноводство 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723571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4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912912"/>
          </a:xfrm>
        </p:spPr>
        <p:txBody>
          <a:bodyPr>
            <a:noAutofit/>
          </a:bodyPr>
          <a:lstStyle/>
          <a:p>
            <a:pPr algn="l"/>
            <a: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На </a:t>
            </a:r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Урале развиты различные отрасли животноводства. </a:t>
            </a:r>
            <a: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севере региона преобладает молочное </a:t>
            </a:r>
            <a: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скотоводство (молочные породы коров)  </a:t>
            </a:r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птицеводство (куры, петухи, утки, индейки, страусы) . </a:t>
            </a:r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Здесь производят большое количество молока и яиц. </a:t>
            </a:r>
            <a: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На </a:t>
            </a:r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юге Урала, в районах с более теплым климатом, развито мясо-молочное и мясное </a:t>
            </a:r>
            <a: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животноводство (крупный рогатый скот)  , </a:t>
            </a:r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а также овцеводство. </a:t>
            </a:r>
            <a: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Эти </a:t>
            </a:r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отрасли являются важной частью экономики региона и обеспечивают мясом и молоком как сам Урал, так и другие регионы России. </a:t>
            </a:r>
            <a: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В </a:t>
            </a:r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последние годы также увеличивается роль свиноводства на Урале. Эти отрасли животноводства имеют большое </a:t>
            </a:r>
            <a:r>
              <a:rPr lang="ru-RU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значение. </a:t>
            </a:r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26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Используя текст, заполнить данные в таблице 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630971"/>
              </p:ext>
            </p:extLst>
          </p:nvPr>
        </p:nvGraphicFramePr>
        <p:xfrm>
          <a:off x="794656" y="2214693"/>
          <a:ext cx="9394374" cy="4153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458">
                  <a:extLst>
                    <a:ext uri="{9D8B030D-6E8A-4147-A177-3AD203B41FA5}">
                      <a16:colId xmlns:a16="http://schemas.microsoft.com/office/drawing/2014/main" val="633258647"/>
                    </a:ext>
                  </a:extLst>
                </a:gridCol>
                <a:gridCol w="3131458">
                  <a:extLst>
                    <a:ext uri="{9D8B030D-6E8A-4147-A177-3AD203B41FA5}">
                      <a16:colId xmlns:a16="http://schemas.microsoft.com/office/drawing/2014/main" val="2350243507"/>
                    </a:ext>
                  </a:extLst>
                </a:gridCol>
                <a:gridCol w="3131458">
                  <a:extLst>
                    <a:ext uri="{9D8B030D-6E8A-4147-A177-3AD203B41FA5}">
                      <a16:colId xmlns:a16="http://schemas.microsoft.com/office/drawing/2014/main" val="370972979"/>
                    </a:ext>
                  </a:extLst>
                </a:gridCol>
              </a:tblGrid>
              <a:tr h="53592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Отрасль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Где больше развита?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Каких</a:t>
                      </a:r>
                      <a:r>
                        <a:rPr lang="ru-RU" baseline="0" dirty="0" smtClean="0"/>
                        <a:t> животных разводят</a:t>
                      </a:r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288192"/>
                  </a:ext>
                </a:extLst>
              </a:tr>
              <a:tr h="535929">
                <a:tc>
                  <a:txBody>
                    <a:bodyPr/>
                    <a:lstStyle/>
                    <a:p>
                      <a:r>
                        <a:rPr lang="ru-RU" dirty="0" smtClean="0"/>
                        <a:t>Молочное скотоводство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979295"/>
                  </a:ext>
                </a:extLst>
              </a:tr>
              <a:tr h="535929">
                <a:tc>
                  <a:txBody>
                    <a:bodyPr/>
                    <a:lstStyle/>
                    <a:p>
                      <a:r>
                        <a:rPr lang="ru-RU" dirty="0" smtClean="0"/>
                        <a:t>Птицеводство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640269"/>
                  </a:ext>
                </a:extLst>
              </a:tr>
              <a:tr h="937876">
                <a:tc>
                  <a:txBody>
                    <a:bodyPr/>
                    <a:lstStyle/>
                    <a:p>
                      <a:r>
                        <a:rPr lang="ru-RU" dirty="0" smtClean="0"/>
                        <a:t>Мясо – молочное скотоводство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770088"/>
                  </a:ext>
                </a:extLst>
              </a:tr>
              <a:tr h="535929">
                <a:tc>
                  <a:txBody>
                    <a:bodyPr/>
                    <a:lstStyle/>
                    <a:p>
                      <a:r>
                        <a:rPr lang="ru-RU" dirty="0" smtClean="0"/>
                        <a:t>Мясное животноводство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713446"/>
                  </a:ext>
                </a:extLst>
              </a:tr>
              <a:tr h="535929">
                <a:tc>
                  <a:txBody>
                    <a:bodyPr/>
                    <a:lstStyle/>
                    <a:p>
                      <a:r>
                        <a:rPr lang="ru-RU" dirty="0" smtClean="0"/>
                        <a:t>Овцеводство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053845"/>
                  </a:ext>
                </a:extLst>
              </a:tr>
              <a:tr h="535929">
                <a:tc>
                  <a:txBody>
                    <a:bodyPr/>
                    <a:lstStyle/>
                    <a:p>
                      <a:r>
                        <a:rPr lang="ru-RU" dirty="0" smtClean="0"/>
                        <a:t>Свиноводство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370666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524087"/>
              </p:ext>
            </p:extLst>
          </p:nvPr>
        </p:nvGraphicFramePr>
        <p:xfrm>
          <a:off x="794656" y="2214694"/>
          <a:ext cx="9394374" cy="4603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458">
                  <a:extLst>
                    <a:ext uri="{9D8B030D-6E8A-4147-A177-3AD203B41FA5}">
                      <a16:colId xmlns:a16="http://schemas.microsoft.com/office/drawing/2014/main" val="1137306489"/>
                    </a:ext>
                  </a:extLst>
                </a:gridCol>
                <a:gridCol w="3131458">
                  <a:extLst>
                    <a:ext uri="{9D8B030D-6E8A-4147-A177-3AD203B41FA5}">
                      <a16:colId xmlns:a16="http://schemas.microsoft.com/office/drawing/2014/main" val="4176029165"/>
                    </a:ext>
                  </a:extLst>
                </a:gridCol>
                <a:gridCol w="3131458">
                  <a:extLst>
                    <a:ext uri="{9D8B030D-6E8A-4147-A177-3AD203B41FA5}">
                      <a16:colId xmlns:a16="http://schemas.microsoft.com/office/drawing/2014/main" val="623203024"/>
                    </a:ext>
                  </a:extLst>
                </a:gridCol>
              </a:tblGrid>
              <a:tr h="4584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Где больше развита в регионе?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Каких животных разводят?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988147"/>
                  </a:ext>
                </a:extLst>
              </a:tr>
              <a:tr h="802263">
                <a:tc>
                  <a:txBody>
                    <a:bodyPr/>
                    <a:lstStyle/>
                    <a:p>
                      <a:r>
                        <a:rPr lang="ru-RU" dirty="0" smtClean="0"/>
                        <a:t>Молочное скотоводство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север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Молочные породы коров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43563"/>
                  </a:ext>
                </a:extLst>
              </a:tr>
              <a:tr h="458437">
                <a:tc>
                  <a:txBody>
                    <a:bodyPr/>
                    <a:lstStyle/>
                    <a:p>
                      <a:r>
                        <a:rPr lang="ru-RU" dirty="0" smtClean="0"/>
                        <a:t>Птицеводство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север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Куры, петухи, индейки, страусы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179"/>
                  </a:ext>
                </a:extLst>
              </a:tr>
              <a:tr h="802263">
                <a:tc>
                  <a:txBody>
                    <a:bodyPr/>
                    <a:lstStyle/>
                    <a:p>
                      <a:r>
                        <a:rPr lang="ru-RU" dirty="0" smtClean="0"/>
                        <a:t>Мясо-молочное скотоводство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юг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Крупный рогатый скот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316916"/>
                  </a:ext>
                </a:extLst>
              </a:tr>
              <a:tr h="802263">
                <a:tc>
                  <a:txBody>
                    <a:bodyPr/>
                    <a:lstStyle/>
                    <a:p>
                      <a:r>
                        <a:rPr lang="ru-RU" dirty="0" smtClean="0"/>
                        <a:t>Мясное животноводство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юг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Крупный рогатый скот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848648"/>
                  </a:ext>
                </a:extLst>
              </a:tr>
              <a:tr h="458437">
                <a:tc>
                  <a:txBody>
                    <a:bodyPr/>
                    <a:lstStyle/>
                    <a:p>
                      <a:r>
                        <a:rPr lang="ru-RU" dirty="0" smtClean="0"/>
                        <a:t>Овцеводство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юг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Овцы, бараны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926703"/>
                  </a:ext>
                </a:extLst>
              </a:tr>
              <a:tr h="458437">
                <a:tc>
                  <a:txBody>
                    <a:bodyPr/>
                    <a:lstStyle/>
                    <a:p>
                      <a:r>
                        <a:rPr lang="ru-RU" dirty="0" smtClean="0"/>
                        <a:t>Свиноводство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 всему</a:t>
                      </a:r>
                      <a:r>
                        <a:rPr lang="ru-RU" baseline="0" dirty="0" smtClean="0"/>
                        <a:t> региону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свиньи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718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117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04801"/>
            <a:ext cx="10364451" cy="5649685"/>
          </a:xfrm>
        </p:spPr>
        <p:txBody>
          <a:bodyPr>
            <a:normAutofit/>
          </a:bodyPr>
          <a:lstStyle/>
          <a:p>
            <a:r>
              <a:rPr lang="ru-RU" b="1" dirty="0" smtClean="0"/>
              <a:t>Составить «живую» диаграмму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рост </a:t>
            </a:r>
            <a:br>
              <a:rPr lang="ru-RU" b="1" dirty="0" smtClean="0"/>
            </a:br>
            <a:r>
              <a:rPr lang="ru-RU" b="1" dirty="0" smtClean="0">
                <a:solidFill>
                  <a:srgbClr val="0070C0"/>
                </a:solidFill>
              </a:rPr>
              <a:t>коровы – 142-145 см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быка – 120 – 200 см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курицы – 40 см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овцы – 55-100 см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страуса – 2 м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30630"/>
            <a:ext cx="10364451" cy="968828"/>
          </a:xfrm>
        </p:spPr>
        <p:txBody>
          <a:bodyPr/>
          <a:lstStyle/>
          <a:p>
            <a:r>
              <a:rPr lang="ru-RU" dirty="0" smtClean="0"/>
              <a:t>Самостоятельная работа – кто быстрее?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43146"/>
          <a:stretch/>
        </p:blipFill>
        <p:spPr>
          <a:xfrm>
            <a:off x="1447801" y="1292855"/>
            <a:ext cx="5747656" cy="538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40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752599"/>
            <a:ext cx="10222311" cy="380598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задачи  урока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/>
              <a:t>- вспомнить важные дела на день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повторить, что такое диаграммы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не забыть заглянуть в телефон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закрепить умение составлять и читать </a:t>
            </a:r>
            <a:r>
              <a:rPr lang="ru-RU" b="1" dirty="0"/>
              <a:t>диаграммы, таблицы с информацией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проявить сообразительность, выполняя задания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4192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4647304"/>
            <a:ext cx="10327966" cy="1710465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/>
            </a:r>
            <a:br>
              <a:rPr lang="ru-RU" sz="4000" b="1" dirty="0"/>
            </a:br>
            <a:r>
              <a:rPr lang="ru-RU" sz="8000" b="1" dirty="0" smtClean="0">
                <a:solidFill>
                  <a:srgbClr val="FF0000"/>
                </a:solidFill>
              </a:rPr>
              <a:t>вы – молодцы!</a:t>
            </a:r>
            <a:br>
              <a:rPr lang="ru-RU" sz="8000" b="1" dirty="0" smtClean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62943" y="-62815"/>
            <a:ext cx="8663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/>
              <a:t>Диаграмма – итог </a:t>
            </a:r>
            <a:r>
              <a:rPr lang="ru-RU" sz="4800" b="1" dirty="0" smtClean="0"/>
              <a:t>урока</a:t>
            </a:r>
          </a:p>
          <a:p>
            <a:r>
              <a:rPr lang="ru-RU" sz="4800" b="1" dirty="0"/>
              <a:t/>
            </a:r>
            <a:br>
              <a:rPr lang="ru-RU" sz="4800" b="1" dirty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4633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810" y="553453"/>
            <a:ext cx="8992379" cy="2033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75" y="2382252"/>
            <a:ext cx="10275188" cy="1787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31" y="4282880"/>
            <a:ext cx="1110787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6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4572000"/>
            <a:ext cx="10102055" cy="1570616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/>
            </a:r>
            <a:br>
              <a:rPr lang="ru-RU" sz="4000" b="1" dirty="0"/>
            </a:br>
            <a:r>
              <a:rPr lang="ru-RU" sz="8000" b="1" dirty="0" smtClean="0">
                <a:solidFill>
                  <a:srgbClr val="FF0000"/>
                </a:solidFill>
              </a:rPr>
              <a:t>вы – молодцы!</a:t>
            </a:r>
            <a:br>
              <a:rPr lang="ru-RU" sz="8000" b="1" dirty="0" smtClean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16829" y="-62815"/>
            <a:ext cx="100100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/>
              <a:t>Диаграмма – итог </a:t>
            </a:r>
            <a:r>
              <a:rPr lang="ru-RU" sz="4800" b="1" dirty="0" smtClean="0"/>
              <a:t>урока</a:t>
            </a:r>
          </a:p>
          <a:p>
            <a:r>
              <a:rPr lang="ru-RU" sz="4800" b="1" dirty="0"/>
              <a:t/>
            </a:r>
            <a:br>
              <a:rPr lang="ru-RU" sz="4800" b="1" dirty="0"/>
            </a:br>
            <a:endParaRPr lang="ru-RU" sz="48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947134" y="892885"/>
            <a:ext cx="10758" cy="2409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990165" y="3281082"/>
            <a:ext cx="60242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3238052" y="1376979"/>
            <a:ext cx="21515" cy="1925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980791" y="1376979"/>
            <a:ext cx="10758" cy="1904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6174889" y="1376979"/>
            <a:ext cx="21516" cy="1925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7272169" y="1376979"/>
            <a:ext cx="10758" cy="191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256" y="2618330"/>
            <a:ext cx="1037494" cy="68426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114" y="2549562"/>
            <a:ext cx="1036410" cy="68281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661" y="2619787"/>
            <a:ext cx="1036410" cy="68281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114" y="1845236"/>
            <a:ext cx="1036410" cy="68281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037" y="2555241"/>
            <a:ext cx="1036410" cy="68281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939" y="1807884"/>
            <a:ext cx="1036410" cy="68281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312" y="1760595"/>
            <a:ext cx="1036410" cy="68281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214" y="1900407"/>
            <a:ext cx="1036410" cy="68281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114" y="1096426"/>
            <a:ext cx="1036410" cy="68281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14" y="523541"/>
            <a:ext cx="844610" cy="55644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36" y="1035573"/>
            <a:ext cx="1036410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20317"/>
            <a:ext cx="10364451" cy="926430"/>
          </a:xfrm>
        </p:spPr>
        <p:txBody>
          <a:bodyPr>
            <a:normAutofit/>
          </a:bodyPr>
          <a:lstStyle/>
          <a:p>
            <a:r>
              <a:rPr lang="ru-RU" b="1" dirty="0" smtClean="0"/>
              <a:t>ДИАГРАММА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9" y="3380874"/>
            <a:ext cx="2417008" cy="13595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19" y="2567101"/>
            <a:ext cx="2204889" cy="26786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8" y="2908370"/>
            <a:ext cx="3420640" cy="21120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06" y="2466473"/>
            <a:ext cx="2624439" cy="31883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71600" y="1179095"/>
            <a:ext cx="96493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– это ( изображение, рисунок, чертеж) графическое представление данных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4250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687285"/>
            <a:ext cx="10364451" cy="387130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задачи  урока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/>
              <a:t>- вспомнить важные дела на день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повторить, что такое диаграммы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не забыть заглянуть в телефон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закрепить умение составлять и читать диаграммы, таблицы с информацией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- проявить сообразительность, выполняя</a:t>
            </a:r>
            <a:br>
              <a:rPr lang="ru-RU" b="1" dirty="0" smtClean="0"/>
            </a:br>
            <a:r>
              <a:rPr lang="ru-RU" b="1" dirty="0" smtClean="0"/>
              <a:t> задания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565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46" y="0"/>
            <a:ext cx="9016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3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24853"/>
            <a:ext cx="10768888" cy="1383631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В какой природной зоне мы живем?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909" y="180473"/>
            <a:ext cx="9546619" cy="644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29809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accent6">
                    <a:lumMod val="75000"/>
                  </a:schemeClr>
                </a:solidFill>
              </a:rPr>
              <a:t>Рыбалка </a:t>
            </a:r>
            <a:endParaRPr lang="ru-RU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t="3682" r="4642" b="31987"/>
          <a:stretch/>
        </p:blipFill>
        <p:spPr>
          <a:xfrm>
            <a:off x="2165058" y="1648326"/>
            <a:ext cx="7592551" cy="393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4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77126"/>
            <a:ext cx="4211053" cy="286351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Щука – 50 см</a:t>
            </a:r>
            <a:br>
              <a:rPr lang="ru-RU" b="1" dirty="0" smtClean="0"/>
            </a:br>
            <a:r>
              <a:rPr lang="ru-RU" b="1" dirty="0" smtClean="0"/>
              <a:t>окунь – 20 см </a:t>
            </a:r>
            <a:br>
              <a:rPr lang="ru-RU" b="1" dirty="0" smtClean="0"/>
            </a:br>
            <a:r>
              <a:rPr lang="ru-RU" b="1" dirty="0" smtClean="0"/>
              <a:t>плотва – 30 см </a:t>
            </a:r>
            <a:br>
              <a:rPr lang="ru-RU" b="1" dirty="0" smtClean="0"/>
            </a:br>
            <a:r>
              <a:rPr lang="ru-RU" b="1" dirty="0" smtClean="0"/>
              <a:t>карась – 45 см речной </a:t>
            </a:r>
            <a:br>
              <a:rPr lang="ru-RU" b="1" dirty="0" smtClean="0"/>
            </a:br>
            <a:r>
              <a:rPr lang="ru-RU" b="1" dirty="0" smtClean="0"/>
              <a:t>рак – 30 см  </a:t>
            </a:r>
            <a:endParaRPr lang="ru-RU" b="1" dirty="0"/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1431841"/>
              </p:ext>
            </p:extLst>
          </p:nvPr>
        </p:nvGraphicFramePr>
        <p:xfrm>
          <a:off x="4126832" y="637673"/>
          <a:ext cx="6773779" cy="3905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125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61367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Охота </a:t>
            </a:r>
            <a:endParaRPr lang="ru-RU" sz="60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346" y="1579144"/>
            <a:ext cx="6589295" cy="494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5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627</TotalTime>
  <Words>190</Words>
  <Application>Microsoft Office PowerPoint</Application>
  <PresentationFormat>Широкоэкранный</PresentationFormat>
  <Paragraphs>70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Tw Cen MT</vt:lpstr>
      <vt:lpstr>Капля</vt:lpstr>
      <vt:lpstr>Урок математики </vt:lpstr>
      <vt:lpstr>Презентация PowerPoint</vt:lpstr>
      <vt:lpstr>ДИАГРАММА</vt:lpstr>
      <vt:lpstr>задачи  урока - вспомнить важные дела на день  - повторить, что такое диаграммы  - не забыть заглянуть в телефон  - закрепить умение составлять и читать диаграммы, таблицы с информацией  - проявить сообразительность, выполняя  задания   </vt:lpstr>
      <vt:lpstr>Презентация PowerPoint</vt:lpstr>
      <vt:lpstr>В какой природной зоне мы живем?</vt:lpstr>
      <vt:lpstr>Рыбалка </vt:lpstr>
      <vt:lpstr>Щука – 50 см окунь – 20 см  плотва – 30 см  карась – 45 см речной  рак – 30 см  </vt:lpstr>
      <vt:lpstr>Охота </vt:lpstr>
      <vt:lpstr>Соболь – 130 км/ч  куница – 64 км/ч лисица – 10 км/ч норка- 20 км/ч</vt:lpstr>
      <vt:lpstr>Сельское хозяйство</vt:lpstr>
      <vt:lpstr>         Уральское сельское хозяйство специализируется на выращивании пшеницы, ржи,  а также картофеля, овощей.       Сравните сбор урожая, используя таблицу данных </vt:lpstr>
      <vt:lpstr>Животноводство </vt:lpstr>
      <vt:lpstr>     На Урале развиты различные отрасли животноводства.  На севере региона преобладает молочное скотоводство (молочные породы коров)  и птицеводство (куры, петухи, утки, индейки, страусы) . Здесь производят большое количество молока и яиц.          На юге Урала, в районах с более теплым климатом, развито мясо-молочное и мясное животноводство (крупный рогатый скот)  , а также овцеводство.           Эти отрасли являются важной частью экономики региона и обеспечивают мясом и молоком как сам Урал, так и другие регионы России.            В последние годы также увеличивается роль свиноводства на Урале. Эти отрасли животноводства имеют большое значение. </vt:lpstr>
      <vt:lpstr>Используя текст, заполнить данные в таблице </vt:lpstr>
      <vt:lpstr>Составить «живую» диаграмму  рост  коровы – 142-145 см быка – 120 – 200 см курицы – 40 см овцы – 55-100 см страуса – 2 м  </vt:lpstr>
      <vt:lpstr>Самостоятельная работа – кто быстрее?</vt:lpstr>
      <vt:lpstr>задачи  урока - вспомнить важные дела на день  - повторить, что такое диаграммы  - не забыть заглянуть в телефон  - закрепить умение составлять и читать диаграммы, таблицы с информацией  - проявить сообразительность, выполняя задания   </vt:lpstr>
      <vt:lpstr> вы – молодцы!  </vt:lpstr>
      <vt:lpstr> вы – молодцы!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</cp:revision>
  <dcterms:created xsi:type="dcterms:W3CDTF">2024-11-02T02:50:40Z</dcterms:created>
  <dcterms:modified xsi:type="dcterms:W3CDTF">2025-02-09T03:45:11Z</dcterms:modified>
</cp:coreProperties>
</file>