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0" r:id="rId5"/>
    <p:sldId id="261" r:id="rId6"/>
    <p:sldId id="275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59" r:id="rId15"/>
    <p:sldId id="268" r:id="rId16"/>
    <p:sldId id="270" r:id="rId17"/>
    <p:sldId id="273" r:id="rId18"/>
    <p:sldId id="271" r:id="rId19"/>
    <p:sldId id="269" r:id="rId20"/>
    <p:sldId id="258" r:id="rId21"/>
    <p:sldId id="276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9B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6.xml"/><Relationship Id="rId18" Type="http://schemas.openxmlformats.org/officeDocument/2006/relationships/slide" Target="slide4.xml"/><Relationship Id="rId3" Type="http://schemas.openxmlformats.org/officeDocument/2006/relationships/slide" Target="slide11.xml"/><Relationship Id="rId7" Type="http://schemas.openxmlformats.org/officeDocument/2006/relationships/slide" Target="slide10.xml"/><Relationship Id="rId12" Type="http://schemas.openxmlformats.org/officeDocument/2006/relationships/image" Target="../media/image6.jpeg"/><Relationship Id="rId17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slide" Target="slide3.xml"/><Relationship Id="rId10" Type="http://schemas.openxmlformats.org/officeDocument/2006/relationships/image" Target="../media/image5.jpeg"/><Relationship Id="rId19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slide" Target="slide6.xml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77;&#1078;&#1080;&#1082;.wav" TargetMode="External"/><Relationship Id="rId6" Type="http://schemas.openxmlformats.org/officeDocument/2006/relationships/image" Target="../media/image17.png"/><Relationship Id="rId5" Type="http://schemas.openxmlformats.org/officeDocument/2006/relationships/slide" Target="slide1.xml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slide" Target="slide30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1.xml"/><Relationship Id="rId5" Type="http://schemas.openxmlformats.org/officeDocument/2006/relationships/image" Target="../media/image30.jpeg"/><Relationship Id="rId10" Type="http://schemas.openxmlformats.org/officeDocument/2006/relationships/image" Target="../media/image32.jpeg"/><Relationship Id="rId4" Type="http://schemas.openxmlformats.org/officeDocument/2006/relationships/slide" Target="slide21.xml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3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slide" Target="slide22.xml"/><Relationship Id="rId5" Type="http://schemas.openxmlformats.org/officeDocument/2006/relationships/image" Target="../media/image31.png"/><Relationship Id="rId10" Type="http://schemas.openxmlformats.org/officeDocument/2006/relationships/image" Target="../media/image21.png"/><Relationship Id="rId4" Type="http://schemas.openxmlformats.org/officeDocument/2006/relationships/slide" Target="slide1.xml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slide" Target="slide2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" Target="slide1.xml"/><Relationship Id="rId7" Type="http://schemas.openxmlformats.org/officeDocument/2006/relationships/slide" Target="slide6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9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2;&#1072;&#1073;&#1072;&#1085;.wav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31.png"/><Relationship Id="rId4" Type="http://schemas.openxmlformats.org/officeDocument/2006/relationships/slide" Target="slide1.xml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" Target="slide1.xml"/><Relationship Id="rId7" Type="http://schemas.openxmlformats.org/officeDocument/2006/relationships/slide" Target="slide8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slide" Target="slide28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5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77;&#1078;&#1080;&#1082;.wav" TargetMode="External"/><Relationship Id="rId6" Type="http://schemas.openxmlformats.org/officeDocument/2006/relationships/slide" Target="slide29.xml"/><Relationship Id="rId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slide" Target="slide1.xml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" Target="slide1.xml"/><Relationship Id="rId7" Type="http://schemas.openxmlformats.org/officeDocument/2006/relationships/slide" Target="slide1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slide" Target="slide4.xml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2;&#1072;&#1073;&#1072;&#1085;.wav" TargetMode="External"/><Relationship Id="rId6" Type="http://schemas.openxmlformats.org/officeDocument/2006/relationships/image" Target="../media/image50.jpeg"/><Relationship Id="rId5" Type="http://schemas.openxmlformats.org/officeDocument/2006/relationships/slide" Target="slide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2;&#1072;&#1073;&#1072;&#1085;.wav" TargetMode="External"/><Relationship Id="rId6" Type="http://schemas.openxmlformats.org/officeDocument/2006/relationships/image" Target="../media/image50.jpeg"/><Relationship Id="rId5" Type="http://schemas.openxmlformats.org/officeDocument/2006/relationships/slide" Target="slide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slide" Target="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77;&#1078;&#1080;&#1082;.wav" TargetMode="External"/><Relationship Id="rId6" Type="http://schemas.openxmlformats.org/officeDocument/2006/relationships/image" Target="../media/image53.jpeg"/><Relationship Id="rId5" Type="http://schemas.openxmlformats.org/officeDocument/2006/relationships/slide" Target="slide1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1.xml"/><Relationship Id="rId5" Type="http://schemas.openxmlformats.org/officeDocument/2006/relationships/image" Target="../media/image16.png"/><Relationship Id="rId4" Type="http://schemas.openxmlformats.org/officeDocument/2006/relationships/slide" Target="slide12.xml"/><Relationship Id="rId9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3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7.png"/><Relationship Id="rId5" Type="http://schemas.openxmlformats.org/officeDocument/2006/relationships/slide" Target="slide1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slide" Target="slide2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slide" Target="slide2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1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2;&#1072;&#1073;&#1072;&#1085;.wav" TargetMode="External"/><Relationship Id="rId6" Type="http://schemas.openxmlformats.org/officeDocument/2006/relationships/image" Target="../media/image17.png"/><Relationship Id="rId5" Type="http://schemas.openxmlformats.org/officeDocument/2006/relationships/slide" Target="slide1.xml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slide" Target="slide27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slide" Target="slide28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e32882b0c5d0b53306904ab9de28b2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Desktop\fe732e2ff8b4080ae9556567a95a084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000108"/>
            <a:ext cx="1389655" cy="1246158"/>
          </a:xfrm>
          <a:prstGeom prst="rect">
            <a:avLst/>
          </a:prstGeom>
          <a:noFill/>
        </p:spPr>
      </p:pic>
      <p:pic>
        <p:nvPicPr>
          <p:cNvPr id="1035" name="Picture 11" descr="C:\Users\Пользователь\Desktop\c52d34ba157e86a294b12db0cc5b03f7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5382" y="4714884"/>
            <a:ext cx="1418618" cy="1196959"/>
          </a:xfrm>
          <a:prstGeom prst="rect">
            <a:avLst/>
          </a:prstGeom>
          <a:noFill/>
        </p:spPr>
      </p:pic>
      <p:pic>
        <p:nvPicPr>
          <p:cNvPr id="1036" name="Picture 12" descr="C:\Users\Пользователь\Desktop\5a95fe4b57cfa7d6c3d20ff7fd8bdd9d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6286520"/>
            <a:ext cx="714348" cy="432879"/>
          </a:xfrm>
          <a:prstGeom prst="rect">
            <a:avLst/>
          </a:prstGeom>
          <a:noFill/>
        </p:spPr>
      </p:pic>
      <p:pic>
        <p:nvPicPr>
          <p:cNvPr id="2" name="Picture 2" descr="C:\Users\Пользователь\Desktop\phpluQjTb_rjycgtrn-2_html_34e195511f82cbdc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214554"/>
            <a:ext cx="3392481" cy="3318978"/>
          </a:xfrm>
          <a:prstGeom prst="rect">
            <a:avLst/>
          </a:prstGeom>
          <a:noFill/>
        </p:spPr>
      </p:pic>
      <p:pic>
        <p:nvPicPr>
          <p:cNvPr id="1033" name="Picture 9" descr="C:\Users\Пользователь\Desktop\dc644f6d75416bae5c64516f60534a58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759207"/>
            <a:ext cx="2330378" cy="3098793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2bf674592814f2ea3c44cf63bb0d5c80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987412"/>
            <a:ext cx="1714512" cy="1870588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8b48ce20eed810f5e5dcbc47e2c2e9b9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429000"/>
            <a:ext cx="3186128" cy="2722927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de84f64772d191af35fbfd57cda3dbdb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5471949"/>
            <a:ext cx="1000131" cy="1386051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d45878395945b358ad9e562c440d742e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000636"/>
            <a:ext cx="1798710" cy="18573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367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Нажми на животное и узнай о нем!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2428868"/>
            <a:ext cx="2643206" cy="1857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008" y="2500306"/>
            <a:ext cx="2357454" cy="1714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1A077054-D097-44BE-902B-E95029C11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571744"/>
            <a:ext cx="2000264" cy="15347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57818" y="428604"/>
            <a:ext cx="3000396" cy="19288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hlinkClick r:id="rId5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571480"/>
            <a:ext cx="2459813" cy="171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 descr="C:\Users\Пользователь\Desktop\5a95fe4b57cfa7d6c3d20ff7fd8bdd9d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071678"/>
            <a:ext cx="4643470" cy="2813840"/>
          </a:xfrm>
          <a:prstGeom prst="rect">
            <a:avLst/>
          </a:prstGeom>
          <a:noFill/>
        </p:spPr>
      </p:pic>
      <p:pic>
        <p:nvPicPr>
          <p:cNvPr id="17" name="Picture 3" descr="C:\Users\Пользователь\Desktop\4a64cff422ae1b82b1ea03cbe26c354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357694"/>
            <a:ext cx="2214578" cy="2214578"/>
          </a:xfrm>
          <a:prstGeom prst="rect">
            <a:avLst/>
          </a:prstGeom>
          <a:noFill/>
        </p:spPr>
      </p:pic>
      <p:pic>
        <p:nvPicPr>
          <p:cNvPr id="20" name="ежи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929190" y="3429000"/>
            <a:ext cx="519114" cy="5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7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2428868"/>
            <a:ext cx="2643206" cy="1857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008" y="2500306"/>
            <a:ext cx="2357454" cy="1714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hlinkClick r:id="rId2" action="ppaction://hlinksldjump"/>
            <a:extLst>
              <a:ext uri="{FF2B5EF4-FFF2-40B4-BE49-F238E27FC236}">
                <a16:creationId xmlns:a16="http://schemas.microsoft.com/office/drawing/2014/main" xmlns="" id="{1A077054-D097-44BE-902B-E95029C11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571744"/>
            <a:ext cx="2000264" cy="15347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57818" y="428604"/>
            <a:ext cx="3000396" cy="19288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71480"/>
            <a:ext cx="2459813" cy="171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 descr="C:\Users\Пользователь\Desktop\fe732e2ff8b4080ae9556567a95a084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785794"/>
            <a:ext cx="5489469" cy="4922622"/>
          </a:xfrm>
          <a:prstGeom prst="rect">
            <a:avLst/>
          </a:prstGeom>
          <a:noFill/>
        </p:spPr>
      </p:pic>
      <p:pic>
        <p:nvPicPr>
          <p:cNvPr id="16" name="Picture 3" descr="C:\Users\Пользователь\Desktop\4a64cff422ae1b82b1ea03cbe26c354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357694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Пользователь\Desktop\fe79ede1de65b5fc15ad39959ba445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1406" y="71414"/>
            <a:ext cx="3643338" cy="10715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C:\Users\Пользователь\Desktop\4a64cff422ae1b82b1ea03cbe26c354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14290"/>
            <a:ext cx="785818" cy="785818"/>
          </a:xfrm>
          <a:prstGeom prst="rect">
            <a:avLst/>
          </a:prstGeom>
          <a:noFill/>
        </p:spPr>
      </p:pic>
      <p:pic>
        <p:nvPicPr>
          <p:cNvPr id="5" name="Picture 2">
            <a:hlinkClick r:id="rId6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14290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olodnyiy-medved-ryischet-po-lesu.wav">
            <a:hlinkClick r:id="" action="ppaction://media"/>
          </p:cNvPr>
          <p:cNvPicPr>
            <a:picLocks noRot="1" noChangeAspect="1"/>
          </p:cNvPicPr>
          <p:nvPr>
            <a:wavAudioFile r:embed="rId1" name="golodnyiy-medved-ryischet-po-lesu.wav"/>
          </p:nvPr>
        </p:nvPicPr>
        <p:blipFill>
          <a:blip r:embed="rId8"/>
          <a:stretch>
            <a:fillRect/>
          </a:stretch>
        </p:blipFill>
        <p:spPr>
          <a:xfrm>
            <a:off x="3071802" y="357166"/>
            <a:ext cx="571504" cy="571504"/>
          </a:xfrm>
          <a:prstGeom prst="rect">
            <a:avLst/>
          </a:prstGeom>
        </p:spPr>
      </p:pic>
      <p:pic>
        <p:nvPicPr>
          <p:cNvPr id="7" name="Picture 4" descr="C:\Users\Пользователь\Desktop\8b48ce20eed810f5e5dcbc47e2c2e9b9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8079" y="142852"/>
            <a:ext cx="1086675" cy="9286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635795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Медведь-медведица-медвижонок-медвежата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Пользователь\Desktop\109be9cdf7ac75d2164001f82b54ac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71406" y="71414"/>
            <a:ext cx="3857652" cy="10715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Пользователь\Desktop\4a64cff422ae1b82b1ea03cbe26c354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14290"/>
            <a:ext cx="785818" cy="785818"/>
          </a:xfrm>
          <a:prstGeom prst="rect">
            <a:avLst/>
          </a:prstGeom>
          <a:noFill/>
        </p:spPr>
      </p:pic>
      <p:pic>
        <p:nvPicPr>
          <p:cNvPr id="8" name="Picture 5" descr="C:\Users\Пользователь\Desktop\d45878395945b358ad9e562c440d742e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42852"/>
            <a:ext cx="928694" cy="958978"/>
          </a:xfrm>
          <a:prstGeom prst="rect">
            <a:avLst/>
          </a:prstGeom>
          <a:noFill/>
        </p:spPr>
      </p:pic>
      <p:pic>
        <p:nvPicPr>
          <p:cNvPr id="9" name="волк.wav">
            <a:hlinkClick r:id="" action="ppaction://media"/>
          </p:cNvPr>
          <p:cNvPicPr>
            <a:picLocks noRot="1" noChangeAspect="1"/>
          </p:cNvPicPr>
          <p:nvPr>
            <a:wavAudioFile r:embed="rId1" name="волк.wav"/>
          </p:nvPr>
        </p:nvPicPr>
        <p:blipFill>
          <a:blip r:embed="rId10"/>
          <a:stretch>
            <a:fillRect/>
          </a:stretch>
        </p:blipFill>
        <p:spPr>
          <a:xfrm>
            <a:off x="3214678" y="357166"/>
            <a:ext cx="57150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844" y="635795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Волк-волчица-волчонок-волчата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71f0f3e0b98cc7b4edee1a4e5e470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786446" y="142852"/>
            <a:ext cx="3143272" cy="10715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85728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Пользователь\Desktop\4a64cff422ae1b82b1ea03cbe26c354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85728"/>
            <a:ext cx="785818" cy="785818"/>
          </a:xfrm>
          <a:prstGeom prst="rect">
            <a:avLst/>
          </a:prstGeom>
          <a:noFill/>
        </p:spPr>
      </p:pic>
      <p:pic>
        <p:nvPicPr>
          <p:cNvPr id="9" name="Picture 9" descr="C:\Users\Пользователь\Desktop\dc644f6d75416bae5c64516f60534a58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142852"/>
            <a:ext cx="714380" cy="9499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6286520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Олень-оленуха</a:t>
            </a:r>
            <a:r>
              <a:rPr lang="ru-RU" dirty="0" smtClean="0"/>
              <a:t> (</a:t>
            </a:r>
            <a:r>
              <a:rPr lang="ru-RU" dirty="0" err="1" smtClean="0"/>
              <a:t>Ожигова</a:t>
            </a:r>
            <a:r>
              <a:rPr lang="ru-RU" dirty="0" smtClean="0"/>
              <a:t>),ланка(Ефремова)-</a:t>
            </a:r>
            <a:r>
              <a:rPr lang="ru-RU" dirty="0" err="1" smtClean="0"/>
              <a:t>олененок-оленята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Пользователь\Desktop\a1caf6d53a8c8aa89c3d465a911118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85946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1406" y="5715016"/>
            <a:ext cx="3214710" cy="10715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857892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Пользователь\Desktop\4a64cff422ae1b82b1ea03cbe26c354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857892"/>
            <a:ext cx="785818" cy="785818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phpluQjTb_rjycgtrn-2_html_34e195511f82cbdc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5738233"/>
            <a:ext cx="1071570" cy="104835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28992" y="62865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Лось-лосиха-лосенок-лосята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Пользователь\Desktop\k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1208"/>
            <a:ext cx="9144000" cy="5696792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143504" y="142852"/>
            <a:ext cx="3786214" cy="10715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85728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Пользователь\Desktop\4a64cff422ae1b82b1ea03cbe26c354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85728"/>
            <a:ext cx="785818" cy="785818"/>
          </a:xfrm>
          <a:prstGeom prst="rect">
            <a:avLst/>
          </a:prstGeom>
          <a:noFill/>
        </p:spPr>
      </p:pic>
      <p:pic>
        <p:nvPicPr>
          <p:cNvPr id="7" name="кабан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215338" y="357166"/>
            <a:ext cx="642942" cy="642942"/>
          </a:xfrm>
          <a:prstGeom prst="rect">
            <a:avLst/>
          </a:prstGeom>
        </p:spPr>
      </p:pic>
      <p:pic>
        <p:nvPicPr>
          <p:cNvPr id="8" name="Picture 3" descr="C:\Users\Пользователь\Desktop\2bf674592814f2ea3c44cf63bb0d5c8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42852"/>
            <a:ext cx="964457" cy="10522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635795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Кабан-кабаниха-кабаненок-кабанята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33f1f1761e5d687d99cc6634404a7e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4286"/>
            <a:ext cx="9144000" cy="6313714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42844" y="142852"/>
            <a:ext cx="3071834" cy="10715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Пользователь\Desktop\4a64cff422ae1b82b1ea03cbe26c354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28"/>
            <a:ext cx="785818" cy="785818"/>
          </a:xfrm>
          <a:prstGeom prst="rect">
            <a:avLst/>
          </a:prstGeom>
          <a:noFill/>
        </p:spPr>
      </p:pic>
      <p:pic>
        <p:nvPicPr>
          <p:cNvPr id="8" name="Picture 7" descr="C:\Users\Пользователь\Desktop\de84f64772d191af35fbfd57cda3dbdb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42851"/>
            <a:ext cx="785818" cy="10890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635795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Лис-лиса,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лисица-лисенок-лисята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99B71"/>
          </a:solidFill>
          <a:ln>
            <a:solidFill>
              <a:srgbClr val="799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Пользователь\Desktop\63c214e75f8590f3d58d87ba1819f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648808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 rot="5400000">
            <a:off x="-678693" y="821513"/>
            <a:ext cx="2857520" cy="13573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Пользователь\Desktop\4a64cff422ae1b82b1ea03cbe26c354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00108"/>
            <a:ext cx="785818" cy="785818"/>
          </a:xfrm>
          <a:prstGeom prst="rect">
            <a:avLst/>
          </a:prstGeom>
          <a:noFill/>
        </p:spPr>
      </p:pic>
      <p:pic>
        <p:nvPicPr>
          <p:cNvPr id="8" name="Picture 11" descr="C:\Users\Пользователь\Desktop\c52d34ba157e86a294b12db0cc5b03f7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4488"/>
            <a:ext cx="1357290" cy="11452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635795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Заяц-зайчиха-зайчонок-зайчата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Пользователь\Desktop\eb3f6b1b753fb34e1518cf139b7684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1406" y="71414"/>
            <a:ext cx="4214842" cy="10715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80803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Пользователь\Desktop\4a64cff422ae1b82b1ea03cbe26c354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14290"/>
            <a:ext cx="785818" cy="7858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35795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Еж-ежиха-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ежонок-ежата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C:\Users\Пользователь\Desktop\5a95fe4b57cfa7d6c3d20ff7fd8bdd9d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42852"/>
            <a:ext cx="1532554" cy="928694"/>
          </a:xfrm>
          <a:prstGeom prst="rect">
            <a:avLst/>
          </a:prstGeom>
          <a:noFill/>
        </p:spPr>
      </p:pic>
      <p:pic>
        <p:nvPicPr>
          <p:cNvPr id="8" name="ежи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714744" y="428604"/>
            <a:ext cx="519114" cy="5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C3267B9-FD2A-4E8A-94D4-3C70EB84381B}"/>
              </a:ext>
            </a:extLst>
          </p:cNvPr>
          <p:cNvSpPr/>
          <p:nvPr/>
        </p:nvSpPr>
        <p:spPr>
          <a:xfrm>
            <a:off x="1643042" y="142852"/>
            <a:ext cx="6388443" cy="58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МБОУ "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Кобраловская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общеобразовательная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школа« СП «ДОШКОЛЬНОЕ ОТДЕЛЕНИЕ»</a:t>
            </a: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FCB3138-1970-4D08-8532-81BF672F4018}"/>
              </a:ext>
            </a:extLst>
          </p:cNvPr>
          <p:cNvSpPr/>
          <p:nvPr/>
        </p:nvSpPr>
        <p:spPr>
          <a:xfrm>
            <a:off x="6143636" y="6215082"/>
            <a:ext cx="2916588" cy="6164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Выполнила: учитель –логопед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Шевчук Раиса Константиновна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85794"/>
            <a:ext cx="8358246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ИНТЕРАКТИВНЫЙ ПЛАКАТ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571612"/>
            <a:ext cx="5429288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ДИКИЕ ЖИВОТНЫЕ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500306"/>
            <a:ext cx="8715436" cy="36433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4643446"/>
            <a:ext cx="1857388" cy="12858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Пользователь\Desktop\4a64cff422ae1b82b1ea03cbe26c35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214686"/>
            <a:ext cx="1428760" cy="142876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428596" y="2714620"/>
            <a:ext cx="6572296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Нажми на животное и узнай 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нем!-слайд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Users\Пользователь\Desktop\audi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857760"/>
            <a:ext cx="1428760" cy="142876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500034" y="4714884"/>
            <a:ext cx="1643074" cy="1143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1A077054-D097-44BE-902B-E95029C11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786322"/>
            <a:ext cx="1396617" cy="10715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429124" y="3357562"/>
            <a:ext cx="2357454" cy="15716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>
            <a:hlinkClick r:id="rId6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422303"/>
            <a:ext cx="2071702" cy="144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2071670" y="3714752"/>
            <a:ext cx="221457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нформация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85984" y="5072074"/>
            <a:ext cx="1571636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29454" y="3714752"/>
            <a:ext cx="185738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Возврат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86512" y="5143512"/>
            <a:ext cx="1714512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Звук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Пользователь\Desktop\vosk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1285860"/>
            <a:ext cx="2432152" cy="2428892"/>
          </a:xfrm>
          <a:prstGeom prst="rect">
            <a:avLst/>
          </a:prstGeom>
          <a:noFill/>
        </p:spPr>
      </p:pic>
      <p:pic>
        <p:nvPicPr>
          <p:cNvPr id="22" name="Picture 2" descr="C:\Users\Пользователь\Desktop\vosk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1285860"/>
            <a:ext cx="2432152" cy="2428892"/>
          </a:xfrm>
          <a:prstGeom prst="rect">
            <a:avLst/>
          </a:prstGeom>
          <a:noFill/>
        </p:spPr>
      </p:pic>
      <p:pic>
        <p:nvPicPr>
          <p:cNvPr id="23" name="Picture 2" descr="C:\Users\Пользователь\Desktop\vosk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1285860"/>
            <a:ext cx="243215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Пользователь\Desktop\a06321bd0de40ad69d2319634af40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000760" y="71414"/>
            <a:ext cx="3071834" cy="10715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14290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Пользователь\Desktop\4a64cff422ae1b82b1ea03cbe26c354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14290"/>
            <a:ext cx="785818" cy="7858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35795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Белка-бельчиха-бельчонок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Пользователь\Desktop\fe732e2ff8b4080ae9556567a95a0842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54" y="0"/>
            <a:ext cx="1214446" cy="1089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00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Медведь — хозяин леса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Это зверь большого размера (весит от 150 до 700 кг, длина тела до 2 метров).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Медведь имеет мощное тело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сильные короткие крепкие лапы с большими когтями, короткий хвост, немного вытянутую мордочку с влажным носом, массивную голову с небольшими ушами и маленькими глазками. Всё тело хищника покрыто густым мехом.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Обычно медведь передвигается вразвалочку на всех четырёх лапах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иногда он может встать на задние лапы и проковылять несколько шагов.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Медведи всеядные животные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питаются лесными ягодами, корнями, фруктами, грибами, орехами; выкапывают жуков и личинок. Ловят лягушек и рыбу.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Медведь большой любитель мёда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даже укусов пчёл он не боится, лишь бы полакомиться.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Зимой медведи впадают в спячку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одной берлоге спит один медведь. Каждый медведь строит берлогу на своей территории. Во время спячки рождаются медвежата.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736" y="5429264"/>
            <a:ext cx="3143272" cy="10715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4546" y="357166"/>
            <a:ext cx="492922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572140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golodnyiy-medved-ryischet-po-lesu.wav">
            <a:hlinkClick r:id="" action="ppaction://media"/>
          </p:cNvPr>
          <p:cNvPicPr>
            <a:picLocks noRot="1" noChangeAspect="1"/>
          </p:cNvPicPr>
          <p:nvPr>
            <a:wavAudioFile r:embed="rId1" name="golodnyiy-medved-ryischet-po-lesu.wav"/>
          </p:nvPr>
        </p:nvPicPr>
        <p:blipFill>
          <a:blip r:embed="rId5"/>
          <a:stretch>
            <a:fillRect/>
          </a:stretch>
        </p:blipFill>
        <p:spPr>
          <a:xfrm>
            <a:off x="5000628" y="5643578"/>
            <a:ext cx="642942" cy="642942"/>
          </a:xfrm>
          <a:prstGeom prst="rect">
            <a:avLst/>
          </a:prstGeom>
        </p:spPr>
      </p:pic>
      <p:pic>
        <p:nvPicPr>
          <p:cNvPr id="12" name="Picture 4" descr="C:\Users\Пользователь\Desktop\8b48ce20eed810f5e5dcbc47e2c2e9b9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500702"/>
            <a:ext cx="1095875" cy="936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00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Волк — лесной житель, крупный зверь, внешне похожий на собаку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Относится к семейству псовых.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зависимости от географической широты, в которой обитает волк, цвет его шерсти разнится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Серый — в лесу, тундровый имеет почти белый окрас, а степной — рыжеватого цвета.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зимнюю пору волки сбиваются в стаю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Вожак стаи — непререкаемый авторитет, он самый сильный и опытный волк. Именно он выводит «своих» на охоту.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Волки — хищники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Они охотятся на крупных животных, таких как олени, лоси и бизоны, но могут есть и маленьких животных, например, кроликов и белок.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Маленьких волчат называют щенками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Они рождаются слепыми и беззубыми, но очень быстро растут. Волчата очень игривы и любопытны, они любят играть и учиться тому, как стать большими волками.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736" y="5429264"/>
            <a:ext cx="3143272" cy="10715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4546" y="357166"/>
            <a:ext cx="492922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572140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волк.wav">
            <a:hlinkClick r:id="" action="ppaction://media"/>
          </p:cNvPr>
          <p:cNvPicPr>
            <a:picLocks noRot="1" noChangeAspect="1"/>
          </p:cNvPicPr>
          <p:nvPr>
            <a:wavAudioFile r:embed="rId1" name="волк.wav"/>
          </p:nvPr>
        </p:nvPicPr>
        <p:blipFill>
          <a:blip r:embed="rId5"/>
          <a:stretch>
            <a:fillRect/>
          </a:stretch>
        </p:blipFill>
        <p:spPr>
          <a:xfrm>
            <a:off x="5072066" y="5715016"/>
            <a:ext cx="571504" cy="571504"/>
          </a:xfrm>
          <a:prstGeom prst="rect">
            <a:avLst/>
          </a:prstGeom>
        </p:spPr>
      </p:pic>
      <p:pic>
        <p:nvPicPr>
          <p:cNvPr id="13" name="Picture 5" descr="C:\Users\Пользователь\Desktop\d45878395945b358ad9e562c440d742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500702"/>
            <a:ext cx="928694" cy="958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00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Олень — крупное копытное животное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него красивая шея и небольшая голова, уши большие и подвижные, рога ветвистые.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Олени хорошо приспособлены к суровым условиям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них очень тёплый и непромокаемый мех.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Олени держатся стадами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поисках пищи стада кочуют по тундре.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Зимой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их основной корм — лишайник ягель. Его даже называют оленьим мхом.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олени питаются сочными травами, растущими по берегам тундровых рек и озёр, веточками и листьями, ягодами и грибами.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Олени — осторожные, чуткие животные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них прекрасный нюх и хорошее зрение. Они сильные, выносливые и неутомимые: могут переплывать широкие реки, преодолевать сотни километров.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736" y="5429264"/>
            <a:ext cx="2786082" cy="10715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4546" y="357166"/>
            <a:ext cx="492922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ОЛЕНЬ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572140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C:\Users\Пользователь\Desktop\dc644f6d75416bae5c64516f60534a5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429264"/>
            <a:ext cx="714380" cy="94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00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Лось — самый крупный представитель семейства оленевых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Масса взрослого самца достигает 900 кг, а высота в холке 2,5 м.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Лося легко узнать по длинным ногам, горбоносой морде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Верхняя губа у него длиннее нижней и свешивается вниз, придавая лосю характерный вид.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Лось живёт в лесах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Питается как травой, так и ветками деревьев, зимой поедает хвою деревьев, грызёт древесную кору.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лосей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 слух, чуткое обоняние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зрение развито слабо. Например, неподвижно стоящего человека он не видит на расстоянии немногих десятков метров.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Весной, иногда в начале лета у лосих рождается по одному или два лосёнка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Около недели маленькие лосята остаются на месте, прячутся в траве или кустах, потом начинают ходить за мамой. Питаются малыши молоком.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Зимой лось сбрасывает рога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чтобы летом отрастить новые.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736" y="5429264"/>
            <a:ext cx="2786082" cy="10715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357166"/>
            <a:ext cx="492922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572140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Пользователь\Desktop\phpluQjTb_rjycgtrn-2_html_34e195511f82cbdc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429264"/>
            <a:ext cx="1071570" cy="1048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00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Кабан 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парнокопытное млекопитающее из рода свиней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отличие от домашней свиньи, у кабана более короткое тело и высокие ноги. Голова у кабана длиннее и тоньше, уши длиннее, острее. У кабана более мощные и острые клыки.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Кабан селится в болотистой местности, среди деревьев и кустарников. Самки и молодые самцы живут в стаях, а старые самцы живут отдельно. Самки рожают полосатых поросят. Полоски помогают им маскироваться в лесу. Самка заботливо охраняет детёнышей и защищает их от врагов.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Кабаны неуклюжи, но они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бегают и отлично плавают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Видят кабаны плохо, зато хорошо слышат и различают разные запахи.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Пища кабанов состоит преимущественно из растительности (корней, плодов, желудей и т. п.), а также различных мелких животных и падали.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Кабан 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ценный промысловый зверь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него вкусное мясо и прочная шкура. Охота на кабана сопряжена со значительной опасностью, так как он нередко бросается на охотников.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8926" y="5429264"/>
            <a:ext cx="3357586" cy="10715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357166"/>
            <a:ext cx="492922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КАБАН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572140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ользователь\Desktop\2bf674592814f2ea3c44cf63bb0d5c8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429264"/>
            <a:ext cx="1000132" cy="1091176"/>
          </a:xfrm>
          <a:prstGeom prst="rect">
            <a:avLst/>
          </a:prstGeom>
          <a:noFill/>
        </p:spPr>
      </p:pic>
      <p:pic>
        <p:nvPicPr>
          <p:cNvPr id="12" name="кабан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500694" y="564357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00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Кабан 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парнокопытное млекопитающее из рода свиней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отличие от домашней свиньи, у кабана более короткое тело и высокие ноги. Голова у кабана длиннее и тоньше, уши длиннее, острее. У кабана более мощные и острые клыки.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Кабан селится в болотистой местности, среди деревьев и кустарников. Самки и молодые самцы живут в стаях, а старые самцы живут отдельно. Самки рожают полосатых поросят. Полоски помогают им маскироваться в лесу. Самка заботливо охраняет детёнышей и защищает их от врагов.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Кабаны неуклюжи, но они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бегают и отлично плавают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Видят кабаны плохо, зато хорошо слышат и различают разные запахи.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Пища кабанов состоит преимущественно из растительности (корней, плодов, желудей и т. п.), а также различных мелких животных и падали.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Кабан 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ценный промысловый зверь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него вкусное мясо и прочная шкура. Охота на кабана сопряжена со значительной опасностью, так как он нередко бросается на охотников.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8926" y="5429264"/>
            <a:ext cx="3357586" cy="10715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357166"/>
            <a:ext cx="492922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КАБАН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572140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ользователь\Desktop\2bf674592814f2ea3c44cf63bb0d5c8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429264"/>
            <a:ext cx="1000132" cy="1091176"/>
          </a:xfrm>
          <a:prstGeom prst="rect">
            <a:avLst/>
          </a:prstGeom>
          <a:noFill/>
        </p:spPr>
      </p:pic>
      <p:pic>
        <p:nvPicPr>
          <p:cNvPr id="12" name="кабан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500694" y="564357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Лиса — хищное млекопитающее семейства псовых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Имеет вытянутое тело, удлинённую морду, заострённые уши и пушистый хвост.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Шерсть лисы чаще всего имеет жёлтый, песочный или рыжий цвет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Летом лиса линяет, а к зиме у неё вырастает новая шерсть, густая и пышная, необходимая для защиты от холода.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Лиса питается небольшими грызунами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мышами, сусликами. Кроме грызунов и зайцев, лиса любит полакомиться птицей, яйцами из разоренных гнёзд, плодами и ягодами.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охоты лисы выбирают тёмное время суток или раннее утро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Лиса полагается в основном на осязание и нюх.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Лисы живут в норе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которую роют на склонах холмов или разливов рек. В нору делается несколько ходов, которые через длинные тоннели ведут в общее гнездовое место. В нём лисы спят и растят щенков.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Детёныши лисы рождаются слепыми, беззубыми и глухими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Через две недели они уже начинают видеть, слышать и лаять. Мама кормит детёнышей м</a:t>
            </a:r>
            <a:r>
              <a:rPr lang="ru-RU" dirty="0" smtClean="0"/>
              <a:t>олоком.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Постепенно родители приучают их к охоте и питанию мясной пищей.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5643578"/>
            <a:ext cx="2428892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214290"/>
            <a:ext cx="492922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786454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 descr="C:\Users\Пользователь\Desktop\de84f64772d191af35fbfd57cda3dbdb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643578"/>
            <a:ext cx="7216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Заяц — дикое животное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Весной и летом его шуба серая с рыжевато-бурыми подпалинами. Уши у зайца длинные, а хвост пушистый и коротенький.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народе зайца называют Косым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потому что у него глаза не в центре мордочки, а по бокам расположены. Зверёк может видеть, что делается сбоку и даже сзади.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зайцев острые зубы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которыми они, как ножницами, срезают кору с деревьев.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Нору зайцы не делают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пропитание на зиму не собирают. Днём они спят, спрятавшись в чаще леса.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зимней стужи заяц надеется укрыться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зарывшись в пушистый снег под кустом.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Осенью заяц меняет шубку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летнюю серую на белоснежную, тёплую и пушистую.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Спасаясь от погони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заяц запутывает следы, петляет, делает огромные прыжки в сторону, чтобы сбить со следа лису, волка или охотничьих собак.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Весной у зайчихи появляются пушистые, зрячие зайчата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333333"/>
                </a:solidFill>
                <a:latin typeface="Times New Roman"/>
              </a:rPr>
              <a:t> </a:t>
            </a:r>
            <a:endParaRPr lang="ru-RU" dirty="0" smtClean="0">
              <a:solidFill>
                <a:srgbClr val="333333"/>
              </a:solidFill>
              <a:latin typeface="Times New Roman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отомство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у зайцев бывает 3 раза в году. Первый выводок в конце марта. Они называются — «настовики», второй выводок рождается в июне, и их называют «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колосовики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» и «травники». Осенних зайчат называют «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листопадники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 «, и появляются они в сентябре. Таким образом, поздние зайчата называются «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листопадниками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».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5643578"/>
            <a:ext cx="2428892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214290"/>
            <a:ext cx="3857652" cy="5000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15016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 descr="C:\Users\Пользователь\Desktop\c52d34ba157e86a294b12db0cc5b03f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572140"/>
            <a:ext cx="1187956" cy="100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Ёж — один из самых известных лесных жителей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Любимое место его обитания — лиственные и смешанные леса. Болотистых местностей и исключительно хвойных массивов ёж избегает.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Всё тело ежа покрыто иголками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(кроме брюшка, мохнатой мордочки и пушистых лапок). Глаза у него словно две чёрные блестящие бусинки, видит он плохо. Нос у ежа всегда влажный.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Рацион ежа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насекомые, ужи, жабы, лягушки, улитки, мыши, змейки, земляника, малина.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Жилище ежа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гнездо или укрытие, сооружённое из листьев и веток у корней какого-либо дерева. Далеко от своего пристанища ёж не отходит. В дневное время суток в своём укрытии он находится постоянно. А ночью бродит по лесу, добывая себе пропитание.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Зимой ёж спит в своём гнезде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Активную деятельность он начинает лишь при температуре воздуха свыше пятнадцати градусов.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5643578"/>
            <a:ext cx="3500462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214290"/>
            <a:ext cx="492922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ЕЖ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715016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2" descr="C:\Users\Пользователь\Desktop\5a95fe4b57cfa7d6c3d20ff7fd8bdd9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715016"/>
            <a:ext cx="1414666" cy="857256"/>
          </a:xfrm>
          <a:prstGeom prst="rect">
            <a:avLst/>
          </a:prstGeom>
          <a:noFill/>
        </p:spPr>
      </p:pic>
      <p:pic>
        <p:nvPicPr>
          <p:cNvPr id="12" name="ежи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929322" y="5929330"/>
            <a:ext cx="519114" cy="5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2908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C:\Users\Пользователь\Desktop\8b48ce20eed810f5e5dcbc47e2c2e9b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571612"/>
            <a:ext cx="4372482" cy="3736809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572132" y="2428868"/>
            <a:ext cx="2643206" cy="1857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008" y="2500306"/>
            <a:ext cx="2357454" cy="1714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1A077054-D097-44BE-902B-E95029C11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571744"/>
            <a:ext cx="2000264" cy="15347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57818" y="428604"/>
            <a:ext cx="3000396" cy="19288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hlinkClick r:id="rId6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571480"/>
            <a:ext cx="2459813" cy="171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golodnyiy-medved-ryischet-po-lesu.wav">
            <a:hlinkClick r:id="" action="ppaction://media"/>
          </p:cNvPr>
          <p:cNvPicPr>
            <a:picLocks noRot="1" noChangeAspect="1"/>
          </p:cNvPicPr>
          <p:nvPr>
            <a:wavAudioFile r:embed="rId1" name="golodnyiy-medved-ryischet-po-lesu.wav"/>
          </p:nvPr>
        </p:nvPicPr>
        <p:blipFill>
          <a:blip r:embed="rId8"/>
          <a:stretch>
            <a:fillRect/>
          </a:stretch>
        </p:blipFill>
        <p:spPr>
          <a:xfrm>
            <a:off x="428596" y="2928934"/>
            <a:ext cx="642942" cy="642942"/>
          </a:xfrm>
          <a:prstGeom prst="rect">
            <a:avLst/>
          </a:prstGeom>
        </p:spPr>
      </p:pic>
      <p:pic>
        <p:nvPicPr>
          <p:cNvPr id="2051" name="Picture 3" descr="C:\Users\Пользователь\Desktop\4a64cff422ae1b82b1ea03cbe26c354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357694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Белка — дикое, травоядное млекопитающее животное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живущее в лесах, начиная с тайги и заканчивая южными широтами.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белки большой пушистый хвост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прикрывает ей низ спины, когда она сидит. Распушив хвост, белка легко и свободно перелетает с ветки на ветку, с дерева на дерево и управляет хвостом, словно рулём.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Зубы у белки большие, изогнутые, очень острые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поэтому она легко разгрызает твёрдые орехи и лущит шишки. Цепкие коготки на лапках помогают ей ловко хвататься за ветки, перепрыгивать с дерева на дерево.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Белка любит лакомиться орехами, семенами хвойных деревьев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кедра, сосны, ели. Любит белка ягоды, плоды деревьев и кустарников, грибы, почки и соцветия.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Белка — очень хорошая хозяйка, аккуратная и запасливая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конце лета и осенью она делает запасы: наполняет свои кладовые спелыми орехами, грибами, желудями и шишками.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Весной в беличьем домике появляются маленькие бельчата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Бельчиха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мама старательно ухаживает за ними, кормит, воспитывает, учит уму-разуму.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5643578"/>
            <a:ext cx="2428892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214290"/>
            <a:ext cx="492922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786454"/>
            <a:ext cx="1173929" cy="8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C:\Users\Пользователь\Desktop\fe732e2ff8b4080ae9556567a95a084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572140"/>
            <a:ext cx="1194963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2428868"/>
            <a:ext cx="2643206" cy="1857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008" y="2500306"/>
            <a:ext cx="2357454" cy="1714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1A077054-D097-44BE-902B-E95029C11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571744"/>
            <a:ext cx="2000264" cy="15347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57818" y="428604"/>
            <a:ext cx="3000396" cy="19288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hlinkClick r:id="rId5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571480"/>
            <a:ext cx="2459813" cy="171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 descr="C:\Users\Пользователь\Desktop\d45878395945b358ad9e562c440d742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4496810" cy="4643446"/>
          </a:xfrm>
          <a:prstGeom prst="rect">
            <a:avLst/>
          </a:prstGeom>
          <a:noFill/>
        </p:spPr>
      </p:pic>
      <p:pic>
        <p:nvPicPr>
          <p:cNvPr id="21" name="Picture 3" descr="C:\Users\Пользователь\Desktop\4a64cff422ae1b82b1ea03cbe26c354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357694"/>
            <a:ext cx="2214578" cy="2214578"/>
          </a:xfrm>
          <a:prstGeom prst="rect">
            <a:avLst/>
          </a:prstGeom>
          <a:noFill/>
        </p:spPr>
      </p:pic>
      <p:pic>
        <p:nvPicPr>
          <p:cNvPr id="25" name="волк.wav">
            <a:hlinkClick r:id="" action="ppaction://media"/>
          </p:cNvPr>
          <p:cNvPicPr>
            <a:picLocks noRot="1" noChangeAspect="1"/>
          </p:cNvPicPr>
          <p:nvPr>
            <a:wavAudioFile r:embed="rId1" name="волк.wav"/>
          </p:nvPr>
        </p:nvPicPr>
        <p:blipFill>
          <a:blip r:embed="rId10"/>
          <a:stretch>
            <a:fillRect/>
          </a:stretch>
        </p:blipFill>
        <p:spPr>
          <a:xfrm>
            <a:off x="4643438" y="2857496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2428868"/>
            <a:ext cx="2643206" cy="1857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008" y="2500306"/>
            <a:ext cx="2357454" cy="1714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hlinkClick r:id="rId2" action="ppaction://hlinksldjump"/>
            <a:extLst>
              <a:ext uri="{FF2B5EF4-FFF2-40B4-BE49-F238E27FC236}">
                <a16:creationId xmlns:a16="http://schemas.microsoft.com/office/drawing/2014/main" xmlns="" id="{1A077054-D097-44BE-902B-E95029C11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571744"/>
            <a:ext cx="2000264" cy="15347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57818" y="428604"/>
            <a:ext cx="3000396" cy="19288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71480"/>
            <a:ext cx="2459813" cy="171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 descr="C:\Users\Пользователь\Desktop\dc644f6d75416bae5c64516f60534a5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28604"/>
            <a:ext cx="4214843" cy="5604638"/>
          </a:xfrm>
          <a:prstGeom prst="rect">
            <a:avLst/>
          </a:prstGeom>
          <a:noFill/>
        </p:spPr>
      </p:pic>
      <p:pic>
        <p:nvPicPr>
          <p:cNvPr id="17" name="Picture 3" descr="C:\Users\Пользователь\Desktop\4a64cff422ae1b82b1ea03cbe26c354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357694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2428868"/>
            <a:ext cx="2643206" cy="1857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008" y="2500306"/>
            <a:ext cx="2357454" cy="1714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hlinkClick r:id="rId2" action="ppaction://hlinksldjump"/>
            <a:extLst>
              <a:ext uri="{FF2B5EF4-FFF2-40B4-BE49-F238E27FC236}">
                <a16:creationId xmlns:a16="http://schemas.microsoft.com/office/drawing/2014/main" xmlns="" id="{1A077054-D097-44BE-902B-E95029C11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571744"/>
            <a:ext cx="2000264" cy="15347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57818" y="428604"/>
            <a:ext cx="3000396" cy="19288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71480"/>
            <a:ext cx="2459813" cy="171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Users\Пользователь\Desktop\phpluQjTb_rjycgtrn-2_html_34e195511f82cbdc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142984"/>
            <a:ext cx="4768788" cy="4665465"/>
          </a:xfrm>
          <a:prstGeom prst="rect">
            <a:avLst/>
          </a:prstGeom>
          <a:noFill/>
        </p:spPr>
      </p:pic>
      <p:pic>
        <p:nvPicPr>
          <p:cNvPr id="16" name="Picture 3" descr="C:\Users\Пользователь\Desktop\4a64cff422ae1b82b1ea03cbe26c354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357694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2428868"/>
            <a:ext cx="2643206" cy="1857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008" y="2500306"/>
            <a:ext cx="2357454" cy="1714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1A077054-D097-44BE-902B-E95029C11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571744"/>
            <a:ext cx="2000264" cy="15347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57818" y="428604"/>
            <a:ext cx="3000396" cy="19288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hlinkClick r:id="rId5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571480"/>
            <a:ext cx="2459813" cy="171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 descr="C:\Users\Пользователь\Desktop\2bf674592814f2ea3c44cf63bb0d5c8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5775" y="1214422"/>
            <a:ext cx="4333610" cy="4728108"/>
          </a:xfrm>
          <a:prstGeom prst="rect">
            <a:avLst/>
          </a:prstGeom>
          <a:noFill/>
        </p:spPr>
      </p:pic>
      <p:pic>
        <p:nvPicPr>
          <p:cNvPr id="17" name="Picture 3" descr="C:\Users\Пользователь\Desktop\4a64cff422ae1b82b1ea03cbe26c354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357694"/>
            <a:ext cx="2214578" cy="2214578"/>
          </a:xfrm>
          <a:prstGeom prst="rect">
            <a:avLst/>
          </a:prstGeom>
          <a:noFill/>
        </p:spPr>
      </p:pic>
      <p:pic>
        <p:nvPicPr>
          <p:cNvPr id="20" name="кабан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28596" y="278605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2428868"/>
            <a:ext cx="2643206" cy="1857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008" y="2500306"/>
            <a:ext cx="2357454" cy="1714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hlinkClick r:id="rId2" action="ppaction://hlinksldjump"/>
            <a:extLst>
              <a:ext uri="{FF2B5EF4-FFF2-40B4-BE49-F238E27FC236}">
                <a16:creationId xmlns:a16="http://schemas.microsoft.com/office/drawing/2014/main" xmlns="" id="{1A077054-D097-44BE-902B-E95029C11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571744"/>
            <a:ext cx="2000264" cy="15347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57818" y="428604"/>
            <a:ext cx="3000396" cy="19288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71480"/>
            <a:ext cx="2459813" cy="171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 descr="C:\Users\Пользователь\Desktop\de84f64772d191af35fbfd57cda3dbdb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642918"/>
            <a:ext cx="4000527" cy="5544208"/>
          </a:xfrm>
          <a:prstGeom prst="rect">
            <a:avLst/>
          </a:prstGeom>
          <a:noFill/>
        </p:spPr>
      </p:pic>
      <p:pic>
        <p:nvPicPr>
          <p:cNvPr id="17" name="Picture 3" descr="C:\Users\Пользователь\Desktop\4a64cff422ae1b82b1ea03cbe26c354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357694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2428868"/>
            <a:ext cx="2643206" cy="1857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008" y="2500306"/>
            <a:ext cx="2357454" cy="1714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hlinkClick r:id="rId2" action="ppaction://hlinksldjump"/>
            <a:extLst>
              <a:ext uri="{FF2B5EF4-FFF2-40B4-BE49-F238E27FC236}">
                <a16:creationId xmlns:a16="http://schemas.microsoft.com/office/drawing/2014/main" xmlns="" id="{1A077054-D097-44BE-902B-E95029C11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571744"/>
            <a:ext cx="2000264" cy="15347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57818" y="428604"/>
            <a:ext cx="3000396" cy="19288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71480"/>
            <a:ext cx="2459813" cy="171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 descr="C:\Users\Пользователь\Desktop\c52d34ba157e86a294b12db0cc5b03f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32"/>
            <a:ext cx="5397979" cy="4554545"/>
          </a:xfrm>
          <a:prstGeom prst="rect">
            <a:avLst/>
          </a:prstGeom>
          <a:noFill/>
        </p:spPr>
      </p:pic>
      <p:pic>
        <p:nvPicPr>
          <p:cNvPr id="17" name="Picture 3" descr="C:\Users\Пользователь\Desktop\4a64cff422ae1b82b1ea03cbe26c354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357694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257</Words>
  <Application>Microsoft Office PowerPoint</Application>
  <PresentationFormat>Экран (4:3)</PresentationFormat>
  <Paragraphs>91</Paragraphs>
  <Slides>30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35</cp:revision>
  <dcterms:created xsi:type="dcterms:W3CDTF">2025-02-17T20:11:33Z</dcterms:created>
  <dcterms:modified xsi:type="dcterms:W3CDTF">2025-02-18T23:03:12Z</dcterms:modified>
</cp:coreProperties>
</file>