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3"/>
  </p:notesMasterIdLst>
  <p:sldIdLst>
    <p:sldId id="256" r:id="rId2"/>
    <p:sldId id="335" r:id="rId3"/>
    <p:sldId id="347" r:id="rId4"/>
    <p:sldId id="300" r:id="rId5"/>
    <p:sldId id="302" r:id="rId6"/>
    <p:sldId id="261" r:id="rId7"/>
    <p:sldId id="283" r:id="rId8"/>
    <p:sldId id="298" r:id="rId9"/>
    <p:sldId id="318" r:id="rId10"/>
    <p:sldId id="280" r:id="rId11"/>
    <p:sldId id="312" r:id="rId12"/>
    <p:sldId id="311" r:id="rId13"/>
    <p:sldId id="333" r:id="rId14"/>
    <p:sldId id="301" r:id="rId15"/>
    <p:sldId id="315" r:id="rId16"/>
    <p:sldId id="314" r:id="rId17"/>
    <p:sldId id="286" r:id="rId18"/>
    <p:sldId id="272" r:id="rId19"/>
    <p:sldId id="337" r:id="rId20"/>
    <p:sldId id="303" r:id="rId21"/>
    <p:sldId id="304" r:id="rId22"/>
    <p:sldId id="305" r:id="rId23"/>
    <p:sldId id="306" r:id="rId24"/>
    <p:sldId id="307" r:id="rId25"/>
    <p:sldId id="348" r:id="rId26"/>
    <p:sldId id="350" r:id="rId27"/>
    <p:sldId id="351" r:id="rId28"/>
    <p:sldId id="352" r:id="rId29"/>
    <p:sldId id="345" r:id="rId30"/>
    <p:sldId id="354" r:id="rId31"/>
    <p:sldId id="349" r:id="rId32"/>
    <p:sldId id="309" r:id="rId33"/>
    <p:sldId id="310" r:id="rId34"/>
    <p:sldId id="313" r:id="rId35"/>
    <p:sldId id="343" r:id="rId36"/>
    <p:sldId id="353" r:id="rId37"/>
    <p:sldId id="342" r:id="rId38"/>
    <p:sldId id="339" r:id="rId39"/>
    <p:sldId id="295" r:id="rId40"/>
    <p:sldId id="338" r:id="rId41"/>
    <p:sldId id="263" r:id="rId4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3F3"/>
    <a:srgbClr val="D17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39F25-05B8-4F83-AEAB-85DED0FE2E8E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8D879-6628-4CBD-828B-88B73F696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6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1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8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37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4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5852" y="2000240"/>
            <a:ext cx="6557954" cy="4286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B6E-0FA7-4D20-99B4-B8F72B69872C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B4F-2FD9-4B79-BF4B-C702E6877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14400" y="990600"/>
            <a:ext cx="7772400" cy="1470025"/>
          </a:xfrm>
          <a:prstGeom prst="round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143000"/>
            <a:ext cx="7772400" cy="1470025"/>
          </a:xfrm>
          <a:prstGeom prst="round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7224" y="2500306"/>
            <a:ext cx="7772400" cy="1470025"/>
          </a:xfrm>
          <a:prstGeom prst="round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8286808" cy="607223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3822" y="3714752"/>
            <a:ext cx="143017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8000">
            <a:solidFill>
              <a:srgbClr val="0070C0"/>
            </a:solidFill>
            <a:prstDash val="solid"/>
            <a:miter lim="800000"/>
          </a:ln>
          <a:solidFill>
            <a:srgbClr val="0070C0"/>
          </a:solidFill>
          <a:effectLst>
            <a:outerShdw blurRad="25500" dist="23000" dir="702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649864" y="1468957"/>
            <a:ext cx="6072230" cy="1643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языка.</a:t>
            </a:r>
            <a:endParaRPr kumimoji="0" lang="ru-RU" sz="6600" b="1" i="0" u="none" strike="noStrike" kern="1200" cap="none" spc="0" normalizeH="0" noProof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noProof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408" y="504902"/>
            <a:ext cx="1306575" cy="135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1462556" cy="14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1224136" cy="14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636912"/>
            <a:ext cx="1317767" cy="9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92696"/>
            <a:ext cx="962619" cy="12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8124" y="4941168"/>
            <a:ext cx="14401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632848" cy="4608512"/>
          </a:xfrm>
        </p:spPr>
        <p:txBody>
          <a:bodyPr/>
          <a:lstStyle/>
          <a:p>
            <a:r>
              <a:rPr lang="ru-RU" sz="9600" dirty="0" smtClean="0"/>
              <a:t>Что такое </a:t>
            </a:r>
            <a:r>
              <a:rPr lang="ru-RU" sz="9600" dirty="0" smtClean="0">
                <a:solidFill>
                  <a:srgbClr val="FF0000"/>
                </a:solidFill>
              </a:rPr>
              <a:t>алфавит</a:t>
            </a:r>
            <a:r>
              <a:rPr lang="ru-RU" sz="9600" dirty="0" smtClean="0"/>
              <a:t>?</a:t>
            </a:r>
            <a:br>
              <a:rPr lang="ru-RU" sz="9600" dirty="0" smtClean="0"/>
            </a:br>
            <a:r>
              <a:rPr lang="ru-RU" sz="6000" dirty="0" smtClean="0"/>
              <a:t>Стр.52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719" y="836712"/>
            <a:ext cx="5072098" cy="486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3367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Горизонтальный свиток 7"/>
          <p:cNvSpPr/>
          <p:nvPr/>
        </p:nvSpPr>
        <p:spPr>
          <a:xfrm>
            <a:off x="2133600" y="152400"/>
            <a:ext cx="6096000" cy="129540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412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 толкового словаря</a:t>
            </a:r>
            <a:endParaRPr lang="ru-RU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Просветители Кирилл и Мефодий-составители славянской азбуки.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72816"/>
            <a:ext cx="43204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660507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Запиши пропущенные буквы: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192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а  б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г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е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ж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м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о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с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ч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э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я</a:t>
            </a:r>
            <a:endParaRPr lang="ru-RU" sz="6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Рисунок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381625"/>
            <a:ext cx="2647950" cy="1476375"/>
          </a:xfrm>
          <a:prstGeom prst="rect">
            <a:avLst/>
          </a:prstGeom>
          <a:noFill/>
        </p:spPr>
      </p:pic>
      <p:pic>
        <p:nvPicPr>
          <p:cNvPr id="2051" name="Picture 3" descr="E:\Рисунок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944562" cy="954087"/>
          </a:xfrm>
          <a:prstGeom prst="rect">
            <a:avLst/>
          </a:prstGeom>
          <a:noFill/>
        </p:spPr>
      </p:pic>
      <p:pic>
        <p:nvPicPr>
          <p:cNvPr id="8" name="Picture 3" descr="E:\Рисунок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944562" cy="954087"/>
          </a:xfrm>
          <a:prstGeom prst="rect">
            <a:avLst/>
          </a:prstGeom>
          <a:noFill/>
        </p:spPr>
      </p:pic>
      <p:pic>
        <p:nvPicPr>
          <p:cNvPr id="9" name="Picture 3" descr="E:\Рисунок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209800"/>
            <a:ext cx="944562" cy="954087"/>
          </a:xfrm>
          <a:prstGeom prst="rect">
            <a:avLst/>
          </a:prstGeom>
          <a:noFill/>
        </p:spPr>
      </p:pic>
      <p:pic>
        <p:nvPicPr>
          <p:cNvPr id="10" name="Picture 3" descr="E:\Рисунок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944562" cy="954087"/>
          </a:xfrm>
          <a:prstGeom prst="rect">
            <a:avLst/>
          </a:prstGeom>
          <a:noFill/>
        </p:spPr>
      </p:pic>
      <p:pic>
        <p:nvPicPr>
          <p:cNvPr id="11" name="Picture 3" descr="E:\Рисунок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944562" cy="954087"/>
          </a:xfrm>
          <a:prstGeom prst="rect">
            <a:avLst/>
          </a:prstGeom>
          <a:noFill/>
        </p:spPr>
      </p:pic>
      <p:pic>
        <p:nvPicPr>
          <p:cNvPr id="12" name="Picture 3" descr="E:\Рисунок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44562" cy="954087"/>
          </a:xfrm>
          <a:prstGeom prst="rect">
            <a:avLst/>
          </a:prstGeom>
          <a:noFill/>
        </p:spPr>
      </p:pic>
      <p:pic>
        <p:nvPicPr>
          <p:cNvPr id="13" name="Picture 3" descr="E:\Рисунок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944562" cy="954087"/>
          </a:xfrm>
          <a:prstGeom prst="rect">
            <a:avLst/>
          </a:prstGeom>
          <a:noFill/>
        </p:spPr>
      </p:pic>
      <p:pic>
        <p:nvPicPr>
          <p:cNvPr id="14" name="Picture 3" descr="E:\Рисунок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944562" cy="954087"/>
          </a:xfrm>
          <a:prstGeom prst="rect">
            <a:avLst/>
          </a:prstGeom>
          <a:noFill/>
        </p:spPr>
      </p:pic>
      <p:pic>
        <p:nvPicPr>
          <p:cNvPr id="15" name="Picture 3" descr="E:\Рисунок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124200"/>
            <a:ext cx="944562" cy="954087"/>
          </a:xfrm>
          <a:prstGeom prst="rect">
            <a:avLst/>
          </a:prstGeom>
          <a:noFill/>
        </p:spPr>
      </p:pic>
      <p:pic>
        <p:nvPicPr>
          <p:cNvPr id="16" name="Picture 3" descr="E:\Рисунок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944562" cy="954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92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5401 0.5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25 L 0.2401 0.5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025 L 0.63021 0.4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944 L 0.53021 0.4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9011 0.4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2657 0.4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6651 0.34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151 0.3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6151 0.208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622892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Проверяем!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078504"/>
            <a:ext cx="784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8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8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8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,</a:t>
            </a:r>
            <a:r>
              <a:rPr lang="ru-RU" sz="8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8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8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8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ф,</a:t>
            </a:r>
            <a:r>
              <a:rPr lang="ru-RU" sz="8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ш, ы</a:t>
            </a:r>
            <a:r>
              <a:rPr lang="ru-RU" sz="8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88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ю.</a:t>
            </a:r>
            <a:endParaRPr lang="ru-RU" sz="8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65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459762" cy="701840"/>
          </a:xfrm>
        </p:spPr>
        <p:txBody>
          <a:bodyPr/>
          <a:lstStyle/>
          <a:p>
            <a:r>
              <a:rPr lang="ru-RU" dirty="0" smtClean="0"/>
              <a:t>Отдохнём!</a:t>
            </a:r>
            <a:endParaRPr lang="ru-RU" dirty="0"/>
          </a:p>
        </p:txBody>
      </p:sp>
      <p:pic>
        <p:nvPicPr>
          <p:cNvPr id="3" name="Picture 3" descr="C:\Documents and Settings\UserXP\Рабочий стол\c32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714620"/>
            <a:ext cx="1619257" cy="1619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9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2304256"/>
          </a:xfrm>
        </p:spPr>
        <p:txBody>
          <a:bodyPr/>
          <a:lstStyle/>
          <a:p>
            <a:r>
              <a:rPr lang="ru-RU" sz="7200" dirty="0" smtClean="0"/>
              <a:t>Для чего нужен алфавит?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72400" cy="1470025"/>
          </a:xfrm>
        </p:spPr>
        <p:txBody>
          <a:bodyPr/>
          <a:lstStyle/>
          <a:p>
            <a:r>
              <a:rPr lang="ru-RU" dirty="0" smtClean="0"/>
              <a:t>Работа в паре</a:t>
            </a:r>
            <a:endParaRPr lang="ru-RU" dirty="0"/>
          </a:p>
        </p:txBody>
      </p:sp>
      <p:pic>
        <p:nvPicPr>
          <p:cNvPr id="8194" name="Picture 2" descr="http://board.od.ua/uploads/aimages/large/504/503149-54567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959573" cy="4106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img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6000"/>
              <a:t>Девиз нашего урока</a:t>
            </a: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838200" y="1600200"/>
            <a:ext cx="7543800" cy="31969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74650" y="1417638"/>
            <a:ext cx="8007350" cy="4191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5400" b="1" dirty="0">
                <a:solidFill>
                  <a:schemeClr val="bg1"/>
                </a:solidFill>
              </a:rPr>
              <a:t>Тот, кто хочет много знать,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5400" b="1" dirty="0">
                <a:solidFill>
                  <a:schemeClr val="bg1"/>
                </a:solidFill>
              </a:rPr>
              <a:t>Должен сам все постигать!</a:t>
            </a:r>
          </a:p>
        </p:txBody>
      </p:sp>
      <p:pic>
        <p:nvPicPr>
          <p:cNvPr id="70660" name="Picture 4" descr="539f41_2a2a926f46c24e689793e5d3c9e2487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89624">
            <a:off x="185738" y="392747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9637">
            <a:off x="6444208" y="4095767"/>
            <a:ext cx="1654948" cy="21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ru-RU" dirty="0" smtClean="0"/>
              <a:t>Карточка 1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45490"/>
              </p:ext>
            </p:extLst>
          </p:nvPr>
        </p:nvGraphicFramePr>
        <p:xfrm>
          <a:off x="642910" y="1928802"/>
          <a:ext cx="7704856" cy="2303735"/>
        </p:xfrm>
        <a:graphic>
          <a:graphicData uri="http://schemas.openxmlformats.org/drawingml/2006/table">
            <a:tbl>
              <a:tblPr firstRow="1" firstCol="1" bandRow="1"/>
              <a:tblGrid>
                <a:gridCol w="131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99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6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6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6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6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6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5696" y="4725144"/>
            <a:ext cx="59985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2 слога, 6 б., 6 </a:t>
            </a:r>
            <a:r>
              <a:rPr lang="ru-RU" sz="6000" b="1" dirty="0" err="1" smtClean="0"/>
              <a:t>зв</a:t>
            </a:r>
            <a:r>
              <a:rPr lang="ru-RU" sz="6000" b="1" dirty="0" smtClean="0"/>
              <a:t>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7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/>
          <a:lstStyle/>
          <a:p>
            <a:r>
              <a:rPr lang="ru-RU" dirty="0" smtClean="0"/>
              <a:t>Карточка 2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42910" y="1928802"/>
          <a:ext cx="7715200" cy="2173224"/>
        </p:xfrm>
        <a:graphic>
          <a:graphicData uri="http://schemas.openxmlformats.org/drawingml/2006/table">
            <a:tbl>
              <a:tblPr firstRow="1" firstCol="1" bandRow="1"/>
              <a:tblGrid>
                <a:gridCol w="1285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0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98699" y="4581128"/>
            <a:ext cx="5823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4слога, 6 б., 7 </a:t>
            </a:r>
            <a:r>
              <a:rPr lang="ru-RU" sz="6000" b="1" dirty="0" err="1" smtClean="0"/>
              <a:t>зв</a:t>
            </a:r>
            <a:r>
              <a:rPr lang="ru-RU" sz="6000" b="1" dirty="0" smtClean="0"/>
              <a:t>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7772400" cy="1470025"/>
          </a:xfrm>
        </p:spPr>
        <p:txBody>
          <a:bodyPr/>
          <a:lstStyle/>
          <a:p>
            <a:r>
              <a:rPr lang="ru-RU" dirty="0" smtClean="0"/>
              <a:t>Карточка 3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42910" y="2000240"/>
          <a:ext cx="7860354" cy="2173224"/>
        </p:xfrm>
        <a:graphic>
          <a:graphicData uri="http://schemas.openxmlformats.org/drawingml/2006/table">
            <a:tbl>
              <a:tblPr firstRow="1" firstCol="1" bandRow="1"/>
              <a:tblGrid>
                <a:gridCol w="131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7664" y="4808640"/>
            <a:ext cx="59985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2 слога, 6 б., 6 </a:t>
            </a:r>
            <a:r>
              <a:rPr lang="ru-RU" sz="6000" b="1" dirty="0" err="1" smtClean="0"/>
              <a:t>зв</a:t>
            </a:r>
            <a:r>
              <a:rPr lang="ru-RU" sz="6000" b="1" dirty="0" smtClean="0"/>
              <a:t>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5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dirty="0" smtClean="0"/>
              <a:t>Карточка 4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42910" y="2000240"/>
          <a:ext cx="7860354" cy="2173224"/>
        </p:xfrm>
        <a:graphic>
          <a:graphicData uri="http://schemas.openxmlformats.org/drawingml/2006/table">
            <a:tbl>
              <a:tblPr firstRow="1" firstCol="1" bandRow="1"/>
              <a:tblGrid>
                <a:gridCol w="131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к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к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т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4725144"/>
            <a:ext cx="860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2 слога, 6 б., 6 </a:t>
            </a:r>
            <a:r>
              <a:rPr lang="ru-RU" sz="6000" b="1" dirty="0" err="1" smtClean="0"/>
              <a:t>зв</a:t>
            </a:r>
            <a:r>
              <a:rPr lang="ru-RU" sz="6000" b="1" dirty="0" smtClean="0"/>
              <a:t>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0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470025"/>
          </a:xfrm>
        </p:spPr>
        <p:txBody>
          <a:bodyPr/>
          <a:lstStyle/>
          <a:p>
            <a:r>
              <a:rPr lang="ru-RU" dirty="0" smtClean="0"/>
              <a:t>Карточка 5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42910" y="2000240"/>
          <a:ext cx="7860354" cy="2173224"/>
        </p:xfrm>
        <a:graphic>
          <a:graphicData uri="http://schemas.openxmlformats.org/drawingml/2006/table">
            <a:tbl>
              <a:tblPr firstRow="1" firstCol="1" bandRow="1"/>
              <a:tblGrid>
                <a:gridCol w="131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и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г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о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л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3760" y="4725144"/>
            <a:ext cx="5823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3 слога, 6 б., 6зв.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2794322"/>
          </a:xfrm>
        </p:spPr>
        <p:txBody>
          <a:bodyPr/>
          <a:lstStyle/>
          <a:p>
            <a:r>
              <a:rPr lang="ru-RU" sz="6600" dirty="0" smtClean="0"/>
              <a:t>Групповая работа</a:t>
            </a:r>
            <a:endParaRPr lang="ru-RU" sz="6600" dirty="0"/>
          </a:p>
        </p:txBody>
      </p:sp>
      <p:pic>
        <p:nvPicPr>
          <p:cNvPr id="4" name="Picture 11" descr="MC90034335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674033"/>
            <a:ext cx="3337346" cy="229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/>
          </p:cNvSpPr>
          <p:nvPr>
            <p:ph type="body" idx="4294967295"/>
          </p:nvPr>
        </p:nvSpPr>
        <p:spPr>
          <a:xfrm>
            <a:off x="611560" y="1124744"/>
            <a:ext cx="7416800" cy="4568825"/>
          </a:xfrm>
        </p:spPr>
        <p:txBody>
          <a:bodyPr/>
          <a:lstStyle/>
          <a:p>
            <a:pPr marL="465138" indent="-419100">
              <a:buFont typeface="Georgia" pitchFamily="18" charset="0"/>
              <a:buAutoNum type="arabicPeriod"/>
            </a:pPr>
            <a:r>
              <a:rPr lang="ru-RU" sz="3600" b="1" dirty="0" smtClean="0">
                <a:latin typeface="Arial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Внимательно слушаем ответы товарищей.</a:t>
            </a:r>
          </a:p>
          <a:p>
            <a:pPr marL="465138" indent="-419100">
              <a:buFont typeface="Georgia" pitchFamily="18" charset="0"/>
              <a:buAutoNum type="arabicPeriod"/>
            </a:pP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Не перебиваем говорящего.</a:t>
            </a:r>
          </a:p>
          <a:p>
            <a:pPr marL="465138" indent="-419100">
              <a:buFont typeface="Georgia" pitchFamily="18" charset="0"/>
              <a:buAutoNum type="arabicPeriod"/>
            </a:pP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Чтобы исправить ошибку своего товарища или дополнить ответ – подними руку.</a:t>
            </a:r>
          </a:p>
        </p:txBody>
      </p:sp>
      <p:pic>
        <p:nvPicPr>
          <p:cNvPr id="5127" name="Picture 7" descr="MC9000890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365625"/>
            <a:ext cx="1031875" cy="181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3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группе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107" y="846138"/>
            <a:ext cx="8229600" cy="4525963"/>
          </a:xfrm>
        </p:spPr>
        <p:txBody>
          <a:bodyPr/>
          <a:lstStyle/>
          <a:p>
            <a:pPr algn="ctr"/>
            <a:r>
              <a:rPr lang="ru-RU" sz="4800" b="1" dirty="0"/>
              <a:t>п</a:t>
            </a:r>
            <a:r>
              <a:rPr lang="ru-RU" sz="4800" b="1" dirty="0" smtClean="0"/>
              <a:t>…нал</a:t>
            </a:r>
          </a:p>
          <a:p>
            <a:pPr algn="ctr"/>
            <a:r>
              <a:rPr lang="ru-RU" sz="4800" b="1" dirty="0"/>
              <a:t>в</a:t>
            </a:r>
            <a:r>
              <a:rPr lang="ru-RU" sz="4800" b="1" dirty="0" smtClean="0"/>
              <a:t>…</a:t>
            </a:r>
            <a:r>
              <a:rPr lang="ru-RU" sz="4800" b="1" dirty="0" err="1" smtClean="0"/>
              <a:t>рона</a:t>
            </a:r>
            <a:endParaRPr lang="ru-RU" sz="4800" b="1" dirty="0" smtClean="0"/>
          </a:p>
          <a:p>
            <a:pPr algn="ctr"/>
            <a:r>
              <a:rPr lang="ru-RU" sz="4800" b="1" dirty="0" smtClean="0"/>
              <a:t>…зык</a:t>
            </a:r>
          </a:p>
          <a:p>
            <a:pPr algn="ctr"/>
            <a:r>
              <a:rPr lang="ru-RU" sz="4800" b="1" dirty="0"/>
              <a:t>к</a:t>
            </a:r>
            <a:r>
              <a:rPr lang="ru-RU" sz="4800" b="1" dirty="0" smtClean="0"/>
              <a:t>…р…</a:t>
            </a:r>
            <a:r>
              <a:rPr lang="ru-RU" sz="4800" b="1" dirty="0" err="1" smtClean="0"/>
              <a:t>ндаш</a:t>
            </a:r>
            <a:endParaRPr lang="ru-RU" sz="4800" b="1" dirty="0" smtClean="0"/>
          </a:p>
          <a:p>
            <a:pPr algn="ctr"/>
            <a:r>
              <a:rPr lang="ru-RU" sz="4800" b="1" dirty="0"/>
              <a:t>с</a:t>
            </a:r>
            <a:r>
              <a:rPr lang="ru-RU" sz="4800" b="1" dirty="0" smtClean="0"/>
              <a:t>…бака</a:t>
            </a:r>
          </a:p>
          <a:p>
            <a:pPr algn="ctr"/>
            <a:r>
              <a:rPr lang="ru-RU" sz="4800" b="1" dirty="0"/>
              <a:t>л</a:t>
            </a:r>
            <a:r>
              <a:rPr lang="ru-RU" sz="4800" b="1" dirty="0" smtClean="0"/>
              <a:t>…</a:t>
            </a:r>
            <a:r>
              <a:rPr lang="ru-RU" sz="4800" b="1" dirty="0" err="1" smtClean="0"/>
              <a:t>сица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0430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Проверяем!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algn="ctr"/>
            <a:r>
              <a:rPr lang="ru-RU" sz="4800" b="1" dirty="0" smtClean="0"/>
              <a:t>4)п</a:t>
            </a:r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/>
              <a:t>нал</a:t>
            </a:r>
            <a:endParaRPr lang="ru-RU" sz="4800" b="1" dirty="0"/>
          </a:p>
          <a:p>
            <a:pPr algn="ctr"/>
            <a:r>
              <a:rPr lang="ru-RU" sz="4800" b="1" dirty="0" smtClean="0"/>
              <a:t>1)в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/>
              <a:t>рона</a:t>
            </a:r>
          </a:p>
          <a:p>
            <a:pPr algn="ctr"/>
            <a:r>
              <a:rPr lang="ru-RU" sz="4800" b="1" dirty="0" smtClean="0"/>
              <a:t>6)</a:t>
            </a:r>
            <a:r>
              <a:rPr lang="ru-RU" sz="4800" b="1" dirty="0" smtClean="0">
                <a:solidFill>
                  <a:srgbClr val="FF0000"/>
                </a:solidFill>
              </a:rPr>
              <a:t>я</a:t>
            </a:r>
            <a:r>
              <a:rPr lang="ru-RU" sz="4800" b="1" dirty="0" smtClean="0"/>
              <a:t>зык</a:t>
            </a:r>
          </a:p>
          <a:p>
            <a:pPr algn="ctr"/>
            <a:r>
              <a:rPr lang="ru-RU" sz="4800" b="1" dirty="0" smtClean="0"/>
              <a:t>2)к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/>
              <a:t>р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/>
              <a:t>ндаш</a:t>
            </a:r>
          </a:p>
          <a:p>
            <a:pPr algn="ctr"/>
            <a:r>
              <a:rPr lang="ru-RU" sz="4800" b="1" dirty="0" smtClean="0"/>
              <a:t>5)с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/>
              <a:t>бака</a:t>
            </a:r>
          </a:p>
          <a:p>
            <a:pPr algn="ctr"/>
            <a:r>
              <a:rPr lang="ru-RU" sz="4800" b="1" dirty="0" smtClean="0"/>
              <a:t>3)л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  <a:r>
              <a:rPr lang="ru-RU" sz="4800" b="1" dirty="0" smtClean="0"/>
              <a:t>сица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4842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2923"/>
            <a:ext cx="8229600" cy="4525963"/>
          </a:xfrm>
        </p:spPr>
        <p:txBody>
          <a:bodyPr/>
          <a:lstStyle/>
          <a:p>
            <a:pPr algn="ctr"/>
            <a:r>
              <a:rPr lang="ru-RU" sz="5400" b="1" dirty="0" smtClean="0"/>
              <a:t>3)ёжик</a:t>
            </a:r>
          </a:p>
          <a:p>
            <a:pPr algn="ctr"/>
            <a:r>
              <a:rPr lang="ru-RU" sz="5400" b="1" dirty="0" smtClean="0"/>
              <a:t>4)косы</a:t>
            </a:r>
          </a:p>
          <a:p>
            <a:pPr algn="ctr"/>
            <a:r>
              <a:rPr lang="ru-RU" sz="5400" b="1" dirty="0" smtClean="0"/>
              <a:t>2)день</a:t>
            </a:r>
          </a:p>
          <a:p>
            <a:pPr algn="ctr"/>
            <a:r>
              <a:rPr lang="ru-RU" sz="5400" b="1" dirty="0" smtClean="0"/>
              <a:t>5)лось</a:t>
            </a:r>
          </a:p>
          <a:p>
            <a:pPr algn="ctr"/>
            <a:r>
              <a:rPr lang="ru-RU" sz="5400" b="1" dirty="0"/>
              <a:t>1</a:t>
            </a:r>
            <a:r>
              <a:rPr lang="ru-RU" sz="5400" b="1" dirty="0" smtClean="0"/>
              <a:t>)гость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9213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звук отличается от буквы?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отличить гласный звук от согласного?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44000" cy="2133600"/>
          </a:xfrm>
          <a:prstGeom prst="rect">
            <a:avLst/>
          </a:prstGeom>
          <a:noFill/>
          <a:ln w="57150" algn="in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буквы, обозначающие гласные звуки.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могут обозначать два звука?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указывают на мягкость согласного?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всегда обозначают мягкий звук?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не обозначают звука?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5000" y="533400"/>
            <a:ext cx="5544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ЛЕНТА БУКВ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</a:endParaRPr>
          </a:p>
        </p:txBody>
      </p:sp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817687" cy="2770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26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459762" cy="701840"/>
          </a:xfrm>
        </p:spPr>
        <p:txBody>
          <a:bodyPr/>
          <a:lstStyle/>
          <a:p>
            <a:r>
              <a:rPr lang="ru-RU" dirty="0" smtClean="0"/>
              <a:t>Отдохнём!</a:t>
            </a:r>
            <a:endParaRPr lang="ru-RU" dirty="0"/>
          </a:p>
        </p:txBody>
      </p:sp>
      <p:pic>
        <p:nvPicPr>
          <p:cNvPr id="3" name="Picture 3" descr="C:\Documents and Settings\UserXP\Рабочий стол\c32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714620"/>
            <a:ext cx="1619257" cy="1619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3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ru-RU" sz="6000" dirty="0" smtClean="0"/>
              <a:t>Самостоятельная работа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1578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11"/>
          <p:cNvSpPr>
            <a:spLocks noChangeArrowheads="1"/>
          </p:cNvSpPr>
          <p:nvPr/>
        </p:nvSpPr>
        <p:spPr bwMode="gray">
          <a:xfrm>
            <a:off x="4648200" y="13716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gray">
          <a:xfrm>
            <a:off x="2286000" y="12954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14600" y="1524000"/>
            <a:ext cx="1636712" cy="1636713"/>
            <a:chOff x="4166" y="1706"/>
            <a:chExt cx="1252" cy="1252"/>
          </a:xfrm>
        </p:grpSpPr>
        <p:sp>
          <p:nvSpPr>
            <p:cNvPr id="102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76800" y="1600200"/>
            <a:ext cx="1636712" cy="1636713"/>
            <a:chOff x="4166" y="1706"/>
            <a:chExt cx="1252" cy="1252"/>
          </a:xfrm>
        </p:grpSpPr>
        <p:sp>
          <p:nvSpPr>
            <p:cNvPr id="1026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7" name="Text Box 17"/>
          <p:cNvSpPr txBox="1">
            <a:spLocks noChangeArrowheads="1"/>
          </p:cNvSpPr>
          <p:nvPr/>
        </p:nvSpPr>
        <p:spPr bwMode="gray">
          <a:xfrm>
            <a:off x="266511" y="188893"/>
            <a:ext cx="8694515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4126A6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Расположи времена года в алфавитном порядке: зима, весна, лето, осень.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gray">
          <a:xfrm>
            <a:off x="6983413" y="13716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Oval 11"/>
          <p:cNvSpPr>
            <a:spLocks noChangeArrowheads="1"/>
          </p:cNvSpPr>
          <p:nvPr/>
        </p:nvSpPr>
        <p:spPr bwMode="gray">
          <a:xfrm>
            <a:off x="0" y="12954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228600" y="1447800"/>
            <a:ext cx="1636712" cy="1636713"/>
            <a:chOff x="4166" y="1706"/>
            <a:chExt cx="1252" cy="1252"/>
          </a:xfrm>
        </p:grpSpPr>
        <p:sp>
          <p:nvSpPr>
            <p:cNvPr id="4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6" name="Group 15"/>
          <p:cNvGrpSpPr>
            <a:grpSpLocks/>
          </p:cNvGrpSpPr>
          <p:nvPr/>
        </p:nvGrpSpPr>
        <p:grpSpPr bwMode="auto">
          <a:xfrm>
            <a:off x="7239000" y="1600200"/>
            <a:ext cx="1636712" cy="1636713"/>
            <a:chOff x="4166" y="1706"/>
            <a:chExt cx="1252" cy="1252"/>
          </a:xfrm>
        </p:grpSpPr>
        <p:sp>
          <p:nvSpPr>
            <p:cNvPr id="47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2" name="Oval 19"/>
          <p:cNvSpPr>
            <a:spLocks noChangeArrowheads="1"/>
          </p:cNvSpPr>
          <p:nvPr/>
        </p:nvSpPr>
        <p:spPr bwMode="gray">
          <a:xfrm>
            <a:off x="381000" y="1600200"/>
            <a:ext cx="1350418" cy="121054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gray">
          <a:xfrm>
            <a:off x="457200" y="1981200"/>
            <a:ext cx="10867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5867401" cy="17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val 19"/>
          <p:cNvSpPr>
            <a:spLocks noChangeArrowheads="1"/>
          </p:cNvSpPr>
          <p:nvPr/>
        </p:nvSpPr>
        <p:spPr bwMode="gray">
          <a:xfrm>
            <a:off x="2667000" y="1676400"/>
            <a:ext cx="1350418" cy="12105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gray">
          <a:xfrm>
            <a:off x="2362200" y="2057400"/>
            <a:ext cx="18573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5867400" cy="176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val 19"/>
          <p:cNvSpPr>
            <a:spLocks noChangeArrowheads="1"/>
          </p:cNvSpPr>
          <p:nvPr/>
        </p:nvSpPr>
        <p:spPr bwMode="gray">
          <a:xfrm>
            <a:off x="5029200" y="1752600"/>
            <a:ext cx="1350418" cy="121054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gray">
          <a:xfrm>
            <a:off x="5257800" y="2057400"/>
            <a:ext cx="8964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gray">
          <a:xfrm>
            <a:off x="7391400" y="1752600"/>
            <a:ext cx="1350418" cy="12863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5867400" cy="1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 Box 38"/>
          <p:cNvSpPr txBox="1">
            <a:spLocks noChangeArrowheads="1"/>
          </p:cNvSpPr>
          <p:nvPr/>
        </p:nvSpPr>
        <p:spPr bwMode="gray">
          <a:xfrm>
            <a:off x="7543800" y="2133600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5867400" cy="169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56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5" grpId="0" animBg="1"/>
      <p:bldP spid="40" grpId="0" animBg="1"/>
      <p:bldP spid="38" grpId="0" animBg="1"/>
      <p:bldP spid="52" grpId="0" animBg="1"/>
      <p:bldP spid="73" grpId="0"/>
      <p:bldP spid="34" grpId="0" animBg="1"/>
      <p:bldP spid="74" grpId="0"/>
      <p:bldP spid="36" grpId="0" animBg="1"/>
      <p:bldP spid="75" grpId="0"/>
      <p:bldP spid="53" grpId="0" animBg="1"/>
      <p:bldP spid="7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8600" y="44958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38400" y="44958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858962"/>
          </a:xfr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отрывного календаря выпали листки с названием дней недели. Расположите по алфавиту.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24400" y="44196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934200" y="44196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Рисунок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038" y="1295400"/>
            <a:ext cx="2366962" cy="2439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2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2917 -0.327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375 -0.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75 -0.138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555 L 0.73334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459762" cy="701840"/>
          </a:xfrm>
        </p:spPr>
        <p:txBody>
          <a:bodyPr/>
          <a:lstStyle/>
          <a:p>
            <a:r>
              <a:rPr lang="ru-RU" dirty="0" smtClean="0"/>
              <a:t>Отдохнём!</a:t>
            </a:r>
            <a:endParaRPr lang="ru-RU" dirty="0"/>
          </a:p>
        </p:txBody>
      </p:sp>
      <p:pic>
        <p:nvPicPr>
          <p:cNvPr id="3" name="Picture 3" descr="C:\Documents and Settings\UserXP\Рабочий стол\c32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714620"/>
            <a:ext cx="1619257" cy="1619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23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algn="ctr"/>
            <a:r>
              <a:rPr lang="ru-RU" sz="8000" b="1" dirty="0"/>
              <a:t>Стр. </a:t>
            </a:r>
            <a:r>
              <a:rPr lang="ru-RU" sz="8000" b="1" dirty="0" smtClean="0"/>
              <a:t>53 </a:t>
            </a:r>
            <a:r>
              <a:rPr lang="ru-RU" sz="8000" b="1" dirty="0"/>
              <a:t>упр. </a:t>
            </a:r>
            <a:r>
              <a:rPr lang="ru-RU" sz="8000" b="1" dirty="0" smtClean="0"/>
              <a:t>№3</a:t>
            </a:r>
            <a:endParaRPr lang="ru-RU" sz="8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0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48" y="899884"/>
            <a:ext cx="8229600" cy="1143000"/>
          </a:xfrm>
        </p:spPr>
        <p:txBody>
          <a:bodyPr/>
          <a:lstStyle/>
          <a:p>
            <a:r>
              <a:rPr lang="ru-RU" dirty="0" smtClean="0"/>
              <a:t>Как хорошо уметь читать!</a:t>
            </a:r>
            <a:endParaRPr lang="ru-RU" dirty="0"/>
          </a:p>
        </p:txBody>
      </p:sp>
      <p:pic>
        <p:nvPicPr>
          <p:cNvPr id="1026" name="Picture 2" descr="http://cdn01.ru/files/users/images/60/e6/60e6d324645345f84fb9d1759387584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355" y="2441854"/>
            <a:ext cx="754375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7812210" y="2441854"/>
            <a:ext cx="213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8706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WordArt 2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318976" y="1160278"/>
            <a:ext cx="8532629" cy="448162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484"/>
              </a:avLst>
            </a:prstTxWarp>
          </a:bodyPr>
          <a:lstStyle/>
          <a:p>
            <a:pPr algn="ctr" rtl="0">
              <a:buNone/>
            </a:pPr>
            <a:r>
              <a:rPr lang="ru-RU" sz="2700" kern="10" spc="-27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сказка</a:t>
            </a:r>
          </a:p>
        </p:txBody>
      </p:sp>
      <p:pic>
        <p:nvPicPr>
          <p:cNvPr id="6" name="pro_skazki_-_Skazki_gulyayut_po_svet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88644" y="3245644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20688"/>
            <a:ext cx="7838256" cy="5688632"/>
          </a:xfrm>
        </p:spPr>
        <p:txBody>
          <a:bodyPr/>
          <a:lstStyle/>
          <a:p>
            <a:pPr algn="l">
              <a:buNone/>
            </a:pPr>
            <a:r>
              <a:rPr lang="ru-RU" sz="4000" b="0" dirty="0" smtClean="0"/>
              <a:t>  </a:t>
            </a:r>
            <a:r>
              <a:rPr lang="ru-RU" sz="4400" b="0" dirty="0" smtClean="0"/>
              <a:t>1.Алфавит </a:t>
            </a:r>
            <a:r>
              <a:rPr lang="ru-RU" sz="4400" b="0" dirty="0"/>
              <a:t>– </a:t>
            </a:r>
            <a:r>
              <a:rPr lang="ru-RU" sz="4400" b="0" dirty="0" smtClean="0"/>
              <a:t>это …. </a:t>
            </a:r>
            <a:br>
              <a:rPr lang="ru-RU" sz="4400" b="0" dirty="0" smtClean="0"/>
            </a:br>
            <a:r>
              <a:rPr lang="ru-RU" sz="4400" b="0" dirty="0"/>
              <a:t/>
            </a:r>
            <a:br>
              <a:rPr lang="ru-RU" sz="4400" b="0" dirty="0"/>
            </a:br>
            <a:r>
              <a:rPr lang="ru-RU" sz="4400" b="0" dirty="0" smtClean="0"/>
              <a:t>2.К </a:t>
            </a:r>
            <a:r>
              <a:rPr lang="ru-RU" sz="4400" b="0" dirty="0"/>
              <a:t>слову “алфавит” можно подобрать синоним </a:t>
            </a:r>
            <a:r>
              <a:rPr lang="ru-RU" sz="4400" b="0" dirty="0" smtClean="0"/>
              <a:t>….</a:t>
            </a:r>
            <a:br>
              <a:rPr lang="ru-RU" sz="4400" b="0" dirty="0" smtClean="0"/>
            </a:br>
            <a:r>
              <a:rPr lang="ru-RU" sz="4400" b="0" dirty="0"/>
              <a:t/>
            </a:r>
            <a:br>
              <a:rPr lang="ru-RU" sz="4400" b="0" dirty="0"/>
            </a:br>
            <a:r>
              <a:rPr lang="ru-RU" sz="4400" b="0" dirty="0" smtClean="0"/>
              <a:t>3.В </a:t>
            </a:r>
            <a:r>
              <a:rPr lang="ru-RU" sz="4400" b="0" dirty="0"/>
              <a:t>словарях слова расположены в </a:t>
            </a:r>
            <a:r>
              <a:rPr lang="ru-RU" sz="4400" b="0" dirty="0" smtClean="0"/>
              <a:t>… </a:t>
            </a:r>
            <a:r>
              <a:rPr lang="ru-RU" sz="4400" b="0" dirty="0"/>
              <a:t>порядке</a:t>
            </a:r>
            <a:r>
              <a:rPr lang="ru-RU" sz="4400" b="0" dirty="0" smtClean="0"/>
              <a:t>.</a:t>
            </a:r>
            <a:br>
              <a:rPr lang="ru-RU" sz="4400" b="0" dirty="0" smtClean="0"/>
            </a:br>
            <a:r>
              <a:rPr lang="ru-RU" sz="4000" b="0" dirty="0"/>
              <a:t/>
            </a:r>
            <a:br>
              <a:rPr lang="ru-RU" sz="4000" b="0" dirty="0"/>
            </a:br>
            <a:r>
              <a:rPr lang="ru-RU" sz="4000" b="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772138"/>
          </a:xfrm>
        </p:spPr>
        <p:txBody>
          <a:bodyPr/>
          <a:lstStyle/>
          <a:p>
            <a:r>
              <a:rPr lang="ru-RU" dirty="0" smtClean="0"/>
              <a:t>Чему учились?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7971" y="1772816"/>
            <a:ext cx="7272808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Узнали……..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Алфавит нужен для того, чтобы…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Тренировались ………</a:t>
            </a:r>
            <a:endParaRPr lang="ru-RU" sz="48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772400" cy="1470025"/>
          </a:xfrm>
        </p:spPr>
        <p:txBody>
          <a:bodyPr/>
          <a:lstStyle/>
          <a:p>
            <a:r>
              <a:rPr lang="ru-RU" dirty="0" smtClean="0"/>
              <a:t>Отгадай загадку!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785926"/>
            <a:ext cx="739689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Тридцать три родных сестрицы,</a:t>
            </a:r>
          </a:p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Писаных красавицы,</a:t>
            </a:r>
          </a:p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 одной живут странице</a:t>
            </a:r>
          </a:p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 повсюду славятся!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429132"/>
            <a:ext cx="1690678" cy="169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071942"/>
            <a:ext cx="1618636" cy="19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4500570"/>
            <a:ext cx="1143008" cy="151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4500570"/>
            <a:ext cx="1785950" cy="16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429132"/>
            <a:ext cx="2089631" cy="158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37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1040160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5476" name="Picture 4" descr="0020-020-Refleksij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476672"/>
            <a:ext cx="8229600" cy="57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8072494" cy="1470025"/>
          </a:xfrm>
        </p:spPr>
        <p:txBody>
          <a:bodyPr/>
          <a:lstStyle/>
          <a:p>
            <a:r>
              <a:rPr lang="ru-RU" sz="7200" dirty="0" smtClean="0"/>
              <a:t>Молодцы!</a:t>
            </a:r>
            <a:endParaRPr lang="ru-RU" sz="7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00166" y="3857628"/>
            <a:ext cx="12817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endParaRPr lang="ru-RU" sz="8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428728" y="1857364"/>
            <a:ext cx="10715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8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r>
              <a:rPr lang="ru-RU" dirty="0" smtClean="0"/>
              <a:t>Игра «</a:t>
            </a:r>
            <a:r>
              <a:rPr lang="ru-RU" dirty="0" err="1" smtClean="0"/>
              <a:t>Полубуковка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2785">
            <a:off x="2017846" y="3929017"/>
            <a:ext cx="957258" cy="1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2785">
            <a:off x="1803532" y="1857316"/>
            <a:ext cx="957258" cy="1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571868" y="2143116"/>
            <a:ext cx="12817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80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1785926"/>
            <a:ext cx="12817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4071942"/>
            <a:ext cx="12817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80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714752"/>
            <a:ext cx="12817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8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2785">
            <a:off x="6089812" y="3786142"/>
            <a:ext cx="957258" cy="1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2785">
            <a:off x="4089548" y="2214506"/>
            <a:ext cx="957258" cy="1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2785">
            <a:off x="5804060" y="1357250"/>
            <a:ext cx="957258" cy="1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9282">
            <a:off x="4271205" y="4601035"/>
            <a:ext cx="957258" cy="1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99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772400" cy="1470025"/>
          </a:xfrm>
        </p:spPr>
        <p:txBody>
          <a:bodyPr/>
          <a:lstStyle/>
          <a:p>
            <a:r>
              <a:rPr lang="ru-RU" dirty="0" smtClean="0"/>
              <a:t>Отгадай загадку!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8676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Буквы-значки, как бойцы на парад,</a:t>
            </a:r>
          </a:p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 строгом порядке построились в ряд,</a:t>
            </a:r>
          </a:p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Каждый в условленном месте стоит</a:t>
            </a:r>
          </a:p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 называется всё …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4509120"/>
            <a:ext cx="52565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Алфавит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772400" cy="1470025"/>
          </a:xfrm>
        </p:spPr>
        <p:txBody>
          <a:bodyPr/>
          <a:lstStyle/>
          <a:p>
            <a:r>
              <a:rPr lang="ru-RU" sz="6600" dirty="0" smtClean="0"/>
              <a:t>Тема урока: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3932" y="2636912"/>
            <a:ext cx="66247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«Алфавит»</a:t>
            </a:r>
            <a:endParaRPr lang="ru-RU" sz="9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772138"/>
          </a:xfrm>
        </p:spPr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124744"/>
            <a:ext cx="7272808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Узнать, что обозначает слово «алфавит»;</a:t>
            </a:r>
          </a:p>
          <a:p>
            <a:r>
              <a:rPr lang="ru-RU" sz="48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чего нужен алфавит, где его применяют;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Тренироваться в расстановке слов по алфавиту.</a:t>
            </a:r>
            <a:endParaRPr lang="ru-RU" sz="48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/>
          <a:lstStyle/>
          <a:p>
            <a:r>
              <a:rPr lang="ru-RU" sz="8000" dirty="0" smtClean="0"/>
              <a:t>21 марта.</a:t>
            </a:r>
            <a:br>
              <a:rPr lang="ru-RU" sz="8000" dirty="0" smtClean="0"/>
            </a:br>
            <a:r>
              <a:rPr lang="ru-RU" sz="8000" dirty="0" smtClean="0"/>
              <a:t>Классная работа.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4024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1115</TotalTime>
  <Words>562</Words>
  <Application>Microsoft Office PowerPoint</Application>
  <PresentationFormat>Экран (4:3)</PresentationFormat>
  <Paragraphs>179</Paragraphs>
  <Slides>41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Georgia</vt:lpstr>
      <vt:lpstr>Impact</vt:lpstr>
      <vt:lpstr>Times New Roman</vt:lpstr>
      <vt:lpstr>Wingdings</vt:lpstr>
      <vt:lpstr>Презентация Microsoft Office PowerPoint</vt:lpstr>
      <vt:lpstr>Презентация PowerPoint</vt:lpstr>
      <vt:lpstr>Девиз нашего урока</vt:lpstr>
      <vt:lpstr>Презентация PowerPoint</vt:lpstr>
      <vt:lpstr>Отгадай загадку!</vt:lpstr>
      <vt:lpstr>Игра «Полубуковка»</vt:lpstr>
      <vt:lpstr>Отгадай загадку!</vt:lpstr>
      <vt:lpstr>Тема урока:</vt:lpstr>
      <vt:lpstr>Задачи урока</vt:lpstr>
      <vt:lpstr>21 марта. Классная работа.</vt:lpstr>
      <vt:lpstr>Что такое алфавит? Стр.52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Отдохнём!</vt:lpstr>
      <vt:lpstr>Для чего нужен алфавит?</vt:lpstr>
      <vt:lpstr>Работа в паре</vt:lpstr>
      <vt:lpstr>Презентация PowerPoint</vt:lpstr>
      <vt:lpstr>Карточка 1</vt:lpstr>
      <vt:lpstr>Карточка 2</vt:lpstr>
      <vt:lpstr>Карточка 3</vt:lpstr>
      <vt:lpstr>Карточка 4</vt:lpstr>
      <vt:lpstr>Карточка 5</vt:lpstr>
      <vt:lpstr>Групповая работа</vt:lpstr>
      <vt:lpstr>Презентация PowerPoint</vt:lpstr>
      <vt:lpstr>Работа в группе</vt:lpstr>
      <vt:lpstr>Проверяем!</vt:lpstr>
      <vt:lpstr>Индивидуальная работа</vt:lpstr>
      <vt:lpstr>Отдохнём!</vt:lpstr>
      <vt:lpstr>Самостоятельная работа</vt:lpstr>
      <vt:lpstr>Презентация PowerPoint</vt:lpstr>
      <vt:lpstr>Из отрывного календаря выпали листки с названием дней недели. Расположите по алфавиту.</vt:lpstr>
      <vt:lpstr>Отдохнём!</vt:lpstr>
      <vt:lpstr>Презентация PowerPoint</vt:lpstr>
      <vt:lpstr>Как хорошо уметь читать!</vt:lpstr>
      <vt:lpstr>сказка</vt:lpstr>
      <vt:lpstr>  1.Алфавит – это ….   2.К слову “алфавит” можно подобрать синоним ….  3.В словарях слова расположены в … порядке.   </vt:lpstr>
      <vt:lpstr>Чему учились? </vt:lpstr>
      <vt:lpstr>Презентация PowerPoint</vt:lpstr>
      <vt:lpstr>Молодцы!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Жигалкина Юлия Михайловна</cp:lastModifiedBy>
  <cp:revision>110</cp:revision>
  <dcterms:created xsi:type="dcterms:W3CDTF">2013-02-27T13:56:58Z</dcterms:created>
  <dcterms:modified xsi:type="dcterms:W3CDTF">2025-02-26T06:17:38Z</dcterms:modified>
</cp:coreProperties>
</file>