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59" r:id="rId6"/>
    <p:sldId id="267" r:id="rId7"/>
    <p:sldId id="261" r:id="rId8"/>
    <p:sldId id="268" r:id="rId9"/>
    <p:sldId id="266" r:id="rId10"/>
    <p:sldId id="265" r:id="rId11"/>
    <p:sldId id="264" r:id="rId12"/>
    <p:sldId id="263" r:id="rId13"/>
    <p:sldId id="260" r:id="rId14"/>
    <p:sldId id="269" r:id="rId15"/>
    <p:sldId id="270" r:id="rId16"/>
    <p:sldId id="272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36" y="-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5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ublic209199155?w=wall-209199155_14294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ublic209199155?z=video-209199155_456239534/a794af60a4605b4bed/pl_wall_-209199155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60649"/>
            <a:ext cx="9144000" cy="1008111"/>
          </a:xfrm>
        </p:spPr>
        <p:txBody>
          <a:bodyPr>
            <a:noAutofit/>
          </a:bodyPr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«Ах, Масленица!» 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9" name="Picture 1" descr="C:\Users\User\Desktop\wNNimtYNDS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412776"/>
            <a:ext cx="4537612" cy="2880320"/>
          </a:xfrm>
          <a:prstGeom prst="rect">
            <a:avLst/>
          </a:prstGeom>
          <a:noFill/>
        </p:spPr>
      </p:pic>
      <p:pic>
        <p:nvPicPr>
          <p:cNvPr id="5" name="Picture 10" descr="https://sun7-20.userapi.com/impg/R6Q_S0qwNBXJxSWploySoSlJXDeebShRapBOSA/xiMQhV8otTA.jpg?size=2560x1707&amp;quality=96&amp;sign=8e53707bf552daf110cf1fcc165d7642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2852936"/>
            <a:ext cx="1944216" cy="1368152"/>
          </a:xfrm>
          <a:prstGeom prst="rect">
            <a:avLst/>
          </a:prstGeom>
          <a:noFill/>
        </p:spPr>
      </p:pic>
      <p:pic>
        <p:nvPicPr>
          <p:cNvPr id="6" name="Picture 2" descr="https://sun7-18.userapi.com/impg/H8n4PM3GI3NjnVKP6Z0NUFEYSyCc5ZJanRIOvA/60WskJSri6o.jpg?size=2560x1707&amp;quality=96&amp;sign=8fc81881c55cd275a2f7aa32b263c1cd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1412776"/>
            <a:ext cx="1943836" cy="1296144"/>
          </a:xfrm>
          <a:prstGeom prst="rect">
            <a:avLst/>
          </a:prstGeom>
          <a:noFill/>
        </p:spPr>
      </p:pic>
      <p:pic>
        <p:nvPicPr>
          <p:cNvPr id="7" name="Picture 8" descr="https://sun7-20.userapi.com/impg/7eL3s-lYbnjp8Izt_Cehgpm1HGjHNWzgjEsBjg/soCcxgfU2Bs.jpg?size=2560x1707&amp;quality=96&amp;sign=e9796da267225ca906a60733ab728bfd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4365104"/>
            <a:ext cx="1921304" cy="1440160"/>
          </a:xfrm>
          <a:prstGeom prst="rect">
            <a:avLst/>
          </a:prstGeom>
          <a:noFill/>
        </p:spPr>
      </p:pic>
      <p:pic>
        <p:nvPicPr>
          <p:cNvPr id="8" name="Picture 2" descr="https://sun7-17.userapi.com/impg/NyJbD-zXA9UiInvTfD5WG3ANlioNcqFa0UunBw/aMjoe0auMHA.jpg?size=2560x1707&amp;quality=96&amp;sign=d1dcdaeaef791f4fc3f762d7d233b7c2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7744" y="4365104"/>
            <a:ext cx="2232248" cy="1564787"/>
          </a:xfrm>
          <a:prstGeom prst="rect">
            <a:avLst/>
          </a:prstGeom>
          <a:noFill/>
        </p:spPr>
      </p:pic>
      <p:pic>
        <p:nvPicPr>
          <p:cNvPr id="9" name="Picture 4" descr="https://sun7-17.userapi.com/impg/AJh4Urgx00wWas9umpwD5dd2ETowWWSItSPsIA/xm9qpen16Go.jpg?size=2560x1707&amp;quality=96&amp;sign=e846e4326762f71fb1fc869d693d8b0f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6016" y="4365104"/>
            <a:ext cx="2088232" cy="1584175"/>
          </a:xfrm>
          <a:prstGeom prst="rect">
            <a:avLst/>
          </a:prstGeom>
          <a:noFill/>
        </p:spPr>
      </p:pic>
      <p:pic>
        <p:nvPicPr>
          <p:cNvPr id="10" name="Picture 2" descr="https://sun7-21.userapi.com/impg/096YX7Kh8IvAE8LFA1ofhrSdqUpUT3QUspvBIg/9p8mOGmYnaA.jpg?size=2560x1707&amp;quality=96&amp;sign=57ff13227020291dfbac49f85fc24537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1412776"/>
            <a:ext cx="1872208" cy="1224136"/>
          </a:xfrm>
          <a:prstGeom prst="rect">
            <a:avLst/>
          </a:prstGeom>
          <a:noFill/>
        </p:spPr>
      </p:pic>
      <p:pic>
        <p:nvPicPr>
          <p:cNvPr id="11" name="Picture 8" descr="https://sun7-18.userapi.com/impg/VsBOT0WP70hIfRM3AOIlqWUC9p6oHh_NnTcYCA/aYrV15Ffkks.jpg?size=2560x1707&amp;quality=96&amp;sign=802a7168de20a43ad82d749fd9844f14&amp;type=alb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2780928"/>
            <a:ext cx="1872208" cy="1449175"/>
          </a:xfrm>
          <a:prstGeom prst="rect">
            <a:avLst/>
          </a:prstGeom>
          <a:noFill/>
        </p:spPr>
      </p:pic>
      <p:pic>
        <p:nvPicPr>
          <p:cNvPr id="12" name="Picture 6" descr="https://sun7-18.userapi.com/impg/3XWlHkj0QrpR2n5_6Jv4_ld8O0zCe1Rl_bRZ1g/8CWcvU8YC64.jpg?size=2560x1707&amp;quality=96&amp;sign=13334c557970945059ff1bc5562b9a3c&amp;type=album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9512" y="4365105"/>
            <a:ext cx="1872208" cy="1584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2532" name="Picture 4" descr="https://sun7-17.userapi.com/impg/AJh4Urgx00wWas9umpwD5dd2ETowWWSItSPsIA/xm9qpen16Go.jpg?size=2560x1707&amp;quality=96&amp;sign=e846e4326762f71fb1fc869d693d8b0f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16632"/>
            <a:ext cx="4211645" cy="3168352"/>
          </a:xfrm>
          <a:prstGeom prst="rect">
            <a:avLst/>
          </a:prstGeom>
          <a:noFill/>
        </p:spPr>
      </p:pic>
      <p:pic>
        <p:nvPicPr>
          <p:cNvPr id="22534" name="Picture 6" descr="https://sun7-24.userapi.com/impg/GLMOxeKsU7jz-yuWD0X2DGSvuZwLPJ9oSJCe0w/Gm0DGrbcNrg.jpg?size=2560x1707&amp;quality=96&amp;sign=ece01af64477b691e3d5f13aac877718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429000"/>
            <a:ext cx="4536504" cy="3168352"/>
          </a:xfrm>
          <a:prstGeom prst="rect">
            <a:avLst/>
          </a:prstGeom>
          <a:noFill/>
        </p:spPr>
      </p:pic>
      <p:pic>
        <p:nvPicPr>
          <p:cNvPr id="22536" name="Picture 8" descr="https://sun7-20.userapi.com/impg/7eL3s-lYbnjp8Izt_Cehgpm1HGjHNWzgjEsBjg/soCcxgfU2Bs.jpg?size=2560x1707&amp;quality=96&amp;sign=e9796da267225ca906a60733ab728bfd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3" y="3429000"/>
            <a:ext cx="4176463" cy="3168352"/>
          </a:xfrm>
          <a:prstGeom prst="rect">
            <a:avLst/>
          </a:prstGeom>
          <a:noFill/>
        </p:spPr>
      </p:pic>
      <p:pic>
        <p:nvPicPr>
          <p:cNvPr id="22538" name="Picture 10" descr="https://sun7-20.userapi.com/impg/R6Q_S0qwNBXJxSWploySoSlJXDeebShRapBOSA/xiMQhV8otTA.jpg?size=2560x1707&amp;quality=96&amp;sign=8e53707bf552daf110cf1fcc165d7642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16632"/>
            <a:ext cx="4536504" cy="3096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3554" name="Picture 2" descr="https://sun7-17.userapi.com/impg/NyJbD-zXA9UiInvTfD5WG3ANlioNcqFa0UunBw/aMjoe0auMHA.jpg?size=2560x1707&amp;quality=96&amp;sign=d1dcdaeaef791f4fc3f762d7d233b7c2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211645" cy="2952328"/>
          </a:xfrm>
          <a:prstGeom prst="rect">
            <a:avLst/>
          </a:prstGeom>
          <a:noFill/>
        </p:spPr>
      </p:pic>
      <p:pic>
        <p:nvPicPr>
          <p:cNvPr id="23556" name="Picture 4" descr="https://sun7-18.userapi.com/impg/GPu_t7RFV9Y0NlB9XHIg9qqP_wq7QiL00k7hnQ/EkOMpvUlvxI.jpg?size=2560x1707&amp;quality=96&amp;sign=cc1773b2b120770f91895fff1348bbea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284984"/>
            <a:ext cx="4176464" cy="3240360"/>
          </a:xfrm>
          <a:prstGeom prst="rect">
            <a:avLst/>
          </a:prstGeom>
          <a:noFill/>
        </p:spPr>
      </p:pic>
      <p:pic>
        <p:nvPicPr>
          <p:cNvPr id="23558" name="Picture 6" descr="https://sun7-17.userapi.com/impg/PXd4HNlUdxKg__D5ku_9aAxKtsJQU9Fz55iTdw/mkMkCfXG5mc.jpg?size=2560x1707&amp;quality=96&amp;sign=adc267c2162d91785471a74d4e0b259e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284984"/>
            <a:ext cx="4392488" cy="3240360"/>
          </a:xfrm>
          <a:prstGeom prst="rect">
            <a:avLst/>
          </a:prstGeom>
          <a:noFill/>
        </p:spPr>
      </p:pic>
      <p:pic>
        <p:nvPicPr>
          <p:cNvPr id="23560" name="Picture 8" descr="https://sun7-18.userapi.com/impg/qahl69kxijQGN-jOT9AhEves_mJBkYzMlemD7Q/1SH0KGPwKgo.jpg?size=2560x1707&amp;quality=96&amp;sign=eae61ac85aed6066273cda5daf389470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38377" y="188640"/>
            <a:ext cx="4426111" cy="29523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4578" name="Picture 2" descr="https://sun7-18.userapi.com/impg/H8n4PM3GI3NjnVKP6Z0NUFEYSyCc5ZJanRIOvA/60WskJSri6o.jpg?size=2560x1707&amp;quality=96&amp;sign=8fc81881c55cd275a2f7aa32b263c1cd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8639272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116632"/>
            <a:ext cx="89289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Мастер – класс по изготовлению символа «Масленица» в рамках участия в Региональном семинаре «Духовно – нравственное воспитание обучающихся в условиях реализации программы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Социокультурные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истоки».Слова благодарности организаторам за предоставленную возможность принять участие в профессионально – подготовленном мероприятии, а гостям за мастерство и креативность поделок. Желаем всем яркой, солнечной весны и вкусной Масленицы!!!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https://vk.com/public209199155?w=wall-209199155_14294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https://sun7-18.userapi.com/impg/KdXaMUFRnf-b4wGHv6jHeBqZ_1Wfk5nw4TloPw/28JHiH20DcA.jpg?size=1620x2160&amp;quality=96&amp;sign=80ab4bff1843412e00c8ef209dc757c5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708920"/>
            <a:ext cx="2808312" cy="3816425"/>
          </a:xfrm>
          <a:prstGeom prst="rect">
            <a:avLst/>
          </a:prstGeom>
          <a:noFill/>
        </p:spPr>
      </p:pic>
      <p:pic>
        <p:nvPicPr>
          <p:cNvPr id="17412" name="Picture 4" descr="https://sun7-18.userapi.com/impg/UaxQNvWKv-4nS2W3xFA-3v34-w02Tle7KaNIwQ/1ILXpn1ovhc.jpg?size=1620x2160&amp;quality=96&amp;sign=2e1d833cd6e63599256a643a5b06f967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708920"/>
            <a:ext cx="2736304" cy="3816424"/>
          </a:xfrm>
          <a:prstGeom prst="rect">
            <a:avLst/>
          </a:prstGeom>
          <a:noFill/>
        </p:spPr>
      </p:pic>
      <p:pic>
        <p:nvPicPr>
          <p:cNvPr id="17414" name="Picture 6" descr="https://sun7-24.userapi.com/impg/qod67wO2E7a1ud4jTnIsO6rR6jfUPtNvtqg24g/wGNMl8Xy3J4.jpg?size=1620x2160&amp;quality=96&amp;sign=efbce26df888995f5abcbee7ad62f5d2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9" y="2708920"/>
            <a:ext cx="2880320" cy="377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9698" name="Picture 2" descr="https://sun7-18.userapi.com/impg/vR_xIPQAABn6Q9l_gjOA9dZGQCKxZS_gMNZ5MA/z7cupSdlPFQ.jpg?size=1620x2160&amp;quality=96&amp;sign=90cba5ce3f9ce119e712899d482f6bc5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6632"/>
            <a:ext cx="2592287" cy="3264364"/>
          </a:xfrm>
          <a:prstGeom prst="rect">
            <a:avLst/>
          </a:prstGeom>
          <a:noFill/>
        </p:spPr>
      </p:pic>
      <p:pic>
        <p:nvPicPr>
          <p:cNvPr id="29700" name="Picture 4" descr="https://sun7-19.userapi.com/impg/Vop5X0VWxKR7dc4FxDqqK5gSoM5GgfFzbPWkTQ/gVw2AQH7kuc.jpg?size=1620x2160&amp;quality=96&amp;sign=45c31cb27d54964a44cc83e86c068c12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16632"/>
            <a:ext cx="2592288" cy="3240360"/>
          </a:xfrm>
          <a:prstGeom prst="rect">
            <a:avLst/>
          </a:prstGeom>
          <a:noFill/>
        </p:spPr>
      </p:pic>
      <p:pic>
        <p:nvPicPr>
          <p:cNvPr id="29702" name="Picture 6" descr="https://sun7-24.userapi.com/impg/Zd0jYFmJJSK9doD9cKTgdxNQdILJboxQs_YJ4g/7vXxQS9G5UQ.jpg?size=1620x2160&amp;quality=96&amp;sign=593f870f8ac1c03a595617801528938e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116632"/>
            <a:ext cx="2628291" cy="3240360"/>
          </a:xfrm>
          <a:prstGeom prst="rect">
            <a:avLst/>
          </a:prstGeom>
          <a:noFill/>
        </p:spPr>
      </p:pic>
      <p:pic>
        <p:nvPicPr>
          <p:cNvPr id="29704" name="Picture 8" descr="https://sun7-21.userapi.com/impg/9kzPctBv29MxVl3qmeCuyMTeaCiD3ksg7-L7fg/ovbYHmVLl40.jpg?size=1620x2160&amp;quality=96&amp;sign=6c96bf19fdfadc9fabb77c9aeaf4cf9d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3501008"/>
            <a:ext cx="2664296" cy="3240360"/>
          </a:xfrm>
          <a:prstGeom prst="rect">
            <a:avLst/>
          </a:prstGeom>
          <a:noFill/>
        </p:spPr>
      </p:pic>
      <p:pic>
        <p:nvPicPr>
          <p:cNvPr id="29706" name="Picture 10" descr="https://sun7-19.userapi.com/impg/ngArySGIDWQ7oPOQi0JZtYX6_cWfen_CP_hnqg/KAbz_C-6Uj4.jpg?size=1620x2160&amp;quality=96&amp;sign=cefc957e32305ccdf7bc871bc42345c5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501008"/>
            <a:ext cx="2592288" cy="3168353"/>
          </a:xfrm>
          <a:prstGeom prst="rect">
            <a:avLst/>
          </a:prstGeom>
          <a:noFill/>
        </p:spPr>
      </p:pic>
      <p:pic>
        <p:nvPicPr>
          <p:cNvPr id="29708" name="Picture 12" descr="https://sun7-21.userapi.com/impg/KnaiDsNnSefyPcirn_aKti6uQGS8X_DXz2CjbA/cuQlVkWP3LI.jpg?size=1620x2160&amp;quality=96&amp;sign=3fa27dc2e6f36901c79e397c57aa488c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0192" y="3501008"/>
            <a:ext cx="2592288" cy="3240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8674" name="Picture 2" descr="https://sun7-19.userapi.com/impg/lp90F2a0ATEQgLMnD7H6YW2LyVFzp7nIYd8_Wg/pMZ_Guu5soo.jpg?size=1620x2160&amp;quality=96&amp;sign=0a34eacee252a3678ad4201832e4b51a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39"/>
            <a:ext cx="4176464" cy="6408713"/>
          </a:xfrm>
          <a:prstGeom prst="rect">
            <a:avLst/>
          </a:prstGeom>
          <a:noFill/>
        </p:spPr>
      </p:pic>
      <p:pic>
        <p:nvPicPr>
          <p:cNvPr id="28676" name="Picture 4" descr="https://sun7-18.userapi.com/impg/1nUEL1qdbXYe8sQBJHXQb0trpuew0qoXB_saEA/7DBN_tlOmPw.jpg?size=1481x2160&amp;quality=96&amp;sign=64dacb5fe544963dfb9260359949f253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88640"/>
            <a:ext cx="4394122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6626" name="Picture 2" descr="https://sun7-17.userapi.com/impg/zx-bRFVFIxIThLg0sc45SW3wfCnis2vte18ofQ/Zddrs0OIYUU.jpg?size=1620x2160&amp;quality=96&amp;sign=fd708eaf0f41b324490280f52d22a4e1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60648"/>
            <a:ext cx="4248472" cy="6408712"/>
          </a:xfrm>
          <a:prstGeom prst="rect">
            <a:avLst/>
          </a:prstGeom>
          <a:noFill/>
        </p:spPr>
      </p:pic>
      <p:pic>
        <p:nvPicPr>
          <p:cNvPr id="26628" name="Picture 4" descr="https://sun7-21.userapi.com/impg/BLTtgBvvMJkD7bi3CsMAH8uzuZZhLp4KW1cVLw/1Yx4Q5ojThE.jpg?size=1620x2160&amp;quality=96&amp;sign=7ef3cfe9228ac8ac1bd294fdfe2eb875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60648"/>
            <a:ext cx="4464496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95536" y="2564904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Спасибо за внимание! 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980728"/>
            <a:ext cx="8964488" cy="1143000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детском саду №3 «Рябинка» города Инза празднование Масленицы стало хорошей и доброй традицией.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Масленица - самый веселый, шумный, любимый народный праздник.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масленичную неделю люди провожают зиму и встречают весну. Символами этого праздника считаются солнце, блины и чучело Масленицы.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Проведение Масленицы в детском саду - это отличный способ весело провести время с детьми и также рассказать им о культуре и традициях русского народа, привить любовь и уважение к своей истории. Наш праздник прошел интересно: с ряжеными, хороводами, играми-забавами!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sun7-24.userapi.com/impg/riv8B8mdwLngTR9EusFsyudd1tB_NsvS9iYWNA/GODr_CK6X3M.jpg?size=2560x1707&amp;quality=96&amp;sign=608977cdac5c0cc284b3dab4a997675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429000"/>
            <a:ext cx="4427627" cy="2952328"/>
          </a:xfrm>
          <a:prstGeom prst="rect">
            <a:avLst/>
          </a:prstGeom>
          <a:noFill/>
        </p:spPr>
      </p:pic>
      <p:pic>
        <p:nvPicPr>
          <p:cNvPr id="1028" name="Picture 4" descr="https://sun7-18.userapi.com/impg/Z1DzjHturbMWl2SyOLKJ0JZEQdycbyc6y1W28A/1f87-wX8k9c.jpg?size=2560x1707&amp;quality=96&amp;sign=861f59950a00579f07f4779c12249578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429000"/>
            <a:ext cx="4248472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15362" name="Picture 2" descr="https://sun7-24.userapi.com/impg/JcPHdRQirBIUa1fQTcxkrLCH4r9yLNE6u3HbTA/B1pyR1Ntu7A.jpg?size=2560x1707&amp;quality=96&amp;sign=8b9521d30de425d7b2dd0e0b63a4ca91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248472" cy="3096344"/>
          </a:xfrm>
          <a:prstGeom prst="rect">
            <a:avLst/>
          </a:prstGeom>
          <a:noFill/>
        </p:spPr>
      </p:pic>
      <p:pic>
        <p:nvPicPr>
          <p:cNvPr id="15364" name="Picture 4" descr="https://sun7-18.userapi.com/impg/2KbwoLRG7J75MucBrQHoTir-OBn2B-jxrYvr9Q/6N7xBmCm6WU.jpg?size=2560x1707&amp;quality=96&amp;sign=fe3bde0877bb0438b1958ca9e97e961d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88640"/>
            <a:ext cx="4392488" cy="3096344"/>
          </a:xfrm>
          <a:prstGeom prst="rect">
            <a:avLst/>
          </a:prstGeom>
          <a:noFill/>
        </p:spPr>
      </p:pic>
      <p:pic>
        <p:nvPicPr>
          <p:cNvPr id="15366" name="Picture 6" descr="https://sun7-17.userapi.com/impg/aDmvsgPcOFbBJILayNHfYY036duYdVyYagKj-Q/unXrwY2SIUs.jpg?size=2560x1707&amp;quality=96&amp;sign=b80587b793b7a7e875c49a2d32483b3c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501008"/>
            <a:ext cx="4248472" cy="3024336"/>
          </a:xfrm>
          <a:prstGeom prst="rect">
            <a:avLst/>
          </a:prstGeom>
          <a:noFill/>
        </p:spPr>
      </p:pic>
      <p:pic>
        <p:nvPicPr>
          <p:cNvPr id="15368" name="Picture 8" descr="https://sun7-19.userapi.com/impg/1du0jfJ49d7PhqYshiChQ_rilXtrjrE_qysTeQ/nyvA1L4e69U.jpg?size=2560x1707&amp;quality=96&amp;sign=16d6955dee3eafccc36a7b6cfd74cf5f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501008"/>
            <a:ext cx="4392488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19458" name="Picture 2" descr="https://sun7-20.userapi.com/impg/IEdsyLxNt8ojRNyg6O0rxa5wjqUp7zm7UyJPZQ/8iVYkp0p83k.jpg?size=2560x1707&amp;quality=96&amp;sign=7ce59b7854df5b37a25479bc739b46be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427626" cy="2952328"/>
          </a:xfrm>
          <a:prstGeom prst="rect">
            <a:avLst/>
          </a:prstGeom>
          <a:noFill/>
        </p:spPr>
      </p:pic>
      <p:pic>
        <p:nvPicPr>
          <p:cNvPr id="19460" name="Picture 4" descr="https://sun7-20.userapi.com/impg/n3eYAIaUf9O40VJTbrltsFmF3KfEenpLkv4R5g/LCBEhJIIJ2s.jpg?size=2560x1707&amp;quality=96&amp;sign=69c7fa601b54beaa377094c05d16f92e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5" y="188640"/>
            <a:ext cx="4176464" cy="2952327"/>
          </a:xfrm>
          <a:prstGeom prst="rect">
            <a:avLst/>
          </a:prstGeom>
          <a:noFill/>
        </p:spPr>
      </p:pic>
      <p:pic>
        <p:nvPicPr>
          <p:cNvPr id="19462" name="Picture 6" descr="https://sun7-23.userapi.com/impg/k4c8xrpHSJHR0-RjMPM0n52SykHauYMdmIYbSw/1wowlEUa2BQ.jpg?size=2560x1707&amp;quality=96&amp;sign=6a684759ff35fa3fe7f9b49dc2e5b5e8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284984"/>
            <a:ext cx="4464496" cy="3240360"/>
          </a:xfrm>
          <a:prstGeom prst="rect">
            <a:avLst/>
          </a:prstGeom>
          <a:noFill/>
        </p:spPr>
      </p:pic>
      <p:pic>
        <p:nvPicPr>
          <p:cNvPr id="19464" name="Picture 8" descr="https://sun7-18.userapi.com/impg/VsBOT0WP70hIfRM3AOIlqWUC9p6oHh_NnTcYCA/aYrV15Ffkks.jpg?size=2560x1707&amp;quality=96&amp;sign=802a7168de20a43ad82d749fd9844f14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78224" y="3284984"/>
            <a:ext cx="4186264" cy="3240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18434" name="Picture 2" descr="https://sun7-21.userapi.com/impg/096YX7Kh8IvAE8LFA1ofhrSdqUpUT3QUspvBIg/9p8mOGmYnaA.jpg?size=2560x1707&amp;quality=96&amp;sign=57ff13227020291dfbac49f85fc24537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188640"/>
            <a:ext cx="8639271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0482" name="Picture 2" descr="https://sun7-20.userapi.com/impg/wSm4t8j18fDijQnnMWbNix9nZhPR4DCPFAqIYw/E9F531q8haY.jpg?size=2560x1707&amp;quality=96&amp;sign=332905b3bbc6cf0be878438098f58ba4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80728"/>
            <a:ext cx="4103654" cy="273630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11560" y="404664"/>
            <a:ext cx="784887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Оформлена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фотозона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«Масленица – краса»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6" name="Picture 6" descr="https://sun7-18.userapi.com/impg/3XWlHkj0QrpR2n5_6Jv4_ld8O0zCe1Rl_bRZ1g/8CWcvU8YC64.jpg?size=2560x1707&amp;quality=96&amp;sign=13334c557970945059ff1bc5562b9a3c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980728"/>
            <a:ext cx="4139426" cy="2760157"/>
          </a:xfrm>
          <a:prstGeom prst="rect">
            <a:avLst/>
          </a:prstGeom>
          <a:noFill/>
        </p:spPr>
      </p:pic>
      <p:pic>
        <p:nvPicPr>
          <p:cNvPr id="20488" name="Picture 8" descr="https://sun7-19.userapi.com/impg/fB54bBxE8IU-82dPPK-EwaUeRwmueNBZR8xNIA/w3s1ruqwtf8.jpg?size=1440x2160&amp;quality=96&amp;sign=6202328c585152ebea96605dd4e82621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780418"/>
            <a:ext cx="2016224" cy="2916325"/>
          </a:xfrm>
          <a:prstGeom prst="rect">
            <a:avLst/>
          </a:prstGeom>
          <a:noFill/>
        </p:spPr>
      </p:pic>
      <p:pic>
        <p:nvPicPr>
          <p:cNvPr id="20490" name="Picture 10" descr="https://sun7-19.userapi.com/impg/8A9oS5LHJ9goTCj5t5PHVCGWWLDIzbm7Z0N4TA/_V20rOqh9j8.jpg?size=1440x2160&amp;quality=96&amp;sign=726d1c22cac4a7d1a571fd3c5f751e31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3789040"/>
            <a:ext cx="1872208" cy="2880320"/>
          </a:xfrm>
          <a:prstGeom prst="rect">
            <a:avLst/>
          </a:prstGeom>
          <a:noFill/>
        </p:spPr>
      </p:pic>
      <p:pic>
        <p:nvPicPr>
          <p:cNvPr id="20492" name="Picture 12" descr="https://sun7-22.userapi.com/impg/15219bOhsyRb4oyj2n3wlhjWkDQlfrzJOMA6bA/_lmDwCcikUo.jpg?size=1440x2160&amp;quality=96&amp;sign=0632201cf20583579ff3f5a7306e6155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4" y="3789040"/>
            <a:ext cx="2016224" cy="2880320"/>
          </a:xfrm>
          <a:prstGeom prst="rect">
            <a:avLst/>
          </a:prstGeom>
          <a:noFill/>
        </p:spPr>
      </p:pic>
      <p:pic>
        <p:nvPicPr>
          <p:cNvPr id="20494" name="Picture 14" descr="https://sun7-21.userapi.com/impg/h_SjJ8yxMHo7aZ8heCEj2ZhxVcn7yc43wxeb3w/B11AD6CZivo.jpg?size=1440x2160&amp;quality=96&amp;sign=75b9c3f48d51884eab95798381764844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92280" y="3789040"/>
            <a:ext cx="1872208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16394" name="Picture 10" descr="https://sun7-18.userapi.com/impg/mL8zP4m6O_23biMnIhAltH7nLcHNhnO36iIaqQ/cniFCOewroY.jpg?size=2560x1707&amp;quality=96&amp;sign=6f43bee9a986e845fd7d8a218551de91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4385580"/>
            <a:ext cx="3707904" cy="2472419"/>
          </a:xfrm>
          <a:prstGeom prst="rect">
            <a:avLst/>
          </a:prstGeom>
          <a:noFill/>
        </p:spPr>
      </p:pic>
      <p:pic>
        <p:nvPicPr>
          <p:cNvPr id="16392" name="Picture 8" descr="https://sun7-18.userapi.com/impg/1n0Gmhl2eNnu7-oc_RUR29PcPtAHV1yWwzWz5Q/cdASLpjcur8.jpg?size=2560x1707&amp;quality=96&amp;sign=f0657273278a7e8040ebdaf6e62b1e74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85581"/>
            <a:ext cx="3707904" cy="2472419"/>
          </a:xfrm>
          <a:prstGeom prst="rect">
            <a:avLst/>
          </a:prstGeom>
          <a:noFill/>
        </p:spPr>
      </p:pic>
      <p:pic>
        <p:nvPicPr>
          <p:cNvPr id="16388" name="Picture 4" descr="https://sun7-19.userapi.com/impg/BRKBIbeXFFB9prXUiNokrLDSqTEi8Z1d5DVnzQ/ArjwwSipf1Q.jpg?size=2560x1707&amp;quality=96&amp;sign=62575ec6cec59bf715313cf81cc74c05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522631" cy="2348880"/>
          </a:xfrm>
          <a:prstGeom prst="rect">
            <a:avLst/>
          </a:prstGeom>
          <a:noFill/>
        </p:spPr>
      </p:pic>
      <p:pic>
        <p:nvPicPr>
          <p:cNvPr id="16390" name="Picture 6" descr="https://sun7-19.userapi.com/impg/7kij343TvFv6XY8zem4ZfTMZgeKXU-YOiKyEqw/WFg9b357FDE.jpg?size=2560x1707&amp;quality=96&amp;sign=e75e00f417cbab1b10b6a995193374b9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15609" y="0"/>
            <a:ext cx="3528391" cy="2352720"/>
          </a:xfrm>
          <a:prstGeom prst="rect">
            <a:avLst/>
          </a:prstGeom>
          <a:noFill/>
        </p:spPr>
      </p:pic>
      <p:pic>
        <p:nvPicPr>
          <p:cNvPr id="16386" name="Picture 2" descr="https://sun7-23.userapi.com/impg/-vBRaHgGgy-5dxkUa42e4SPdAZ4MsLa3gZuxUA/Pv8-p9Nx4uI.jpg?size=2560x1707&amp;quality=96&amp;sign=02857d4c48d74a06ecf7e621d026275f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2060848"/>
            <a:ext cx="4103654" cy="2736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08720"/>
            <a:ext cx="8964488" cy="1143000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Широкий Четверг – Разгуляй в детском саду удался!!!!!!!!!!Воспитанники снова окунулись в атмосферу веселого праздника Масленица. Как и в старые добрые времена на Руси, мы сегодня веселились от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души!На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свежем воздухе детвору зазывала Масленица в музыкальном сопровождении плясками 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хороводами!Спортивные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состязания –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перетягивание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каната, «скачки на лошадях», весёлые эстафеты с валенками вызвали радость и задор! Старшее поколение,  в лице бабушек воспитанников,  передавая традиции народных гуляний и обрядов, угощали участников горячими блинами и чаем из самовара. Праздник удался на славу!!!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https://vk.com/public209199155?z=video-209199155_456239534%2Fa794af60a4605b4bed%2Fpl_wall_-209199155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4" name="Picture 4" descr="https://sun7-19.userapi.com/impg/IY8Aj1DvIdxUIGxdtpsDHV42ClNBEJnnlf0iTA/7n_25fpt0Dw.jpg?size=2560x1707&amp;quality=96&amp;sign=e393d4e4c97ab84c45fb3ebd4fc4316f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212976"/>
            <a:ext cx="4683453" cy="3312368"/>
          </a:xfrm>
          <a:prstGeom prst="rect">
            <a:avLst/>
          </a:prstGeom>
          <a:noFill/>
        </p:spPr>
      </p:pic>
      <p:pic>
        <p:nvPicPr>
          <p:cNvPr id="25606" name="Picture 6" descr="https://sun7-18.userapi.com/impg/yoOe_TUWIbTQWIR0s7dTyqZFIMVECXRphv-Y7g/uvuR8nYde4g.jpg?size=2560x1707&amp;quality=96&amp;sign=2a274ee574425c369886af9f4d4e94f4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12976"/>
            <a:ext cx="4139952" cy="3312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1506" name="Picture 2" descr="https://sun7-24.userapi.com/impg/mb3FYLBhmpW8IlJpw1naqiRPpZzIVJw7WWAKXw/wuGZc-wTcZs.jpg?size=2560x1707&amp;quality=96&amp;sign=96f03a457852cede6c55a5a53acff394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427627" cy="2952328"/>
          </a:xfrm>
          <a:prstGeom prst="rect">
            <a:avLst/>
          </a:prstGeom>
          <a:noFill/>
        </p:spPr>
      </p:pic>
      <p:pic>
        <p:nvPicPr>
          <p:cNvPr id="21508" name="Picture 4" descr="https://sun7-19.userapi.com/impg/0g7RGnSPdOjf_xuPT6cpLYgSfyR4nNLO15EccQ/RYlx9DgXpMU.jpg?size=2560x1707&amp;quality=96&amp;sign=d353c2e67900856bd75537792203b86e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88640"/>
            <a:ext cx="4282598" cy="2952328"/>
          </a:xfrm>
          <a:prstGeom prst="rect">
            <a:avLst/>
          </a:prstGeom>
          <a:noFill/>
        </p:spPr>
      </p:pic>
      <p:pic>
        <p:nvPicPr>
          <p:cNvPr id="21510" name="Picture 6" descr="https://sun7-19.userapi.com/impg/QYDOFFP8TCCR2YYhyNO4_J-v51g6ktj71eWpxw/SbYcGYzT3xw.jpg?size=2560x1707&amp;quality=96&amp;sign=d582fb6a8b156b7af0495b51c7230869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356992"/>
            <a:ext cx="4392488" cy="3240360"/>
          </a:xfrm>
          <a:prstGeom prst="rect">
            <a:avLst/>
          </a:prstGeom>
          <a:noFill/>
        </p:spPr>
      </p:pic>
      <p:pic>
        <p:nvPicPr>
          <p:cNvPr id="21512" name="Picture 8" descr="https://sun7-21.userapi.com/impg/t3q-dBSqnpxkrHGW4JNuH0kxPBPk9jkyTC0joA/z6Av3ezfIJ8.jpg?size=2560x1707&amp;quality=96&amp;sign=60b6b505dd442c485b5c19a635c51152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3356992"/>
            <a:ext cx="4248472" cy="3240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171</Words>
  <Application>Microsoft Office PowerPoint</Application>
  <PresentationFormat>Экран (4:3)</PresentationFormat>
  <Paragraphs>6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«Ах, Масленица!» </vt:lpstr>
      <vt:lpstr> В детском саду №3 «Рябинка» города Инза празднование Масленицы стало хорошей и доброй традицией. Масленица - самый веселый, шумный, любимый народный праздник. В масленичную неделю люди провожают зиму и встречают весну. Символами этого праздника считаются солнце, блины и чучело Масленицы. Проведение Масленицы в детском саду - это отличный способ весело провести время с детьми и также рассказать им о культуре и традициях русского народа, привить любовь и уважение к своей истории. Наш праздник прошел интересно: с ряжеными, хороводами, играми-забавами!</vt:lpstr>
      <vt:lpstr>Слайд 3</vt:lpstr>
      <vt:lpstr>Слайд 4</vt:lpstr>
      <vt:lpstr>Слайд 5</vt:lpstr>
      <vt:lpstr>Слайд 6</vt:lpstr>
      <vt:lpstr>Слайд 7</vt:lpstr>
      <vt:lpstr>Широкий Четверг – Разгуляй в детском саду удался!!!!!!!!!!Воспитанники снова окунулись в атмосферу веселого праздника Масленица. Как и в старые добрые времена на Руси, мы сегодня веселились от души!На свежем воздухе детвору зазывала Масленица в музыкальном сопровождении плясками и хороводами!Спортивные состязания – перетягивание каната, «скачки на лошадях», весёлые эстафеты с валенками вызвали радость и задор! Старшее поколение,  в лице бабушек воспитанников,  передавая традиции народных гуляний и обрядов, угощали участников горячими блинами и чаем из самовара. Праздник удался на славу!!!  https://vk.com/public209199155?z=video-209199155_456239534%2Fa794af60a4605b4bed%2Fpl_wall_-209199155 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Фотоотчет о проведении мероприятия по духовно-нравственному воспитанию с кратким описанием</dc:title>
  <dc:creator>User</dc:creator>
  <cp:lastModifiedBy>*</cp:lastModifiedBy>
  <cp:revision>11</cp:revision>
  <dcterms:created xsi:type="dcterms:W3CDTF">2025-03-01T14:51:39Z</dcterms:created>
  <dcterms:modified xsi:type="dcterms:W3CDTF">2025-03-01T16:10:49Z</dcterms:modified>
</cp:coreProperties>
</file>