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94" r:id="rId3"/>
    <p:sldId id="295" r:id="rId4"/>
    <p:sldId id="298" r:id="rId5"/>
    <p:sldId id="297" r:id="rId6"/>
    <p:sldId id="296" r:id="rId7"/>
    <p:sldId id="283" r:id="rId8"/>
    <p:sldId id="256" r:id="rId9"/>
    <p:sldId id="272" r:id="rId10"/>
    <p:sldId id="271" r:id="rId11"/>
    <p:sldId id="273" r:id="rId12"/>
    <p:sldId id="274" r:id="rId13"/>
    <p:sldId id="307" r:id="rId14"/>
    <p:sldId id="282" r:id="rId15"/>
    <p:sldId id="279" r:id="rId16"/>
    <p:sldId id="278" r:id="rId17"/>
    <p:sldId id="280" r:id="rId18"/>
    <p:sldId id="301" r:id="rId19"/>
    <p:sldId id="287" r:id="rId20"/>
    <p:sldId id="293" r:id="rId21"/>
    <p:sldId id="288" r:id="rId22"/>
    <p:sldId id="284" r:id="rId23"/>
    <p:sldId id="286" r:id="rId24"/>
    <p:sldId id="276" r:id="rId25"/>
    <p:sldId id="277" r:id="rId26"/>
    <p:sldId id="306" r:id="rId27"/>
    <p:sldId id="281" r:id="rId28"/>
    <p:sldId id="305" r:id="rId29"/>
    <p:sldId id="302" r:id="rId30"/>
    <p:sldId id="303" r:id="rId31"/>
    <p:sldId id="304" r:id="rId32"/>
    <p:sldId id="275" r:id="rId33"/>
    <p:sldId id="309" r:id="rId34"/>
  </p:sldIdLst>
  <p:sldSz cx="12192000" cy="6858000"/>
  <p:notesSz cx="6761163" cy="98821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3F8508D-4B9F-44AB-951C-31FBE0B03AF0}" type="datetimeFigureOut">
              <a:rPr lang="ru-RU" smtClean="0"/>
              <a:t>06.03.2025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03947E-8DE4-490D-A962-63B5AC9CE350}" type="slidenum">
              <a:rPr lang="ru-RU" smtClean="0"/>
              <a:t>‹#›</a:t>
            </a:fld>
            <a:endParaRPr lang="ru-RU"/>
          </a:p>
        </p:txBody>
      </p:sp>
    </p:spTree>
    <p:extLst>
      <p:ext uri="{BB962C8B-B14F-4D97-AF65-F5344CB8AC3E}">
        <p14:creationId xmlns:p14="http://schemas.microsoft.com/office/powerpoint/2010/main" val="348616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8508D-4B9F-44AB-951C-31FBE0B03AF0}" type="datetimeFigureOut">
              <a:rPr lang="ru-RU" smtClean="0"/>
              <a:t>06.03.2025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03947E-8DE4-490D-A962-63B5AC9CE350}" type="slidenum">
              <a:rPr lang="ru-RU" smtClean="0"/>
              <a:t>‹#›</a:t>
            </a:fld>
            <a:endParaRPr lang="ru-RU"/>
          </a:p>
        </p:txBody>
      </p:sp>
    </p:spTree>
    <p:extLst>
      <p:ext uri="{BB962C8B-B14F-4D97-AF65-F5344CB8AC3E}">
        <p14:creationId xmlns:p14="http://schemas.microsoft.com/office/powerpoint/2010/main" val="327884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8508D-4B9F-44AB-951C-31FBE0B03AF0}" type="datetimeFigureOut">
              <a:rPr lang="ru-RU" smtClean="0"/>
              <a:t>06.03.2025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03947E-8DE4-490D-A962-63B5AC9CE350}" type="slidenum">
              <a:rPr lang="ru-RU" smtClean="0"/>
              <a:t>‹#›</a:t>
            </a:fld>
            <a:endParaRPr lang="ru-RU"/>
          </a:p>
        </p:txBody>
      </p:sp>
    </p:spTree>
    <p:extLst>
      <p:ext uri="{BB962C8B-B14F-4D97-AF65-F5344CB8AC3E}">
        <p14:creationId xmlns:p14="http://schemas.microsoft.com/office/powerpoint/2010/main" val="306493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8508D-4B9F-44AB-951C-31FBE0B03AF0}" type="datetimeFigureOut">
              <a:rPr lang="ru-RU" smtClean="0"/>
              <a:t>06.03.2025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03947E-8DE4-490D-A962-63B5AC9CE350}" type="slidenum">
              <a:rPr lang="ru-RU" smtClean="0"/>
              <a:t>‹#›</a:t>
            </a:fld>
            <a:endParaRPr lang="ru-RU"/>
          </a:p>
        </p:txBody>
      </p:sp>
    </p:spTree>
    <p:extLst>
      <p:ext uri="{BB962C8B-B14F-4D97-AF65-F5344CB8AC3E}">
        <p14:creationId xmlns:p14="http://schemas.microsoft.com/office/powerpoint/2010/main" val="239475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3F8508D-4B9F-44AB-951C-31FBE0B03AF0}" type="datetimeFigureOut">
              <a:rPr lang="ru-RU" smtClean="0"/>
              <a:t>06.03.2025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03947E-8DE4-490D-A962-63B5AC9CE350}" type="slidenum">
              <a:rPr lang="ru-RU" smtClean="0"/>
              <a:t>‹#›</a:t>
            </a:fld>
            <a:endParaRPr lang="ru-RU"/>
          </a:p>
        </p:txBody>
      </p:sp>
    </p:spTree>
    <p:extLst>
      <p:ext uri="{BB962C8B-B14F-4D97-AF65-F5344CB8AC3E}">
        <p14:creationId xmlns:p14="http://schemas.microsoft.com/office/powerpoint/2010/main" val="136640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3F8508D-4B9F-44AB-951C-31FBE0B03AF0}" type="datetimeFigureOut">
              <a:rPr lang="ru-RU" smtClean="0"/>
              <a:t>06.03.2025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03947E-8DE4-490D-A962-63B5AC9CE350}" type="slidenum">
              <a:rPr lang="ru-RU" smtClean="0"/>
              <a:t>‹#›</a:t>
            </a:fld>
            <a:endParaRPr lang="ru-RU"/>
          </a:p>
        </p:txBody>
      </p:sp>
    </p:spTree>
    <p:extLst>
      <p:ext uri="{BB962C8B-B14F-4D97-AF65-F5344CB8AC3E}">
        <p14:creationId xmlns:p14="http://schemas.microsoft.com/office/powerpoint/2010/main" val="327661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3F8508D-4B9F-44AB-951C-31FBE0B03AF0}" type="datetimeFigureOut">
              <a:rPr lang="ru-RU" smtClean="0"/>
              <a:t>06.03.2025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603947E-8DE4-490D-A962-63B5AC9CE350}" type="slidenum">
              <a:rPr lang="ru-RU" smtClean="0"/>
              <a:t>‹#›</a:t>
            </a:fld>
            <a:endParaRPr lang="ru-RU"/>
          </a:p>
        </p:txBody>
      </p:sp>
    </p:spTree>
    <p:extLst>
      <p:ext uri="{BB962C8B-B14F-4D97-AF65-F5344CB8AC3E}">
        <p14:creationId xmlns:p14="http://schemas.microsoft.com/office/powerpoint/2010/main" val="2135242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3F8508D-4B9F-44AB-951C-31FBE0B03AF0}" type="datetimeFigureOut">
              <a:rPr lang="ru-RU" smtClean="0"/>
              <a:t>06.03.2025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603947E-8DE4-490D-A962-63B5AC9CE350}" type="slidenum">
              <a:rPr lang="ru-RU" smtClean="0"/>
              <a:t>‹#›</a:t>
            </a:fld>
            <a:endParaRPr lang="ru-RU"/>
          </a:p>
        </p:txBody>
      </p:sp>
    </p:spTree>
    <p:extLst>
      <p:ext uri="{BB962C8B-B14F-4D97-AF65-F5344CB8AC3E}">
        <p14:creationId xmlns:p14="http://schemas.microsoft.com/office/powerpoint/2010/main" val="378392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F8508D-4B9F-44AB-951C-31FBE0B03AF0}" type="datetimeFigureOut">
              <a:rPr lang="ru-RU" smtClean="0"/>
              <a:t>06.03.2025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603947E-8DE4-490D-A962-63B5AC9CE350}" type="slidenum">
              <a:rPr lang="ru-RU" smtClean="0"/>
              <a:t>‹#›</a:t>
            </a:fld>
            <a:endParaRPr lang="ru-RU"/>
          </a:p>
        </p:txBody>
      </p:sp>
    </p:spTree>
    <p:extLst>
      <p:ext uri="{BB962C8B-B14F-4D97-AF65-F5344CB8AC3E}">
        <p14:creationId xmlns:p14="http://schemas.microsoft.com/office/powerpoint/2010/main" val="139950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3F8508D-4B9F-44AB-951C-31FBE0B03AF0}" type="datetimeFigureOut">
              <a:rPr lang="ru-RU" smtClean="0"/>
              <a:t>06.03.2025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03947E-8DE4-490D-A962-63B5AC9CE350}" type="slidenum">
              <a:rPr lang="ru-RU" smtClean="0"/>
              <a:t>‹#›</a:t>
            </a:fld>
            <a:endParaRPr lang="ru-RU"/>
          </a:p>
        </p:txBody>
      </p:sp>
    </p:spTree>
    <p:extLst>
      <p:ext uri="{BB962C8B-B14F-4D97-AF65-F5344CB8AC3E}">
        <p14:creationId xmlns:p14="http://schemas.microsoft.com/office/powerpoint/2010/main" val="257713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3F8508D-4B9F-44AB-951C-31FBE0B03AF0}" type="datetimeFigureOut">
              <a:rPr lang="ru-RU" smtClean="0"/>
              <a:t>06.03.2025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03947E-8DE4-490D-A962-63B5AC9CE350}" type="slidenum">
              <a:rPr lang="ru-RU" smtClean="0"/>
              <a:t>‹#›</a:t>
            </a:fld>
            <a:endParaRPr lang="ru-RU"/>
          </a:p>
        </p:txBody>
      </p:sp>
    </p:spTree>
    <p:extLst>
      <p:ext uri="{BB962C8B-B14F-4D97-AF65-F5344CB8AC3E}">
        <p14:creationId xmlns:p14="http://schemas.microsoft.com/office/powerpoint/2010/main" val="91443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8508D-4B9F-44AB-951C-31FBE0B03AF0}" type="datetimeFigureOut">
              <a:rPr lang="ru-RU" smtClean="0"/>
              <a:t>06.03.2025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3947E-8DE4-490D-A962-63B5AC9CE350}" type="slidenum">
              <a:rPr lang="ru-RU" smtClean="0"/>
              <a:t>‹#›</a:t>
            </a:fld>
            <a:endParaRPr lang="ru-RU"/>
          </a:p>
        </p:txBody>
      </p:sp>
    </p:spTree>
    <p:extLst>
      <p:ext uri="{BB962C8B-B14F-4D97-AF65-F5344CB8AC3E}">
        <p14:creationId xmlns:p14="http://schemas.microsoft.com/office/powerpoint/2010/main" val="1261361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77449"/>
          </a:xfrm>
          <a:prstGeom prst="rect">
            <a:avLst/>
          </a:prstGeom>
        </p:spPr>
      </p:pic>
      <p:sp>
        <p:nvSpPr>
          <p:cNvPr id="3" name="Подзаголовок 2"/>
          <p:cNvSpPr>
            <a:spLocks noGrp="1"/>
          </p:cNvSpPr>
          <p:nvPr>
            <p:ph type="subTitle" idx="1"/>
          </p:nvPr>
        </p:nvSpPr>
        <p:spPr>
          <a:xfrm>
            <a:off x="4316626" y="4510216"/>
            <a:ext cx="3805881" cy="1900151"/>
          </a:xfrm>
        </p:spPr>
        <p:txBody>
          <a:bodyPr>
            <a:noAutofit/>
          </a:bodyPr>
          <a:lstStyle/>
          <a:p>
            <a:r>
              <a:rPr lang="ru-RU" sz="4800" dirty="0" smtClean="0">
                <a:solidFill>
                  <a:srgbClr val="FF0000"/>
                </a:solidFill>
              </a:rPr>
              <a:t>.</a:t>
            </a:r>
            <a:endParaRPr lang="ru-RU" sz="4800" dirty="0"/>
          </a:p>
        </p:txBody>
      </p:sp>
      <p:sp>
        <p:nvSpPr>
          <p:cNvPr id="6" name="Скругленный прямоугольник 5"/>
          <p:cNvSpPr/>
          <p:nvPr/>
        </p:nvSpPr>
        <p:spPr>
          <a:xfrm>
            <a:off x="1037970" y="1094966"/>
            <a:ext cx="4448432" cy="41106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800" b="1" dirty="0" smtClean="0">
                <a:solidFill>
                  <a:srgbClr val="7030A0"/>
                </a:solidFill>
              </a:rPr>
              <a:t>«Использование логопедических технологий и практик учителем начальных классов на уроках для детей с тяжёлыми нарушениями речи»</a:t>
            </a:r>
            <a:endParaRPr lang="ru-RU" sz="2800" dirty="0"/>
          </a:p>
        </p:txBody>
      </p:sp>
      <p:sp>
        <p:nvSpPr>
          <p:cNvPr id="8" name="Заголовок 7"/>
          <p:cNvSpPr>
            <a:spLocks noGrp="1"/>
          </p:cNvSpPr>
          <p:nvPr>
            <p:ph type="ctrTitle"/>
          </p:nvPr>
        </p:nvSpPr>
        <p:spPr>
          <a:xfrm>
            <a:off x="6993924" y="1094966"/>
            <a:ext cx="3542267" cy="39587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normAutofit/>
          </a:bodyPr>
          <a:lstStyle/>
          <a:p>
            <a:r>
              <a:rPr lang="ru-RU" sz="2000" b="1" dirty="0" smtClean="0">
                <a:solidFill>
                  <a:srgbClr val="7030A0"/>
                </a:solidFill>
              </a:rPr>
              <a:t/>
            </a:r>
            <a:br>
              <a:rPr lang="ru-RU" sz="2000" b="1" dirty="0" smtClean="0">
                <a:solidFill>
                  <a:srgbClr val="7030A0"/>
                </a:solidFill>
              </a:rPr>
            </a:br>
            <a:r>
              <a:rPr lang="ru-RU" sz="2000" b="1" dirty="0">
                <a:solidFill>
                  <a:srgbClr val="7030A0"/>
                </a:solidFill>
              </a:rPr>
              <a:t/>
            </a:r>
            <a:br>
              <a:rPr lang="ru-RU" sz="2000" b="1" dirty="0">
                <a:solidFill>
                  <a:srgbClr val="7030A0"/>
                </a:solidFill>
              </a:rPr>
            </a:br>
            <a:r>
              <a:rPr lang="ru-RU" sz="2000" b="1" dirty="0" smtClean="0">
                <a:solidFill>
                  <a:srgbClr val="7030A0"/>
                </a:solidFill>
              </a:rPr>
              <a:t/>
            </a:r>
            <a:br>
              <a:rPr lang="ru-RU" sz="2000" b="1" dirty="0" smtClean="0">
                <a:solidFill>
                  <a:srgbClr val="7030A0"/>
                </a:solidFill>
              </a:rPr>
            </a:br>
            <a:r>
              <a:rPr lang="ru-RU" sz="2000" b="1" dirty="0">
                <a:solidFill>
                  <a:srgbClr val="7030A0"/>
                </a:solidFill>
              </a:rPr>
              <a:t/>
            </a:r>
            <a:br>
              <a:rPr lang="ru-RU" sz="2000" b="1" dirty="0">
                <a:solidFill>
                  <a:srgbClr val="7030A0"/>
                </a:solidFill>
              </a:rPr>
            </a:br>
            <a:r>
              <a:rPr lang="ru-RU" sz="2000" b="1" dirty="0" smtClean="0">
                <a:solidFill>
                  <a:srgbClr val="7030A0"/>
                </a:solidFill>
              </a:rPr>
              <a:t/>
            </a:r>
            <a:br>
              <a:rPr lang="ru-RU" sz="2000" b="1" dirty="0" smtClean="0">
                <a:solidFill>
                  <a:srgbClr val="7030A0"/>
                </a:solidFill>
              </a:rPr>
            </a:br>
            <a:r>
              <a:rPr lang="ru-RU" sz="2000" b="1" dirty="0">
                <a:solidFill>
                  <a:srgbClr val="7030A0"/>
                </a:solidFill>
              </a:rPr>
              <a:t/>
            </a:r>
            <a:br>
              <a:rPr lang="ru-RU" sz="2000" b="1" dirty="0">
                <a:solidFill>
                  <a:srgbClr val="7030A0"/>
                </a:solidFill>
              </a:rPr>
            </a:br>
            <a:r>
              <a:rPr lang="ru-RU" sz="2000" b="1" dirty="0" smtClean="0">
                <a:solidFill>
                  <a:srgbClr val="7030A0"/>
                </a:solidFill>
              </a:rPr>
              <a:t/>
            </a:r>
            <a:br>
              <a:rPr lang="ru-RU" sz="2000" b="1" dirty="0" smtClean="0">
                <a:solidFill>
                  <a:srgbClr val="7030A0"/>
                </a:solidFill>
              </a:rPr>
            </a:br>
            <a:r>
              <a:rPr lang="ru-RU" sz="2000" b="1" dirty="0" err="1" smtClean="0">
                <a:solidFill>
                  <a:srgbClr val="7030A0"/>
                </a:solidFill>
              </a:rPr>
              <a:t>Шелудкова</a:t>
            </a:r>
            <a:r>
              <a:rPr lang="ru-RU" sz="2000" b="1" dirty="0" smtClean="0">
                <a:solidFill>
                  <a:srgbClr val="7030A0"/>
                </a:solidFill>
              </a:rPr>
              <a:t> Алла </a:t>
            </a:r>
            <a:r>
              <a:rPr lang="ru-RU" sz="2000" b="1" dirty="0">
                <a:solidFill>
                  <a:srgbClr val="7030A0"/>
                </a:solidFill>
              </a:rPr>
              <a:t>В</a:t>
            </a:r>
            <a:r>
              <a:rPr lang="ru-RU" sz="2000" b="1" dirty="0" smtClean="0">
                <a:solidFill>
                  <a:srgbClr val="7030A0"/>
                </a:solidFill>
              </a:rPr>
              <a:t>ладимировна,</a:t>
            </a:r>
            <a:br>
              <a:rPr lang="ru-RU" sz="2000" b="1" dirty="0" smtClean="0">
                <a:solidFill>
                  <a:srgbClr val="7030A0"/>
                </a:solidFill>
              </a:rPr>
            </a:br>
            <a:r>
              <a:rPr lang="ru-RU" sz="2000" b="1" dirty="0" smtClean="0">
                <a:solidFill>
                  <a:srgbClr val="7030A0"/>
                </a:solidFill>
              </a:rPr>
              <a:t> учитель начальных классов</a:t>
            </a:r>
            <a:endParaRPr lang="ru-RU" sz="2000" dirty="0"/>
          </a:p>
        </p:txBody>
      </p:sp>
    </p:spTree>
    <p:extLst>
      <p:ext uri="{BB962C8B-B14F-4D97-AF65-F5344CB8AC3E}">
        <p14:creationId xmlns:p14="http://schemas.microsoft.com/office/powerpoint/2010/main" val="994105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avatars.mds.yandex.net/get-pdb/34158/54828917-478a-4f9b-bf25-bd86e750e476/s1200"/>
          <p:cNvPicPr>
            <a:picLocks noChangeAspect="1" noChangeArrowheads="1"/>
          </p:cNvPicPr>
          <p:nvPr/>
        </p:nvPicPr>
        <p:blipFill>
          <a:blip r:embed="rId2" cstate="print"/>
          <a:srcRect/>
          <a:stretch>
            <a:fillRect/>
          </a:stretch>
        </p:blipFill>
        <p:spPr bwMode="auto">
          <a:xfrm>
            <a:off x="57665" y="0"/>
            <a:ext cx="12134335" cy="6858000"/>
          </a:xfrm>
          <a:prstGeom prst="rect">
            <a:avLst/>
          </a:prstGeom>
          <a:noFill/>
        </p:spPr>
      </p:pic>
      <p:sp>
        <p:nvSpPr>
          <p:cNvPr id="2" name="Заголовок 1"/>
          <p:cNvSpPr>
            <a:spLocks noGrp="1"/>
          </p:cNvSpPr>
          <p:nvPr>
            <p:ph type="ctrTitle"/>
          </p:nvPr>
        </p:nvSpPr>
        <p:spPr>
          <a:xfrm>
            <a:off x="1334529" y="3873843"/>
            <a:ext cx="9366422" cy="2387600"/>
          </a:xfrm>
        </p:spPr>
        <p:txBody>
          <a:bodyPr>
            <a:noAutofit/>
          </a:bodyPr>
          <a:lstStyle/>
          <a:p>
            <a:pPr algn="l"/>
            <a:r>
              <a:rPr lang="ru-RU" sz="3200" b="1" dirty="0" smtClean="0">
                <a:solidFill>
                  <a:srgbClr val="FF0000"/>
                </a:solidFill>
              </a:rPr>
              <a:t>Коррекционные </a:t>
            </a:r>
            <a:r>
              <a:rPr lang="ru-RU" sz="3200" b="1" dirty="0">
                <a:solidFill>
                  <a:srgbClr val="FF0000"/>
                </a:solidFill>
              </a:rPr>
              <a:t>задачи музыкотерапии</a:t>
            </a:r>
            <a:r>
              <a:rPr lang="ru-RU" sz="3200" b="1" dirty="0" smtClean="0">
                <a:solidFill>
                  <a:srgbClr val="FF0000"/>
                </a:solidFill>
              </a:rPr>
              <a:t>:</a:t>
            </a:r>
            <a:br>
              <a:rPr lang="ru-RU" sz="3200" b="1" dirty="0" smtClean="0">
                <a:solidFill>
                  <a:srgbClr val="FF0000"/>
                </a:solidFill>
              </a:rPr>
            </a:br>
            <a:r>
              <a:rPr lang="ru-RU" sz="3200" b="1" dirty="0">
                <a:solidFill>
                  <a:srgbClr val="FF0000"/>
                </a:solidFill>
              </a:rPr>
              <a:t/>
            </a:r>
            <a:br>
              <a:rPr lang="ru-RU" sz="3200" b="1" dirty="0">
                <a:solidFill>
                  <a:srgbClr val="FF0000"/>
                </a:solidFill>
              </a:rPr>
            </a:br>
            <a:r>
              <a:rPr lang="ru-RU" sz="2000" dirty="0"/>
              <a:t>• нормализация нейродинамических процессов коры головного мозга, нормализация биоритма;</a:t>
            </a:r>
            <a:br>
              <a:rPr lang="ru-RU" sz="2000" dirty="0"/>
            </a:br>
            <a:r>
              <a:rPr lang="ru-RU" sz="2000" dirty="0"/>
              <a:t>• стимуляция слухового восприятия (активизация правополушарных функций);</a:t>
            </a:r>
            <a:br>
              <a:rPr lang="ru-RU" sz="2000" dirty="0"/>
            </a:br>
            <a:r>
              <a:rPr lang="ru-RU" sz="2000" dirty="0"/>
              <a:t>• улучшение общего состояния детей;</a:t>
            </a:r>
            <a:br>
              <a:rPr lang="ru-RU" sz="2000" dirty="0"/>
            </a:br>
            <a:r>
              <a:rPr lang="ru-RU" sz="2000" dirty="0"/>
              <a:t>• улучшение исполнения качества движений (развиваются выразительность, ритмичность, плавность);</a:t>
            </a:r>
            <a:br>
              <a:rPr lang="ru-RU" sz="2000" dirty="0"/>
            </a:br>
            <a:r>
              <a:rPr lang="ru-RU" sz="2000" dirty="0"/>
              <a:t>• коррекция и развитие ощущений, восприятий, представлений;</a:t>
            </a:r>
            <a:br>
              <a:rPr lang="ru-RU" sz="2000" dirty="0"/>
            </a:br>
            <a:r>
              <a:rPr lang="ru-RU" sz="2000" dirty="0"/>
              <a:t>• стимуляции речевой функции;</a:t>
            </a:r>
            <a:br>
              <a:rPr lang="ru-RU" sz="2000" dirty="0"/>
            </a:br>
            <a:r>
              <a:rPr lang="ru-RU" sz="2000" dirty="0"/>
              <a:t>• нормализация просодической стороны речи (тембр, темп, </a:t>
            </a:r>
            <a:r>
              <a:rPr lang="ru-RU" sz="2000" dirty="0" smtClean="0"/>
              <a:t>ритм, выразительность </a:t>
            </a:r>
            <a:r>
              <a:rPr lang="ru-RU" sz="2000" dirty="0"/>
              <a:t>интонации);</a:t>
            </a:r>
            <a:br>
              <a:rPr lang="ru-RU" sz="2000" dirty="0"/>
            </a:br>
            <a:r>
              <a:rPr lang="ru-RU" sz="2000" dirty="0"/>
              <a:t>• формирование навыков словообразования;</a:t>
            </a:r>
            <a:br>
              <a:rPr lang="ru-RU" sz="2000" dirty="0"/>
            </a:br>
            <a:r>
              <a:rPr lang="ru-RU" sz="2000" dirty="0"/>
              <a:t>• формирование слоговой структуры слова.</a:t>
            </a:r>
            <a:br>
              <a:rPr lang="ru-RU" sz="2000" dirty="0"/>
            </a:br>
            <a:r>
              <a:rPr lang="ru-RU" sz="2000" dirty="0" smtClean="0"/>
              <a:t/>
            </a:r>
            <a:br>
              <a:rPr lang="ru-RU" sz="2000" dirty="0" smtClean="0"/>
            </a:br>
            <a:r>
              <a:rPr lang="ru-RU" sz="2000" dirty="0" smtClean="0"/>
              <a:t>	</a:t>
            </a:r>
            <a:r>
              <a:rPr lang="ru-RU" sz="2000" b="1" i="1" dirty="0" smtClean="0">
                <a:solidFill>
                  <a:srgbClr val="002060"/>
                </a:solidFill>
              </a:rPr>
              <a:t>Тонизирующие </a:t>
            </a:r>
            <a:r>
              <a:rPr lang="ru-RU" sz="2000" b="1" i="1" dirty="0">
                <a:solidFill>
                  <a:srgbClr val="002060"/>
                </a:solidFill>
              </a:rPr>
              <a:t>музыкальные произведения возможно использовать во время проведения динамических пауз и артикуляционной гимнастики.</a:t>
            </a:r>
            <a:br>
              <a:rPr lang="ru-RU" sz="2000" b="1" i="1" dirty="0">
                <a:solidFill>
                  <a:srgbClr val="002060"/>
                </a:solidFill>
              </a:rPr>
            </a:br>
            <a:endParaRPr lang="ru-RU" sz="2000" b="1" i="1" dirty="0">
              <a:solidFill>
                <a:srgbClr val="002060"/>
              </a:solidFill>
            </a:endParaRPr>
          </a:p>
        </p:txBody>
      </p:sp>
    </p:spTree>
    <p:extLst>
      <p:ext uri="{BB962C8B-B14F-4D97-AF65-F5344CB8AC3E}">
        <p14:creationId xmlns:p14="http://schemas.microsoft.com/office/powerpoint/2010/main" val="197157222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avatars.mds.yandex.net/get-pdb/34158/54828917-478a-4f9b-bf25-bd86e750e476/s1200"/>
          <p:cNvPicPr>
            <a:picLocks noChangeAspect="1" noChangeArrowheads="1"/>
          </p:cNvPicPr>
          <p:nvPr/>
        </p:nvPicPr>
        <p:blipFill>
          <a:blip r:embed="rId2" cstate="print"/>
          <a:srcRect/>
          <a:stretch>
            <a:fillRect/>
          </a:stretch>
        </p:blipFill>
        <p:spPr bwMode="auto">
          <a:xfrm>
            <a:off x="57665" y="0"/>
            <a:ext cx="12134335" cy="6858000"/>
          </a:xfrm>
          <a:prstGeom prst="rect">
            <a:avLst/>
          </a:prstGeom>
          <a:noFill/>
        </p:spPr>
      </p:pic>
      <p:sp>
        <p:nvSpPr>
          <p:cNvPr id="2" name="Заголовок 1"/>
          <p:cNvSpPr>
            <a:spLocks noGrp="1"/>
          </p:cNvSpPr>
          <p:nvPr>
            <p:ph type="ctrTitle"/>
          </p:nvPr>
        </p:nvSpPr>
        <p:spPr>
          <a:xfrm>
            <a:off x="753761" y="2235200"/>
            <a:ext cx="9988380" cy="2387600"/>
          </a:xfrm>
        </p:spPr>
        <p:txBody>
          <a:bodyPr>
            <a:noAutofit/>
          </a:bodyPr>
          <a:lstStyle/>
          <a:p>
            <a:r>
              <a:rPr lang="ru-RU" sz="2000" i="1" dirty="0"/>
              <a:t> </a:t>
            </a:r>
            <a:r>
              <a:rPr lang="ru-RU" sz="2000" i="1" dirty="0" smtClean="0"/>
              <a:t/>
            </a:r>
            <a:br>
              <a:rPr lang="ru-RU" sz="2000" i="1" dirty="0" smtClean="0"/>
            </a:br>
            <a:r>
              <a:rPr lang="ru-RU" sz="4800" b="1" dirty="0" err="1">
                <a:solidFill>
                  <a:srgbClr val="FF0000"/>
                </a:solidFill>
              </a:rPr>
              <a:t>И</a:t>
            </a:r>
            <a:r>
              <a:rPr lang="ru-RU" sz="4800" b="1" dirty="0" err="1" smtClean="0">
                <a:solidFill>
                  <a:srgbClr val="FF0000"/>
                </a:solidFill>
              </a:rPr>
              <a:t>зотерапия</a:t>
            </a:r>
            <a:r>
              <a:rPr lang="ru-RU" sz="4800" dirty="0" smtClean="0"/>
              <a:t/>
            </a:r>
            <a:br>
              <a:rPr lang="ru-RU" sz="4800" dirty="0" smtClean="0"/>
            </a:br>
            <a:r>
              <a:rPr lang="ru-RU" sz="4000" dirty="0" smtClean="0"/>
              <a:t> </a:t>
            </a:r>
            <a:r>
              <a:rPr lang="ru-RU" sz="4000" dirty="0"/>
              <a:t>(рисунок, лепка) </a:t>
            </a:r>
            <a:r>
              <a:rPr lang="ru-RU" sz="4800" dirty="0" smtClean="0"/>
              <a:t>–</a:t>
            </a:r>
            <a:br>
              <a:rPr lang="ru-RU" sz="4800" dirty="0" smtClean="0"/>
            </a:br>
            <a:r>
              <a:rPr lang="ru-RU" sz="4800" dirty="0" smtClean="0"/>
              <a:t> </a:t>
            </a:r>
            <a:r>
              <a:rPr lang="ru-RU" sz="3200" b="1" dirty="0">
                <a:solidFill>
                  <a:srgbClr val="002060"/>
                </a:solidFill>
              </a:rPr>
              <a:t>лечебное воздействие, коррекция посредством изобразительной деятельности.</a:t>
            </a:r>
            <a:r>
              <a:rPr lang="ru-RU" sz="3200" dirty="0"/>
              <a:t/>
            </a:r>
            <a:br>
              <a:rPr lang="ru-RU" sz="3200" dirty="0"/>
            </a:br>
            <a:endParaRPr lang="ru-RU" sz="3200" i="1" dirty="0"/>
          </a:p>
        </p:txBody>
      </p:sp>
    </p:spTree>
    <p:extLst>
      <p:ext uri="{BB962C8B-B14F-4D97-AF65-F5344CB8AC3E}">
        <p14:creationId xmlns:p14="http://schemas.microsoft.com/office/powerpoint/2010/main" val="299485469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avatars.mds.yandex.net/get-pdb/34158/54828917-478a-4f9b-bf25-bd86e750e476/s1200"/>
          <p:cNvPicPr>
            <a:picLocks noChangeAspect="1" noChangeArrowheads="1"/>
          </p:cNvPicPr>
          <p:nvPr/>
        </p:nvPicPr>
        <p:blipFill>
          <a:blip r:embed="rId2" cstate="print"/>
          <a:srcRect/>
          <a:stretch>
            <a:fillRect/>
          </a:stretch>
        </p:blipFill>
        <p:spPr bwMode="auto">
          <a:xfrm>
            <a:off x="57665" y="0"/>
            <a:ext cx="12134335" cy="6858000"/>
          </a:xfrm>
          <a:prstGeom prst="rect">
            <a:avLst/>
          </a:prstGeom>
          <a:noFill/>
        </p:spPr>
      </p:pic>
      <p:sp>
        <p:nvSpPr>
          <p:cNvPr id="2" name="Заголовок 1"/>
          <p:cNvSpPr>
            <a:spLocks noGrp="1"/>
          </p:cNvSpPr>
          <p:nvPr>
            <p:ph type="ctrTitle"/>
          </p:nvPr>
        </p:nvSpPr>
        <p:spPr>
          <a:xfrm>
            <a:off x="1169773" y="3906794"/>
            <a:ext cx="10074876" cy="2387600"/>
          </a:xfrm>
        </p:spPr>
        <p:txBody>
          <a:bodyPr>
            <a:noAutofit/>
          </a:bodyPr>
          <a:lstStyle/>
          <a:p>
            <a:pPr algn="l"/>
            <a:r>
              <a:rPr lang="ru-RU" sz="3200" b="1" dirty="0" smtClean="0">
                <a:solidFill>
                  <a:srgbClr val="FF0000"/>
                </a:solidFill>
              </a:rPr>
              <a:t>                           Техники</a:t>
            </a:r>
            <a:r>
              <a:rPr lang="ru-RU" sz="3200" b="1" dirty="0">
                <a:solidFill>
                  <a:srgbClr val="FF0000"/>
                </a:solidFill>
              </a:rPr>
              <a:t> </a:t>
            </a:r>
            <a:r>
              <a:rPr lang="ru-RU" sz="3200" b="1" i="1" u="sng" dirty="0">
                <a:solidFill>
                  <a:srgbClr val="FF0000"/>
                </a:solidFill>
              </a:rPr>
              <a:t>изо-терапии</a:t>
            </a:r>
            <a:r>
              <a:rPr lang="ru-RU" sz="3200" b="1" dirty="0" smtClean="0">
                <a:solidFill>
                  <a:srgbClr val="FF0000"/>
                </a:solidFill>
              </a:rPr>
              <a:t>, </a:t>
            </a:r>
            <a:br>
              <a:rPr lang="ru-RU" sz="3200" b="1" dirty="0" smtClean="0">
                <a:solidFill>
                  <a:srgbClr val="FF0000"/>
                </a:solidFill>
              </a:rPr>
            </a:br>
            <a:r>
              <a:rPr lang="ru-RU" sz="3200" b="1" dirty="0" smtClean="0">
                <a:solidFill>
                  <a:srgbClr val="FF0000"/>
                </a:solidFill>
              </a:rPr>
              <a:t>                     используемые </a:t>
            </a:r>
            <a:r>
              <a:rPr lang="ru-RU" sz="3200" b="1" dirty="0">
                <a:solidFill>
                  <a:srgbClr val="FF0000"/>
                </a:solidFill>
              </a:rPr>
              <a:t>для развития речи:</a:t>
            </a:r>
            <a:br>
              <a:rPr lang="ru-RU" sz="3200" b="1" dirty="0">
                <a:solidFill>
                  <a:srgbClr val="FF0000"/>
                </a:solidFill>
              </a:rPr>
            </a:br>
            <a:r>
              <a:rPr lang="ru-RU" sz="3200" dirty="0"/>
              <a:t>• </a:t>
            </a:r>
            <a:r>
              <a:rPr lang="ru-RU" sz="2400" dirty="0"/>
              <a:t>техника «</a:t>
            </a:r>
            <a:r>
              <a:rPr lang="ru-RU" sz="2400" dirty="0" err="1"/>
              <a:t>кляксография</a:t>
            </a:r>
            <a:r>
              <a:rPr lang="ru-RU" sz="2400" dirty="0"/>
              <a:t>»;</a:t>
            </a:r>
            <a:br>
              <a:rPr lang="ru-RU" sz="2400" dirty="0"/>
            </a:br>
            <a:r>
              <a:rPr lang="ru-RU" sz="2400" dirty="0"/>
              <a:t>• пальцевая живопись;</a:t>
            </a:r>
            <a:br>
              <a:rPr lang="ru-RU" sz="2400" dirty="0"/>
            </a:br>
            <a:r>
              <a:rPr lang="ru-RU" sz="2400" dirty="0"/>
              <a:t>• рисование мягкой бумагой;</a:t>
            </a:r>
            <a:br>
              <a:rPr lang="ru-RU" sz="2400" dirty="0"/>
            </a:br>
            <a:r>
              <a:rPr lang="ru-RU" sz="2400" dirty="0"/>
              <a:t>• рисование тычком жёсткой полусухой кистью;</a:t>
            </a:r>
            <a:br>
              <a:rPr lang="ru-RU" sz="2400" dirty="0"/>
            </a:br>
            <a:r>
              <a:rPr lang="ru-RU" sz="2400" dirty="0"/>
              <a:t>• рисование на стекле;</a:t>
            </a:r>
            <a:br>
              <a:rPr lang="ru-RU" sz="2400" dirty="0"/>
            </a:br>
            <a:r>
              <a:rPr lang="ru-RU" sz="2400" dirty="0"/>
              <a:t>• </a:t>
            </a:r>
            <a:r>
              <a:rPr lang="ru-RU" sz="2400" dirty="0" err="1"/>
              <a:t>ниткография</a:t>
            </a:r>
            <a:r>
              <a:rPr lang="ru-RU" sz="2400" dirty="0"/>
              <a:t>;</a:t>
            </a:r>
            <a:br>
              <a:rPr lang="ru-RU" sz="2400" dirty="0"/>
            </a:br>
            <a:r>
              <a:rPr lang="ru-RU" sz="2400" dirty="0"/>
              <a:t>• рисование на манке;</a:t>
            </a:r>
            <a:br>
              <a:rPr lang="ru-RU" sz="2400" dirty="0"/>
            </a:br>
            <a:r>
              <a:rPr lang="ru-RU" sz="2400" dirty="0"/>
              <a:t>• техника рисования листьями, палочками, камушками и т.п.;</a:t>
            </a:r>
            <a:br>
              <a:rPr lang="ru-RU" sz="2400" dirty="0"/>
            </a:br>
            <a:r>
              <a:rPr lang="ru-RU" sz="2400" dirty="0"/>
              <a:t>• техника отпечатывания ватой;</a:t>
            </a:r>
            <a:br>
              <a:rPr lang="ru-RU" sz="2400" dirty="0"/>
            </a:br>
            <a:r>
              <a:rPr lang="ru-RU" sz="2400" dirty="0"/>
              <a:t>• техника «оттиск пробками»;</a:t>
            </a:r>
            <a:br>
              <a:rPr lang="ru-RU" sz="2400" dirty="0"/>
            </a:br>
            <a:r>
              <a:rPr lang="ru-RU" sz="2400" dirty="0"/>
              <a:t>• рисование ладонями.</a:t>
            </a:r>
            <a:br>
              <a:rPr lang="ru-RU" sz="2400" dirty="0"/>
            </a:br>
            <a:r>
              <a:rPr lang="ru-RU" sz="2000" b="1" i="1" dirty="0">
                <a:solidFill>
                  <a:srgbClr val="002060"/>
                </a:solidFill>
              </a:rPr>
              <a:t>Данные техники, позволяют развивать точность, координацию движений руки, мелкую и общую моторику, </a:t>
            </a:r>
            <a:r>
              <a:rPr lang="ru-RU" sz="2000" b="1" i="1" dirty="0" smtClean="0">
                <a:solidFill>
                  <a:srgbClr val="002060"/>
                </a:solidFill>
              </a:rPr>
              <a:t>также </a:t>
            </a:r>
            <a:r>
              <a:rPr lang="ru-RU" sz="2000" b="1" i="1" dirty="0">
                <a:solidFill>
                  <a:srgbClr val="002060"/>
                </a:solidFill>
              </a:rPr>
              <a:t>расслабляют ребёнка во время занятия, помогают переключить внимание, настроить на положительный лад и т.д.</a:t>
            </a:r>
          </a:p>
        </p:txBody>
      </p:sp>
    </p:spTree>
    <p:extLst>
      <p:ext uri="{BB962C8B-B14F-4D97-AF65-F5344CB8AC3E}">
        <p14:creationId xmlns:p14="http://schemas.microsoft.com/office/powerpoint/2010/main" val="283359991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39924" y="555819"/>
            <a:ext cx="6815751" cy="5111813"/>
          </a:xfrm>
        </p:spPr>
      </p:pic>
    </p:spTree>
    <p:extLst>
      <p:ext uri="{BB962C8B-B14F-4D97-AF65-F5344CB8AC3E}">
        <p14:creationId xmlns:p14="http://schemas.microsoft.com/office/powerpoint/2010/main" val="3612325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avatars.mds.yandex.net/get-pdb/34158/54828917-478a-4f9b-bf25-bd86e750e476/s1200"/>
          <p:cNvPicPr>
            <a:picLocks noChangeAspect="1" noChangeArrowheads="1"/>
          </p:cNvPicPr>
          <p:nvPr/>
        </p:nvPicPr>
        <p:blipFill>
          <a:blip r:embed="rId2" cstate="print"/>
          <a:srcRect/>
          <a:stretch>
            <a:fillRect/>
          </a:stretch>
        </p:blipFill>
        <p:spPr bwMode="auto">
          <a:xfrm>
            <a:off x="0" y="0"/>
            <a:ext cx="12134335" cy="6858000"/>
          </a:xfrm>
          <a:prstGeom prst="rect">
            <a:avLst/>
          </a:prstGeom>
          <a:noFill/>
        </p:spPr>
      </p:pic>
      <p:sp>
        <p:nvSpPr>
          <p:cNvPr id="2" name="Заголовок 1"/>
          <p:cNvSpPr>
            <a:spLocks noGrp="1"/>
          </p:cNvSpPr>
          <p:nvPr>
            <p:ph type="ctrTitle"/>
          </p:nvPr>
        </p:nvSpPr>
        <p:spPr>
          <a:xfrm>
            <a:off x="1120345" y="3593757"/>
            <a:ext cx="10074876" cy="2387600"/>
          </a:xfrm>
        </p:spPr>
        <p:txBody>
          <a:bodyPr>
            <a:noAutofit/>
          </a:bodyPr>
          <a:lstStyle/>
          <a:p>
            <a:pPr algn="l"/>
            <a:r>
              <a:rPr lang="ru-RU" sz="3200" b="1" i="1" dirty="0" smtClean="0">
                <a:solidFill>
                  <a:srgbClr val="FF0000"/>
                </a:solidFill>
              </a:rPr>
              <a:t>           </a:t>
            </a:r>
            <a:endParaRPr lang="ru-RU" sz="2400" b="1" i="1" dirty="0">
              <a:solidFill>
                <a:srgbClr val="002060"/>
              </a:solidFill>
            </a:endParaRPr>
          </a:p>
        </p:txBody>
      </p:sp>
      <p:sp>
        <p:nvSpPr>
          <p:cNvPr id="4" name="Прямоугольник 3"/>
          <p:cNvSpPr/>
          <p:nvPr/>
        </p:nvSpPr>
        <p:spPr>
          <a:xfrm>
            <a:off x="1210961" y="952853"/>
            <a:ext cx="9704174" cy="3914918"/>
          </a:xfrm>
          <a:prstGeom prst="rect">
            <a:avLst/>
          </a:prstGeom>
        </p:spPr>
        <p:txBody>
          <a:bodyPr wrap="square">
            <a:spAutoFit/>
          </a:bodyPr>
          <a:lstStyle/>
          <a:p>
            <a:pPr>
              <a:lnSpc>
                <a:spcPct val="115000"/>
              </a:lnSpc>
              <a:spcAft>
                <a:spcPts val="0"/>
              </a:spcAft>
            </a:pPr>
            <a:r>
              <a:rPr lang="ru-RU" sz="3600" b="1" i="1" u="sng" dirty="0" err="1">
                <a:solidFill>
                  <a:srgbClr val="FF0000"/>
                </a:solidFill>
                <a:latin typeface="Times New Roman" panose="02020603050405020304" pitchFamily="18" charset="0"/>
                <a:ea typeface="Times New Roman" panose="02020603050405020304" pitchFamily="18" charset="0"/>
              </a:rPr>
              <a:t>Смехотерапия</a:t>
            </a:r>
            <a:r>
              <a:rPr lang="ru-RU" sz="3600" b="1" dirty="0">
                <a:solidFill>
                  <a:srgbClr val="FF0000"/>
                </a:solidFill>
                <a:latin typeface="Times New Roman" panose="02020603050405020304" pitchFamily="18" charset="0"/>
                <a:ea typeface="Times New Roman" panose="02020603050405020304" pitchFamily="18" charset="0"/>
              </a:rPr>
              <a:t> -</a:t>
            </a:r>
            <a:r>
              <a:rPr lang="ru-RU" sz="3600" dirty="0">
                <a:solidFill>
                  <a:srgbClr val="000000"/>
                </a:solidFill>
                <a:latin typeface="Times New Roman" panose="02020603050405020304" pitchFamily="18" charset="0"/>
                <a:ea typeface="Times New Roman" panose="02020603050405020304" pitchFamily="18" charset="0"/>
              </a:rPr>
              <a:t> </a:t>
            </a:r>
            <a:r>
              <a:rPr lang="ru-RU" sz="3600" dirty="0">
                <a:solidFill>
                  <a:srgbClr val="002060"/>
                </a:solidFill>
                <a:latin typeface="Times New Roman" panose="02020603050405020304" pitchFamily="18" charset="0"/>
                <a:ea typeface="Times New Roman" panose="02020603050405020304" pitchFamily="18" charset="0"/>
              </a:rPr>
              <a:t>это вид психотерапии, помогающий снять блоки, расслабиться, избавиться от стеснительности. Юмор и смех поднимают настроение, помогают наладить коммуникативные связи, позволяют эффективно противостоять стрессовым ситуациям.</a:t>
            </a:r>
            <a:endParaRPr lang="ru-RU" sz="36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25253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avatars.mds.yandex.net/get-pdb/34158/54828917-478a-4f9b-bf25-bd86e750e476/s1200"/>
          <p:cNvPicPr>
            <a:picLocks noChangeAspect="1" noChangeArrowheads="1"/>
          </p:cNvPicPr>
          <p:nvPr/>
        </p:nvPicPr>
        <p:blipFill>
          <a:blip r:embed="rId2" cstate="print"/>
          <a:srcRect/>
          <a:stretch>
            <a:fillRect/>
          </a:stretch>
        </p:blipFill>
        <p:spPr bwMode="auto">
          <a:xfrm>
            <a:off x="0" y="0"/>
            <a:ext cx="12134335" cy="6858000"/>
          </a:xfrm>
          <a:prstGeom prst="rect">
            <a:avLst/>
          </a:prstGeom>
          <a:noFill/>
        </p:spPr>
      </p:pic>
      <p:sp>
        <p:nvSpPr>
          <p:cNvPr id="2" name="Заголовок 1"/>
          <p:cNvSpPr>
            <a:spLocks noGrp="1"/>
          </p:cNvSpPr>
          <p:nvPr>
            <p:ph type="ctrTitle"/>
          </p:nvPr>
        </p:nvSpPr>
        <p:spPr>
          <a:xfrm>
            <a:off x="1169773" y="3873843"/>
            <a:ext cx="10074876" cy="2387600"/>
          </a:xfrm>
        </p:spPr>
        <p:txBody>
          <a:bodyPr>
            <a:noAutofit/>
          </a:bodyPr>
          <a:lstStyle/>
          <a:p>
            <a:pPr algn="l"/>
            <a:r>
              <a:rPr lang="ru-RU" sz="4800" b="1" dirty="0" smtClean="0">
                <a:solidFill>
                  <a:srgbClr val="FF0000"/>
                </a:solidFill>
              </a:rPr>
              <a:t>       </a:t>
            </a:r>
            <a:endParaRPr lang="ru-RU" sz="4800" b="1" i="1" dirty="0">
              <a:solidFill>
                <a:srgbClr val="002060"/>
              </a:solidFill>
            </a:endParaRPr>
          </a:p>
        </p:txBody>
      </p:sp>
      <p:sp>
        <p:nvSpPr>
          <p:cNvPr id="3" name="Прямоугольник 2"/>
          <p:cNvSpPr/>
          <p:nvPr/>
        </p:nvSpPr>
        <p:spPr>
          <a:xfrm>
            <a:off x="1491049" y="1673770"/>
            <a:ext cx="9028670" cy="3207032"/>
          </a:xfrm>
          <a:prstGeom prst="rect">
            <a:avLst/>
          </a:prstGeom>
        </p:spPr>
        <p:txBody>
          <a:bodyPr wrap="square">
            <a:spAutoFit/>
          </a:bodyPr>
          <a:lstStyle/>
          <a:p>
            <a:pPr>
              <a:lnSpc>
                <a:spcPct val="115000"/>
              </a:lnSpc>
              <a:spcAft>
                <a:spcPts val="0"/>
              </a:spcAft>
            </a:pPr>
            <a:r>
              <a:rPr lang="ru-RU" sz="4800" b="1" i="1" dirty="0" smtClean="0">
                <a:solidFill>
                  <a:srgbClr val="FF0000"/>
                </a:solidFill>
                <a:latin typeface="Times New Roman" panose="02020603050405020304" pitchFamily="18" charset="0"/>
                <a:ea typeface="Times New Roman" panose="02020603050405020304" pitchFamily="18" charset="0"/>
              </a:rPr>
              <a:t>         </a:t>
            </a:r>
            <a:r>
              <a:rPr lang="ru-RU" sz="4800" b="1" i="1" dirty="0" err="1" smtClean="0">
                <a:solidFill>
                  <a:srgbClr val="FF0000"/>
                </a:solidFill>
                <a:latin typeface="Times New Roman" panose="02020603050405020304" pitchFamily="18" charset="0"/>
                <a:ea typeface="Times New Roman" panose="02020603050405020304" pitchFamily="18" charset="0"/>
              </a:rPr>
              <a:t>Сказкотерапия</a:t>
            </a:r>
            <a:r>
              <a:rPr lang="ru-RU" sz="4800" dirty="0" smtClean="0">
                <a:solidFill>
                  <a:srgbClr val="FF0000"/>
                </a:solidFill>
                <a:latin typeface="Times New Roman" panose="02020603050405020304" pitchFamily="18" charset="0"/>
                <a:ea typeface="Times New Roman" panose="02020603050405020304" pitchFamily="18" charset="0"/>
              </a:rPr>
              <a:t> </a:t>
            </a:r>
            <a:r>
              <a:rPr lang="ru-RU" sz="4800" i="1" dirty="0">
                <a:solidFill>
                  <a:srgbClr val="FF0000"/>
                </a:solidFill>
                <a:latin typeface="Times New Roman" panose="02020603050405020304" pitchFamily="18" charset="0"/>
                <a:ea typeface="Times New Roman" panose="02020603050405020304" pitchFamily="18" charset="0"/>
              </a:rPr>
              <a:t>–</a:t>
            </a:r>
            <a:r>
              <a:rPr lang="ru-RU" sz="4800" dirty="0">
                <a:solidFill>
                  <a:srgbClr val="FF0000"/>
                </a:solidFill>
                <a:latin typeface="Times New Roman" panose="02020603050405020304" pitchFamily="18" charset="0"/>
                <a:ea typeface="Times New Roman" panose="02020603050405020304" pitchFamily="18" charset="0"/>
              </a:rPr>
              <a:t> </a:t>
            </a:r>
            <a:endParaRPr lang="ru-RU" sz="4800" dirty="0" smtClean="0">
              <a:solidFill>
                <a:srgbClr val="FF0000"/>
              </a:solidFill>
              <a:latin typeface="Times New Roman" panose="02020603050405020304" pitchFamily="18" charset="0"/>
              <a:ea typeface="Times New Roman" panose="02020603050405020304" pitchFamily="18" charset="0"/>
            </a:endParaRPr>
          </a:p>
          <a:p>
            <a:pPr>
              <a:lnSpc>
                <a:spcPct val="115000"/>
              </a:lnSpc>
              <a:spcAft>
                <a:spcPts val="0"/>
              </a:spcAft>
            </a:pPr>
            <a:r>
              <a:rPr lang="ru-RU" sz="3200" dirty="0" smtClean="0">
                <a:solidFill>
                  <a:srgbClr val="002060"/>
                </a:solidFill>
                <a:latin typeface="Times New Roman" panose="02020603050405020304" pitchFamily="18" charset="0"/>
                <a:ea typeface="Times New Roman" panose="02020603050405020304" pitchFamily="18" charset="0"/>
              </a:rPr>
              <a:t>метод</a:t>
            </a:r>
            <a:r>
              <a:rPr lang="ru-RU" sz="3200" dirty="0">
                <a:solidFill>
                  <a:srgbClr val="002060"/>
                </a:solidFill>
                <a:latin typeface="Times New Roman" panose="02020603050405020304" pitchFamily="18" charset="0"/>
                <a:ea typeface="Times New Roman" panose="02020603050405020304" pitchFamily="18" charset="0"/>
              </a:rPr>
              <a:t>, использующий сказочную форму для речевого развития личности, расширения сознания и совершенствования взаимодействия через речь с окружающим миром.</a:t>
            </a:r>
            <a:endParaRPr lang="ru-RU" sz="32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658994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avatars.mds.yandex.net/get-pdb/34158/54828917-478a-4f9b-bf25-bd86e750e476/s1200"/>
          <p:cNvPicPr>
            <a:picLocks noChangeAspect="1" noChangeArrowheads="1"/>
          </p:cNvPicPr>
          <p:nvPr/>
        </p:nvPicPr>
        <p:blipFill>
          <a:blip r:embed="rId2" cstate="print"/>
          <a:srcRect/>
          <a:stretch>
            <a:fillRect/>
          </a:stretch>
        </p:blipFill>
        <p:spPr bwMode="auto">
          <a:xfrm>
            <a:off x="-57665" y="0"/>
            <a:ext cx="12134335" cy="6858000"/>
          </a:xfrm>
          <a:prstGeom prst="rect">
            <a:avLst/>
          </a:prstGeom>
          <a:noFill/>
        </p:spPr>
      </p:pic>
      <p:sp>
        <p:nvSpPr>
          <p:cNvPr id="2" name="Заголовок 1"/>
          <p:cNvSpPr>
            <a:spLocks noGrp="1"/>
          </p:cNvSpPr>
          <p:nvPr>
            <p:ph type="ctrTitle"/>
          </p:nvPr>
        </p:nvSpPr>
        <p:spPr>
          <a:xfrm>
            <a:off x="1556950" y="2654644"/>
            <a:ext cx="9127526" cy="2387600"/>
          </a:xfrm>
        </p:spPr>
        <p:txBody>
          <a:bodyPr>
            <a:noAutofit/>
          </a:bodyPr>
          <a:lstStyle/>
          <a:p>
            <a:pPr algn="l"/>
            <a:r>
              <a:rPr lang="ru-RU" sz="4800" b="1" i="1" dirty="0" smtClean="0">
                <a:solidFill>
                  <a:srgbClr val="FF0000"/>
                </a:solidFill>
              </a:rPr>
              <a:t>Элементы </a:t>
            </a:r>
            <a:r>
              <a:rPr lang="ru-RU" sz="4800" b="1" i="1" dirty="0" err="1">
                <a:solidFill>
                  <a:srgbClr val="FF0000"/>
                </a:solidFill>
              </a:rPr>
              <a:t>сказкотерапии</a:t>
            </a:r>
            <a:r>
              <a:rPr lang="ru-RU" sz="4800" b="1" i="1" dirty="0" smtClean="0">
                <a:solidFill>
                  <a:srgbClr val="FF0000"/>
                </a:solidFill>
              </a:rPr>
              <a:t>:</a:t>
            </a:r>
            <a:br>
              <a:rPr lang="ru-RU" sz="4800" b="1" i="1" dirty="0" smtClean="0">
                <a:solidFill>
                  <a:srgbClr val="FF0000"/>
                </a:solidFill>
              </a:rPr>
            </a:br>
            <a:r>
              <a:rPr lang="ru-RU" sz="4800" dirty="0"/>
              <a:t/>
            </a:r>
            <a:br>
              <a:rPr lang="ru-RU" sz="4800" dirty="0"/>
            </a:br>
            <a:r>
              <a:rPr lang="ru-RU" sz="2400" dirty="0"/>
              <a:t>• </a:t>
            </a:r>
            <a:r>
              <a:rPr lang="ru-RU" sz="2800" dirty="0" smtClean="0">
                <a:solidFill>
                  <a:srgbClr val="002060"/>
                </a:solidFill>
              </a:rPr>
              <a:t>сотрудничество;</a:t>
            </a:r>
            <a:r>
              <a:rPr lang="ru-RU" sz="2800" dirty="0">
                <a:solidFill>
                  <a:srgbClr val="002060"/>
                </a:solidFill>
              </a:rPr>
              <a:t/>
            </a:r>
            <a:br>
              <a:rPr lang="ru-RU" sz="2800" dirty="0">
                <a:solidFill>
                  <a:srgbClr val="002060"/>
                </a:solidFill>
              </a:rPr>
            </a:br>
            <a:r>
              <a:rPr lang="ru-RU" sz="2800" dirty="0">
                <a:solidFill>
                  <a:srgbClr val="002060"/>
                </a:solidFill>
              </a:rPr>
              <a:t>• создание на занятии благоприятной психологической атмосферы, обогащение эмоционально-чувственной сферы ребёнка; </a:t>
            </a:r>
            <a:br>
              <a:rPr lang="ru-RU" sz="2800" dirty="0">
                <a:solidFill>
                  <a:srgbClr val="002060"/>
                </a:solidFill>
              </a:rPr>
            </a:br>
            <a:r>
              <a:rPr lang="ru-RU" sz="2800" dirty="0">
                <a:solidFill>
                  <a:srgbClr val="002060"/>
                </a:solidFill>
              </a:rPr>
              <a:t>• приобщение детей к прошлому и настоящему русской культуры, </a:t>
            </a:r>
            <a:r>
              <a:rPr lang="ru-RU" sz="2800" dirty="0" smtClean="0">
                <a:solidFill>
                  <a:srgbClr val="002060"/>
                </a:solidFill>
              </a:rPr>
              <a:t>фольклору</a:t>
            </a:r>
            <a:r>
              <a:rPr lang="ru-RU" sz="2800" dirty="0">
                <a:solidFill>
                  <a:srgbClr val="002060"/>
                </a:solidFill>
              </a:rPr>
              <a:t>. </a:t>
            </a:r>
            <a:endParaRPr lang="ru-RU" sz="2800" b="1" i="1" dirty="0">
              <a:solidFill>
                <a:srgbClr val="002060"/>
              </a:solidFill>
            </a:endParaRPr>
          </a:p>
        </p:txBody>
      </p:sp>
    </p:spTree>
    <p:extLst>
      <p:ext uri="{BB962C8B-B14F-4D97-AF65-F5344CB8AC3E}">
        <p14:creationId xmlns:p14="http://schemas.microsoft.com/office/powerpoint/2010/main" val="225053922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avatars.mds.yandex.net/get-pdb/34158/54828917-478a-4f9b-bf25-bd86e750e476/s1200"/>
          <p:cNvPicPr>
            <a:picLocks noChangeAspect="1" noChangeArrowheads="1"/>
          </p:cNvPicPr>
          <p:nvPr/>
        </p:nvPicPr>
        <p:blipFill>
          <a:blip r:embed="rId2" cstate="print"/>
          <a:srcRect/>
          <a:stretch>
            <a:fillRect/>
          </a:stretch>
        </p:blipFill>
        <p:spPr bwMode="auto">
          <a:xfrm>
            <a:off x="0" y="0"/>
            <a:ext cx="12134335" cy="6858000"/>
          </a:xfrm>
          <a:prstGeom prst="rect">
            <a:avLst/>
          </a:prstGeom>
          <a:noFill/>
        </p:spPr>
      </p:pic>
      <p:sp>
        <p:nvSpPr>
          <p:cNvPr id="2" name="Заголовок 1"/>
          <p:cNvSpPr>
            <a:spLocks noGrp="1"/>
          </p:cNvSpPr>
          <p:nvPr>
            <p:ph type="ctrTitle"/>
          </p:nvPr>
        </p:nvSpPr>
        <p:spPr>
          <a:xfrm>
            <a:off x="1029729" y="4145692"/>
            <a:ext cx="10074876" cy="2387600"/>
          </a:xfrm>
        </p:spPr>
        <p:txBody>
          <a:bodyPr>
            <a:noAutofit/>
          </a:bodyPr>
          <a:lstStyle/>
          <a:p>
            <a:pPr algn="l"/>
            <a:r>
              <a:rPr lang="ru-RU" sz="3200" b="1" i="1" dirty="0" smtClean="0">
                <a:solidFill>
                  <a:srgbClr val="FF0000"/>
                </a:solidFill>
              </a:rPr>
              <a:t>           Коррекционные </a:t>
            </a:r>
            <a:r>
              <a:rPr lang="ru-RU" sz="3200" b="1" i="1" dirty="0">
                <a:solidFill>
                  <a:srgbClr val="FF0000"/>
                </a:solidFill>
              </a:rPr>
              <a:t>задачи </a:t>
            </a:r>
            <a:r>
              <a:rPr lang="ru-RU" sz="3200" b="1" i="1" dirty="0" err="1">
                <a:solidFill>
                  <a:srgbClr val="FF0000"/>
                </a:solidFill>
              </a:rPr>
              <a:t>сказкотерапии</a:t>
            </a:r>
            <a:r>
              <a:rPr lang="ru-RU" sz="3200" b="1" i="1" dirty="0" smtClean="0">
                <a:solidFill>
                  <a:srgbClr val="FF0000"/>
                </a:solidFill>
              </a:rPr>
              <a:t>:</a:t>
            </a:r>
            <a:br>
              <a:rPr lang="ru-RU" sz="3200" b="1" i="1" dirty="0" smtClean="0">
                <a:solidFill>
                  <a:srgbClr val="FF0000"/>
                </a:solidFill>
              </a:rPr>
            </a:br>
            <a:r>
              <a:rPr lang="ru-RU" sz="3200" b="1" dirty="0">
                <a:solidFill>
                  <a:srgbClr val="FF0000"/>
                </a:solidFill>
              </a:rPr>
              <a:t/>
            </a:r>
            <a:br>
              <a:rPr lang="ru-RU" sz="3200" b="1" dirty="0">
                <a:solidFill>
                  <a:srgbClr val="FF0000"/>
                </a:solidFill>
              </a:rPr>
            </a:br>
            <a:r>
              <a:rPr lang="ru-RU" sz="3200" dirty="0"/>
              <a:t>• </a:t>
            </a:r>
            <a:r>
              <a:rPr lang="ru-RU" sz="3200" dirty="0">
                <a:solidFill>
                  <a:srgbClr val="002060"/>
                </a:solidFill>
              </a:rPr>
              <a:t>создание коммуникативной направленности каждого слова и высказывания ребёнка; </a:t>
            </a:r>
            <a:br>
              <a:rPr lang="ru-RU" sz="3200" dirty="0">
                <a:solidFill>
                  <a:srgbClr val="002060"/>
                </a:solidFill>
              </a:rPr>
            </a:br>
            <a:r>
              <a:rPr lang="ru-RU" sz="3200" dirty="0">
                <a:solidFill>
                  <a:srgbClr val="002060"/>
                </a:solidFill>
              </a:rPr>
              <a:t>• совершенствование лексико-грамматических средств языка; </a:t>
            </a:r>
            <a:br>
              <a:rPr lang="ru-RU" sz="3200" dirty="0">
                <a:solidFill>
                  <a:srgbClr val="002060"/>
                </a:solidFill>
              </a:rPr>
            </a:br>
            <a:r>
              <a:rPr lang="ru-RU" sz="3200" dirty="0">
                <a:solidFill>
                  <a:srgbClr val="002060"/>
                </a:solidFill>
              </a:rPr>
              <a:t>• совершенствование звуковой стороны речи;  </a:t>
            </a:r>
            <a:br>
              <a:rPr lang="ru-RU" sz="3200" dirty="0">
                <a:solidFill>
                  <a:srgbClr val="002060"/>
                </a:solidFill>
              </a:rPr>
            </a:br>
            <a:r>
              <a:rPr lang="ru-RU" sz="3200" dirty="0">
                <a:solidFill>
                  <a:srgbClr val="002060"/>
                </a:solidFill>
              </a:rPr>
              <a:t>• развитие диалогической и монологической речи; </a:t>
            </a:r>
            <a:br>
              <a:rPr lang="ru-RU" sz="3200" dirty="0">
                <a:solidFill>
                  <a:srgbClr val="002060"/>
                </a:solidFill>
              </a:rPr>
            </a:br>
            <a:r>
              <a:rPr lang="ru-RU" sz="3200" dirty="0">
                <a:solidFill>
                  <a:srgbClr val="002060"/>
                </a:solidFill>
              </a:rPr>
              <a:t>• эффективность игровой мотивации детской речи; </a:t>
            </a:r>
            <a:br>
              <a:rPr lang="ru-RU" sz="3200" dirty="0">
                <a:solidFill>
                  <a:srgbClr val="002060"/>
                </a:solidFill>
              </a:rPr>
            </a:br>
            <a:r>
              <a:rPr lang="ru-RU" sz="3200" dirty="0">
                <a:solidFill>
                  <a:srgbClr val="002060"/>
                </a:solidFill>
              </a:rPr>
              <a:t>• взаимосвязь зрительного, слухового и моторного анализаторов.</a:t>
            </a:r>
            <a:br>
              <a:rPr lang="ru-RU" sz="3200" dirty="0">
                <a:solidFill>
                  <a:srgbClr val="002060"/>
                </a:solidFill>
              </a:rPr>
            </a:br>
            <a:endParaRPr lang="ru-RU" sz="3200" b="1" i="1" dirty="0">
              <a:solidFill>
                <a:srgbClr val="002060"/>
              </a:solidFill>
            </a:endParaRPr>
          </a:p>
        </p:txBody>
      </p:sp>
    </p:spTree>
    <p:extLst>
      <p:ext uri="{BB962C8B-B14F-4D97-AF65-F5344CB8AC3E}">
        <p14:creationId xmlns:p14="http://schemas.microsoft.com/office/powerpoint/2010/main" val="368202104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854" y="298214"/>
            <a:ext cx="3039762" cy="944692"/>
          </a:xfrm>
        </p:spPr>
        <p:txBody>
          <a:bodyPr>
            <a:normAutofit/>
          </a:bodyPr>
          <a:lstStyle/>
          <a:p>
            <a:r>
              <a:rPr lang="ru-RU" sz="2800" b="1" dirty="0" smtClean="0">
                <a:latin typeface="Arial Black" panose="020B0A04020102020204" pitchFamily="34" charset="0"/>
              </a:rPr>
              <a:t>Герои сказки</a:t>
            </a:r>
            <a:endParaRPr lang="ru-RU" sz="2800" b="1" dirty="0">
              <a:latin typeface="Arial Black" panose="020B0A04020102020204"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854" y="1242906"/>
            <a:ext cx="3196281" cy="3375907"/>
          </a:xfrm>
        </p:spPr>
      </p:pic>
      <p:sp>
        <p:nvSpPr>
          <p:cNvPr id="5" name="Прямоугольник 4"/>
          <p:cNvSpPr/>
          <p:nvPr/>
        </p:nvSpPr>
        <p:spPr>
          <a:xfrm>
            <a:off x="9092118" y="508950"/>
            <a:ext cx="2770310" cy="523220"/>
          </a:xfrm>
          <a:prstGeom prst="rect">
            <a:avLst/>
          </a:prstGeom>
        </p:spPr>
        <p:txBody>
          <a:bodyPr wrap="none">
            <a:spAutoFit/>
          </a:bodyPr>
          <a:lstStyle/>
          <a:p>
            <a:r>
              <a:rPr lang="ru-RU" sz="2800" dirty="0">
                <a:latin typeface="Arial Black" panose="020B0A04020102020204" pitchFamily="34" charset="0"/>
              </a:rPr>
              <a:t>Собери </a:t>
            </a:r>
            <a:r>
              <a:rPr lang="ru-RU" sz="2800" dirty="0" err="1">
                <a:latin typeface="Arial Black" panose="020B0A04020102020204" pitchFamily="34" charset="0"/>
              </a:rPr>
              <a:t>пазл</a:t>
            </a:r>
            <a:endParaRPr lang="ru-RU" sz="2800" dirty="0"/>
          </a:p>
        </p:txBody>
      </p:sp>
      <p:pic>
        <p:nvPicPr>
          <p:cNvPr id="6" name="Объект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285" y="1242906"/>
            <a:ext cx="3717720" cy="2999580"/>
          </a:xfrm>
          <a:prstGeom prst="rect">
            <a:avLst/>
          </a:prstGeom>
        </p:spPr>
      </p:pic>
      <p:sp>
        <p:nvSpPr>
          <p:cNvPr id="8" name="Заголовок 1"/>
          <p:cNvSpPr txBox="1">
            <a:spLocks/>
          </p:cNvSpPr>
          <p:nvPr/>
        </p:nvSpPr>
        <p:spPr>
          <a:xfrm>
            <a:off x="3785286" y="2567738"/>
            <a:ext cx="4145296" cy="94469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smtClean="0">
                <a:latin typeface="Arial Black" panose="020B0A04020102020204" pitchFamily="34" charset="0"/>
              </a:rPr>
              <a:t>Расположите героев сказки по порядку</a:t>
            </a:r>
            <a:endParaRPr lang="ru-RU" sz="2800" b="1" dirty="0">
              <a:latin typeface="Arial Black" panose="020B0A04020102020204" pitchFamily="34" charset="0"/>
            </a:endParaRP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3517" y="3598004"/>
            <a:ext cx="4581525" cy="2924175"/>
          </a:xfrm>
          <a:prstGeom prst="rect">
            <a:avLst/>
          </a:prstGeom>
        </p:spPr>
      </p:pic>
    </p:spTree>
    <p:extLst>
      <p:ext uri="{BB962C8B-B14F-4D97-AF65-F5344CB8AC3E}">
        <p14:creationId xmlns:p14="http://schemas.microsoft.com/office/powerpoint/2010/main" val="182537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084734"/>
          </a:xfrm>
        </p:spPr>
        <p:txBody>
          <a:bodyPr>
            <a:noAutofit/>
          </a:bodyPr>
          <a:lstStyle/>
          <a:p>
            <a:pPr algn="ctr"/>
            <a:r>
              <a:rPr lang="ru-RU" sz="4000" b="1" dirty="0">
                <a:latin typeface="Arial Black" panose="020B0A04020102020204" pitchFamily="34" charset="0"/>
              </a:rPr>
              <a:t>Анализ русской народной сказки </a:t>
            </a:r>
            <a:r>
              <a:rPr lang="ru-RU" sz="4000" b="1" dirty="0" smtClean="0">
                <a:latin typeface="Arial Black" panose="020B0A04020102020204" pitchFamily="34" charset="0"/>
              </a:rPr>
              <a:t/>
            </a:r>
            <a:br>
              <a:rPr lang="ru-RU" sz="4000" b="1" dirty="0" smtClean="0">
                <a:latin typeface="Arial Black" panose="020B0A04020102020204" pitchFamily="34" charset="0"/>
              </a:rPr>
            </a:br>
            <a:r>
              <a:rPr lang="ru-RU" sz="4000" b="1" dirty="0" smtClean="0">
                <a:latin typeface="Arial Black" panose="020B0A04020102020204" pitchFamily="34" charset="0"/>
              </a:rPr>
              <a:t>«</a:t>
            </a:r>
            <a:r>
              <a:rPr lang="ru-RU" sz="4000" b="1" dirty="0">
                <a:latin typeface="Arial Black" panose="020B0A04020102020204" pitchFamily="34" charset="0"/>
              </a:rPr>
              <a:t>Репка»</a:t>
            </a:r>
            <a:r>
              <a:rPr lang="ru-RU" sz="4000" dirty="0">
                <a:latin typeface="Arial Black" panose="020B0A04020102020204" pitchFamily="34" charset="0"/>
              </a:rPr>
              <a:t/>
            </a:r>
            <a:br>
              <a:rPr lang="ru-RU" sz="4000" dirty="0">
                <a:latin typeface="Arial Black" panose="020B0A04020102020204" pitchFamily="34" charset="0"/>
              </a:rPr>
            </a:br>
            <a:endParaRPr lang="ru-RU" sz="4000" dirty="0">
              <a:latin typeface="Arial Black" panose="020B0A04020102020204" pitchFamily="34" charset="0"/>
            </a:endParaRPr>
          </a:p>
        </p:txBody>
      </p:sp>
      <p:sp>
        <p:nvSpPr>
          <p:cNvPr id="3" name="Объект 2"/>
          <p:cNvSpPr>
            <a:spLocks noGrp="1"/>
          </p:cNvSpPr>
          <p:nvPr>
            <p:ph idx="1"/>
          </p:nvPr>
        </p:nvSpPr>
        <p:spPr>
          <a:xfrm>
            <a:off x="395417" y="1194485"/>
            <a:ext cx="11057237" cy="5016843"/>
          </a:xfrm>
        </p:spPr>
        <p:txBody>
          <a:bodyPr>
            <a:normAutofit fontScale="25000" lnSpcReduction="20000"/>
          </a:bodyPr>
          <a:lstStyle/>
          <a:p>
            <a:pPr marL="0" indent="0">
              <a:buNone/>
            </a:pPr>
            <a:r>
              <a:rPr lang="ru-RU" sz="8000" b="1" dirty="0" smtClean="0">
                <a:solidFill>
                  <a:srgbClr val="002060"/>
                </a:solidFill>
              </a:rPr>
              <a:t>Жанровая </a:t>
            </a:r>
            <a:r>
              <a:rPr lang="ru-RU" sz="8000" b="1" dirty="0">
                <a:solidFill>
                  <a:srgbClr val="002060"/>
                </a:solidFill>
              </a:rPr>
              <a:t>разновидность </a:t>
            </a:r>
            <a:r>
              <a:rPr lang="ru-RU" sz="8000" b="1" dirty="0"/>
              <a:t>– </a:t>
            </a:r>
            <a:r>
              <a:rPr lang="ru-RU" sz="8000" dirty="0"/>
              <a:t>сатирико-бытовая сказка</a:t>
            </a:r>
          </a:p>
          <a:p>
            <a:pPr marL="0" indent="0">
              <a:buNone/>
            </a:pPr>
            <a:r>
              <a:rPr lang="ru-RU" sz="8000" b="1" dirty="0">
                <a:solidFill>
                  <a:srgbClr val="002060"/>
                </a:solidFill>
              </a:rPr>
              <a:t>Характеристика главных героев:</a:t>
            </a:r>
            <a:endParaRPr lang="ru-RU" sz="8000" dirty="0">
              <a:solidFill>
                <a:srgbClr val="002060"/>
              </a:solidFill>
            </a:endParaRPr>
          </a:p>
          <a:p>
            <a:pPr marL="0" indent="0">
              <a:buNone/>
            </a:pPr>
            <a:r>
              <a:rPr lang="ru-RU" sz="8000" b="1" dirty="0">
                <a:solidFill>
                  <a:srgbClr val="002060"/>
                </a:solidFill>
              </a:rPr>
              <a:t>Дед, Баба, Внучка, собака Жучка, кошка и мышка</a:t>
            </a:r>
            <a:r>
              <a:rPr lang="ru-RU" sz="8000" b="1" dirty="0"/>
              <a:t> – </a:t>
            </a:r>
            <a:r>
              <a:rPr lang="ru-RU" sz="8000" dirty="0"/>
              <a:t>жители сельской избы, которые коллективным трудом вытянули репку</a:t>
            </a:r>
          </a:p>
          <a:p>
            <a:pPr marL="0" indent="0">
              <a:buNone/>
            </a:pPr>
            <a:r>
              <a:rPr lang="ru-RU" sz="8000" b="1" dirty="0">
                <a:solidFill>
                  <a:srgbClr val="002060"/>
                </a:solidFill>
              </a:rPr>
              <a:t>Особенности стиля и языка:</a:t>
            </a:r>
            <a:endParaRPr lang="ru-RU" sz="8000" dirty="0">
              <a:solidFill>
                <a:srgbClr val="002060"/>
              </a:solidFill>
            </a:endParaRPr>
          </a:p>
          <a:p>
            <a:pPr marL="0" indent="0">
              <a:buNone/>
            </a:pPr>
            <a:r>
              <a:rPr lang="ru-RU" sz="8000" b="1" dirty="0">
                <a:solidFill>
                  <a:srgbClr val="002060"/>
                </a:solidFill>
              </a:rPr>
              <a:t>Повторы</a:t>
            </a:r>
            <a:r>
              <a:rPr lang="ru-RU" sz="8000" b="1" dirty="0"/>
              <a:t> </a:t>
            </a:r>
            <a:r>
              <a:rPr lang="ru-RU" sz="8000" dirty="0"/>
              <a:t>для акцентирования </a:t>
            </a:r>
            <a:r>
              <a:rPr lang="ru-RU" sz="8000" dirty="0" smtClean="0"/>
              <a:t>внимания.</a:t>
            </a:r>
            <a:endParaRPr lang="ru-RU" sz="8000" dirty="0"/>
          </a:p>
          <a:p>
            <a:pPr marL="0" indent="0">
              <a:buNone/>
            </a:pPr>
            <a:r>
              <a:rPr lang="ru-RU" sz="8000" b="1" dirty="0">
                <a:solidFill>
                  <a:srgbClr val="002060"/>
                </a:solidFill>
              </a:rPr>
              <a:t>Просторечие</a:t>
            </a:r>
            <a:r>
              <a:rPr lang="ru-RU" sz="8000" b="1" dirty="0"/>
              <a:t>: </a:t>
            </a:r>
            <a:r>
              <a:rPr lang="ru-RU" sz="8000" dirty="0"/>
              <a:t>дедка, </a:t>
            </a:r>
            <a:r>
              <a:rPr lang="ru-RU" sz="8000" dirty="0" smtClean="0"/>
              <a:t>бабка.</a:t>
            </a:r>
            <a:endParaRPr lang="ru-RU" sz="8000" dirty="0"/>
          </a:p>
          <a:p>
            <a:pPr marL="0" indent="0">
              <a:buNone/>
            </a:pPr>
            <a:r>
              <a:rPr lang="ru-RU" sz="8000" b="1" dirty="0">
                <a:solidFill>
                  <a:srgbClr val="002060"/>
                </a:solidFill>
              </a:rPr>
              <a:t>Воспитательный потенциал:</a:t>
            </a:r>
            <a:endParaRPr lang="ru-RU" sz="8000" dirty="0">
              <a:solidFill>
                <a:srgbClr val="002060"/>
              </a:solidFill>
            </a:endParaRPr>
          </a:p>
          <a:p>
            <a:pPr marL="0" indent="0">
              <a:buNone/>
            </a:pPr>
            <a:r>
              <a:rPr lang="ru-RU" sz="8000" dirty="0" smtClean="0"/>
              <a:t>	Никогда </a:t>
            </a:r>
            <a:r>
              <a:rPr lang="ru-RU" sz="8000" dirty="0"/>
              <a:t>не нужно отчаиваться ведь все знают, что для успешного выполнения какого бы то ни было </a:t>
            </a:r>
            <a:r>
              <a:rPr lang="ru-RU" sz="8000" dirty="0" smtClean="0"/>
              <a:t>дела  </a:t>
            </a:r>
            <a:r>
              <a:rPr lang="ru-RU" sz="8000" dirty="0"/>
              <a:t>порой не хватает некоего штриха (маленькой мышки), чтобы получился достойный результат. Таких случаев в жизни немало, когда для завершения многотрудной и качественной работы не хватает чьего-то маленького усилия или какой-либо свежей идеи, мысли.</a:t>
            </a:r>
          </a:p>
          <a:p>
            <a:pPr marL="0" indent="0">
              <a:buNone/>
            </a:pPr>
            <a:r>
              <a:rPr lang="ru-RU" sz="8000" dirty="0" smtClean="0"/>
              <a:t>	Ну </a:t>
            </a:r>
            <a:r>
              <a:rPr lang="ru-RU" sz="8000" dirty="0"/>
              <a:t>и, конечно, не стоит забывать о важности дружной работы в коллективе, как показывает нам сказка. Ведь жильцы дедовой избы не конфликтовали друг с другом, а совместно тянули репку! Собака не лаяла на кошку, кошка не царапала собаку и не бросалась на мышку, Дед с Бабой не ругались, Внучка не шалила - и вот вам результат дружной совместной работы: вытянули Репку!</a:t>
            </a:r>
          </a:p>
          <a:p>
            <a:pPr marL="0" indent="0">
              <a:buNone/>
            </a:pPr>
            <a:r>
              <a:rPr lang="ru-RU" sz="9600" dirty="0"/>
              <a:t/>
            </a:r>
            <a:br>
              <a:rPr lang="ru-RU" sz="9600" dirty="0"/>
            </a:br>
            <a:r>
              <a:rPr lang="ru-RU" sz="9600" dirty="0"/>
              <a:t/>
            </a:r>
            <a:br>
              <a:rPr lang="ru-RU" sz="9600" dirty="0"/>
            </a:br>
            <a:endParaRPr lang="ru-RU" sz="9600" dirty="0"/>
          </a:p>
          <a:p>
            <a:r>
              <a:rPr lang="ru-RU" dirty="0"/>
              <a:t/>
            </a:r>
            <a:br>
              <a:rPr lang="ru-RU" dirty="0"/>
            </a:br>
            <a:r>
              <a:rPr lang="ru-RU" dirty="0"/>
              <a:t/>
            </a:r>
            <a:br>
              <a:rPr lang="ru-RU" dirty="0"/>
            </a:br>
            <a:endParaRPr lang="ru-RU" dirty="0"/>
          </a:p>
          <a:p>
            <a:r>
              <a:rPr lang="ru-RU" dirty="0"/>
              <a:t/>
            </a:r>
            <a:br>
              <a:rPr lang="ru-RU" dirty="0"/>
            </a:br>
            <a:endParaRPr lang="ru-RU" dirty="0"/>
          </a:p>
        </p:txBody>
      </p:sp>
    </p:spTree>
    <p:extLst>
      <p:ext uri="{BB962C8B-B14F-4D97-AF65-F5344CB8AC3E}">
        <p14:creationId xmlns:p14="http://schemas.microsoft.com/office/powerpoint/2010/main" val="2726878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77449"/>
          </a:xfrm>
          <a:prstGeom prst="rect">
            <a:avLst/>
          </a:prstGeom>
        </p:spPr>
      </p:pic>
      <p:sp>
        <p:nvSpPr>
          <p:cNvPr id="3" name="Подзаголовок 2"/>
          <p:cNvSpPr>
            <a:spLocks noGrp="1"/>
          </p:cNvSpPr>
          <p:nvPr>
            <p:ph type="subTitle" idx="1"/>
          </p:nvPr>
        </p:nvSpPr>
        <p:spPr>
          <a:xfrm>
            <a:off x="4316626" y="4510216"/>
            <a:ext cx="3805881" cy="1900151"/>
          </a:xfrm>
        </p:spPr>
        <p:txBody>
          <a:bodyPr>
            <a:noAutofit/>
          </a:bodyPr>
          <a:lstStyle/>
          <a:p>
            <a:r>
              <a:rPr lang="ru-RU" sz="4800" dirty="0" smtClean="0">
                <a:solidFill>
                  <a:srgbClr val="FF0000"/>
                </a:solidFill>
              </a:rPr>
              <a:t>.</a:t>
            </a:r>
            <a:endParaRPr lang="ru-RU" sz="4800" dirty="0"/>
          </a:p>
        </p:txBody>
      </p:sp>
      <p:sp>
        <p:nvSpPr>
          <p:cNvPr id="6" name="Скругленный прямоугольник 5"/>
          <p:cNvSpPr/>
          <p:nvPr/>
        </p:nvSpPr>
        <p:spPr>
          <a:xfrm>
            <a:off x="1643449" y="823783"/>
            <a:ext cx="3739977" cy="41106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4800" b="1" dirty="0" smtClean="0">
                <a:solidFill>
                  <a:srgbClr val="7030A0"/>
                </a:solidFill>
              </a:rPr>
              <a:t>ДИСЛАЛИЯ</a:t>
            </a:r>
            <a:br>
              <a:rPr lang="ru-RU" sz="4800" b="1" dirty="0" smtClean="0">
                <a:solidFill>
                  <a:srgbClr val="7030A0"/>
                </a:solidFill>
              </a:rPr>
            </a:br>
            <a:r>
              <a:rPr lang="ru-RU" sz="4800" b="1" dirty="0" smtClean="0">
                <a:solidFill>
                  <a:srgbClr val="7030A0"/>
                </a:solidFill>
              </a:rPr>
              <a:t>ДИЗАРТРИЯ</a:t>
            </a:r>
            <a:endParaRPr lang="ru-RU" sz="4800" dirty="0"/>
          </a:p>
        </p:txBody>
      </p:sp>
      <p:sp>
        <p:nvSpPr>
          <p:cNvPr id="8" name="Заголовок 7"/>
          <p:cNvSpPr>
            <a:spLocks noGrp="1"/>
          </p:cNvSpPr>
          <p:nvPr>
            <p:ph type="ctrTitle"/>
          </p:nvPr>
        </p:nvSpPr>
        <p:spPr>
          <a:xfrm>
            <a:off x="7016579" y="975753"/>
            <a:ext cx="3542267" cy="39587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sz="4800" b="1" dirty="0" smtClean="0">
                <a:solidFill>
                  <a:srgbClr val="7030A0"/>
                </a:solidFill>
              </a:rPr>
              <a:t>Проблемы с устной речью и общением</a:t>
            </a:r>
            <a:endParaRPr lang="ru-RU" sz="4800" dirty="0"/>
          </a:p>
        </p:txBody>
      </p:sp>
    </p:spTree>
    <p:extLst>
      <p:ext uri="{BB962C8B-B14F-4D97-AF65-F5344CB8AC3E}">
        <p14:creationId xmlns:p14="http://schemas.microsoft.com/office/powerpoint/2010/main" val="961949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latin typeface="Arial Black" panose="020B0A04020102020204" pitchFamily="34" charset="0"/>
              </a:rPr>
              <a:t>Характеристика героев сказки </a:t>
            </a:r>
            <a:r>
              <a:rPr lang="ru-RU" sz="3200" dirty="0">
                <a:latin typeface="Arial Black" panose="020B0A04020102020204" pitchFamily="34" charset="0"/>
              </a:rPr>
              <a:t>«Репка»: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451897550"/>
              </p:ext>
            </p:extLst>
          </p:nvPr>
        </p:nvGraphicFramePr>
        <p:xfrm>
          <a:off x="838200" y="1825625"/>
          <a:ext cx="10515600" cy="4028440"/>
        </p:xfrm>
        <a:graphic>
          <a:graphicData uri="http://schemas.openxmlformats.org/drawingml/2006/table">
            <a:tbl>
              <a:tblPr firstRow="1" bandRow="1">
                <a:tableStyleId>{2D5ABB26-0587-4C30-8999-92F81FD0307C}</a:tableStyleId>
              </a:tblPr>
              <a:tblGrid>
                <a:gridCol w="1752600"/>
                <a:gridCol w="1752600"/>
                <a:gridCol w="1752600"/>
                <a:gridCol w="1752600"/>
                <a:gridCol w="1752600"/>
                <a:gridCol w="1752600"/>
              </a:tblGrid>
              <a:tr h="370840">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a:p>
                  </a:txBody>
                  <a:tcPr/>
                </a:tc>
              </a:tr>
              <a:tr h="370840">
                <a:tc>
                  <a:txBody>
                    <a:bodyPr/>
                    <a:lstStyle/>
                    <a:p>
                      <a:endParaRPr lang="ru-RU" sz="1800" b="0" i="0" kern="1200" dirty="0" smtClean="0">
                        <a:solidFill>
                          <a:schemeClr val="tx1"/>
                        </a:solidFill>
                        <a:effectLst/>
                        <a:latin typeface="+mn-lt"/>
                        <a:ea typeface="+mn-ea"/>
                        <a:cs typeface="+mn-cs"/>
                      </a:endParaRPr>
                    </a:p>
                    <a:p>
                      <a:endParaRPr lang="ru-RU" sz="1800" b="0" i="0" kern="1200" dirty="0" smtClean="0">
                        <a:solidFill>
                          <a:schemeClr val="tx1"/>
                        </a:solidFill>
                        <a:effectLst/>
                        <a:latin typeface="+mn-lt"/>
                        <a:ea typeface="+mn-ea"/>
                        <a:cs typeface="+mn-cs"/>
                      </a:endParaRPr>
                    </a:p>
                    <a:p>
                      <a:r>
                        <a:rPr lang="ru-RU" sz="1800" b="0" i="0" kern="1200" dirty="0" smtClean="0">
                          <a:solidFill>
                            <a:srgbClr val="002060"/>
                          </a:solidFill>
                          <a:effectLst/>
                          <a:latin typeface="+mn-lt"/>
                          <a:ea typeface="+mn-ea"/>
                          <a:cs typeface="+mn-cs"/>
                        </a:rPr>
                        <a:t>Глава семьи, самый сильный. Посадил репку и начал вытаскивать её первым. </a:t>
                      </a:r>
                      <a:endParaRPr lang="ru-RU" dirty="0">
                        <a:solidFill>
                          <a:srgbClr val="002060"/>
                        </a:solidFill>
                      </a:endParaRPr>
                    </a:p>
                  </a:txBody>
                  <a:tcPr/>
                </a:tc>
                <a:tc>
                  <a:txBody>
                    <a:bodyPr/>
                    <a:lstStyle/>
                    <a:p>
                      <a:endParaRPr lang="ru-RU" sz="1800" b="0" i="0" kern="1200" dirty="0" smtClean="0">
                        <a:solidFill>
                          <a:schemeClr val="tx1"/>
                        </a:solidFill>
                        <a:effectLst/>
                        <a:latin typeface="+mn-lt"/>
                        <a:ea typeface="+mn-ea"/>
                        <a:cs typeface="+mn-cs"/>
                      </a:endParaRPr>
                    </a:p>
                    <a:p>
                      <a:endParaRPr lang="ru-RU" sz="1800" b="0" i="0" kern="1200" dirty="0" smtClean="0">
                        <a:solidFill>
                          <a:schemeClr val="tx1"/>
                        </a:solidFill>
                        <a:effectLst/>
                        <a:latin typeface="+mn-lt"/>
                        <a:ea typeface="+mn-ea"/>
                        <a:cs typeface="+mn-cs"/>
                      </a:endParaRPr>
                    </a:p>
                    <a:p>
                      <a:r>
                        <a:rPr lang="ru-RU" sz="1800" b="0" i="0" kern="1200" dirty="0" smtClean="0">
                          <a:solidFill>
                            <a:srgbClr val="002060"/>
                          </a:solidFill>
                          <a:effectLst/>
                          <a:latin typeface="+mn-lt"/>
                          <a:ea typeface="+mn-ea"/>
                          <a:cs typeface="+mn-cs"/>
                        </a:rPr>
                        <a:t>Пришла на помощь деду. </a:t>
                      </a:r>
                      <a:endParaRPr lang="ru-RU" dirty="0">
                        <a:solidFill>
                          <a:srgbClr val="002060"/>
                        </a:solidFill>
                      </a:endParaRPr>
                    </a:p>
                  </a:txBody>
                  <a:tcPr/>
                </a:tc>
                <a:tc>
                  <a:txBody>
                    <a:bodyPr/>
                    <a:lstStyle/>
                    <a:p>
                      <a:endParaRPr lang="ru-RU" sz="1800" b="0" i="0" kern="1200" dirty="0" smtClean="0">
                        <a:solidFill>
                          <a:schemeClr val="tx1"/>
                        </a:solidFill>
                        <a:effectLst/>
                        <a:latin typeface="+mn-lt"/>
                        <a:ea typeface="+mn-ea"/>
                        <a:cs typeface="+mn-cs"/>
                      </a:endParaRPr>
                    </a:p>
                    <a:p>
                      <a:endParaRPr lang="ru-RU" sz="1800" b="0" i="0" kern="1200" dirty="0" smtClean="0">
                        <a:solidFill>
                          <a:schemeClr val="tx1"/>
                        </a:solidFill>
                        <a:effectLst/>
                        <a:latin typeface="+mn-lt"/>
                        <a:ea typeface="+mn-ea"/>
                        <a:cs typeface="+mn-cs"/>
                      </a:endParaRPr>
                    </a:p>
                    <a:p>
                      <a:r>
                        <a:rPr lang="ru-RU" sz="1800" b="0" i="0" kern="1200" dirty="0" smtClean="0">
                          <a:solidFill>
                            <a:srgbClr val="002060"/>
                          </a:solidFill>
                          <a:effectLst/>
                          <a:latin typeface="+mn-lt"/>
                          <a:ea typeface="+mn-ea"/>
                          <a:cs typeface="+mn-cs"/>
                        </a:rPr>
                        <a:t>Добрая и трудолюбивая девочка, помогает бабушке и деду на огороде. </a:t>
                      </a:r>
                      <a:endParaRPr lang="ru-RU" dirty="0">
                        <a:solidFill>
                          <a:srgbClr val="002060"/>
                        </a:solidFill>
                      </a:endParaRPr>
                    </a:p>
                  </a:txBody>
                  <a:tcPr/>
                </a:tc>
                <a:tc>
                  <a:txBody>
                    <a:bodyPr/>
                    <a:lstStyle/>
                    <a:p>
                      <a:endParaRPr lang="ru-RU" sz="1800" b="0" i="0" kern="1200" dirty="0" smtClean="0">
                        <a:solidFill>
                          <a:srgbClr val="002060"/>
                        </a:solidFill>
                        <a:effectLst/>
                        <a:latin typeface="+mn-lt"/>
                        <a:ea typeface="+mn-ea"/>
                        <a:cs typeface="+mn-cs"/>
                      </a:endParaRPr>
                    </a:p>
                    <a:p>
                      <a:endParaRPr lang="ru-RU" sz="1800" b="0" i="0" kern="1200" dirty="0" smtClean="0">
                        <a:solidFill>
                          <a:srgbClr val="002060"/>
                        </a:solidFill>
                        <a:effectLst/>
                        <a:latin typeface="+mn-lt"/>
                        <a:ea typeface="+mn-ea"/>
                        <a:cs typeface="+mn-cs"/>
                      </a:endParaRPr>
                    </a:p>
                    <a:p>
                      <a:r>
                        <a:rPr lang="ru-RU" sz="1800" b="0" i="0" kern="1200" dirty="0" smtClean="0">
                          <a:solidFill>
                            <a:srgbClr val="002060"/>
                          </a:solidFill>
                          <a:effectLst/>
                          <a:latin typeface="+mn-lt"/>
                          <a:ea typeface="+mn-ea"/>
                          <a:cs typeface="+mn-cs"/>
                        </a:rPr>
                        <a:t>Собака обычной дворовой породы, но умная и отзывчивая, всегда прибежит к хозяину, если требуется её помощь.</a:t>
                      </a:r>
                      <a:endParaRPr lang="ru-RU" dirty="0">
                        <a:solidFill>
                          <a:srgbClr val="002060"/>
                        </a:solidFill>
                      </a:endParaRPr>
                    </a:p>
                  </a:txBody>
                  <a:tcPr/>
                </a:tc>
                <a:tc>
                  <a:txBody>
                    <a:bodyPr/>
                    <a:lstStyle/>
                    <a:p>
                      <a:endParaRPr lang="ru-RU" sz="1800" b="0" i="0" kern="1200" dirty="0" smtClean="0">
                        <a:solidFill>
                          <a:schemeClr val="tx1"/>
                        </a:solidFill>
                        <a:effectLst/>
                        <a:latin typeface="+mn-lt"/>
                        <a:ea typeface="+mn-ea"/>
                        <a:cs typeface="+mn-cs"/>
                      </a:endParaRPr>
                    </a:p>
                    <a:p>
                      <a:endParaRPr lang="ru-RU" sz="1800" b="0" i="0" kern="1200" dirty="0" smtClean="0">
                        <a:solidFill>
                          <a:schemeClr val="tx1"/>
                        </a:solidFill>
                        <a:effectLst/>
                        <a:latin typeface="+mn-lt"/>
                        <a:ea typeface="+mn-ea"/>
                        <a:cs typeface="+mn-cs"/>
                      </a:endParaRPr>
                    </a:p>
                    <a:p>
                      <a:r>
                        <a:rPr lang="ru-RU" sz="1800" b="0" i="0" kern="1200" dirty="0" smtClean="0">
                          <a:solidFill>
                            <a:srgbClr val="002060"/>
                          </a:solidFill>
                          <a:effectLst/>
                          <a:latin typeface="+mn-lt"/>
                          <a:ea typeface="+mn-ea"/>
                          <a:cs typeface="+mn-cs"/>
                        </a:rPr>
                        <a:t>Ласковый и </a:t>
                      </a:r>
                      <a:r>
                        <a:rPr lang="ru-RU" sz="1800" b="0" i="0" kern="1200" dirty="0" err="1" smtClean="0">
                          <a:solidFill>
                            <a:srgbClr val="002060"/>
                          </a:solidFill>
                          <a:effectLst/>
                          <a:latin typeface="+mn-lt"/>
                          <a:ea typeface="+mn-ea"/>
                          <a:cs typeface="+mn-cs"/>
                        </a:rPr>
                        <a:t>мурлыкающий</a:t>
                      </a:r>
                      <a:r>
                        <a:rPr lang="ru-RU" sz="1800" b="0" i="0" kern="1200" dirty="0" smtClean="0">
                          <a:solidFill>
                            <a:srgbClr val="002060"/>
                          </a:solidFill>
                          <a:effectLst/>
                          <a:latin typeface="+mn-lt"/>
                          <a:ea typeface="+mn-ea"/>
                          <a:cs typeface="+mn-cs"/>
                        </a:rPr>
                        <a:t> персонаж.</a:t>
                      </a:r>
                      <a:endParaRPr lang="ru-RU" dirty="0">
                        <a:solidFill>
                          <a:srgbClr val="002060"/>
                        </a:solidFill>
                      </a:endParaRPr>
                    </a:p>
                  </a:txBody>
                  <a:tcPr/>
                </a:tc>
                <a:tc>
                  <a:txBody>
                    <a:bodyPr/>
                    <a:lstStyle/>
                    <a:p>
                      <a:endParaRPr lang="ru-RU" sz="1800" b="0" i="0" kern="1200" dirty="0" smtClean="0">
                        <a:solidFill>
                          <a:schemeClr val="tx1"/>
                        </a:solidFill>
                        <a:effectLst/>
                        <a:latin typeface="+mn-lt"/>
                        <a:ea typeface="+mn-ea"/>
                        <a:cs typeface="+mn-cs"/>
                      </a:endParaRPr>
                    </a:p>
                    <a:p>
                      <a:endParaRPr lang="ru-RU" sz="1800" b="0" i="0" kern="1200" dirty="0" smtClean="0">
                        <a:solidFill>
                          <a:schemeClr val="tx1"/>
                        </a:solidFill>
                        <a:effectLst/>
                        <a:latin typeface="+mn-lt"/>
                        <a:ea typeface="+mn-ea"/>
                        <a:cs typeface="+mn-cs"/>
                      </a:endParaRPr>
                    </a:p>
                    <a:p>
                      <a:r>
                        <a:rPr lang="ru-RU" sz="1800" b="0" i="0" kern="1200" dirty="0" smtClean="0">
                          <a:solidFill>
                            <a:srgbClr val="002060"/>
                          </a:solidFill>
                          <a:effectLst/>
                          <a:latin typeface="+mn-lt"/>
                          <a:ea typeface="+mn-ea"/>
                          <a:cs typeface="+mn-cs"/>
                        </a:rPr>
                        <a:t>Именно её силы для вытягивания репки из земли и не хватало. Мышка помогла всем вместе вытянуть репку.</a:t>
                      </a:r>
                      <a:endParaRPr lang="ru-RU" dirty="0">
                        <a:solidFill>
                          <a:srgbClr val="002060"/>
                        </a:solidFill>
                      </a:endParaRPr>
                    </a:p>
                  </a:txBody>
                  <a:tcPr/>
                </a:tc>
              </a:tr>
            </a:tbl>
          </a:graphicData>
        </a:graphic>
      </p:graphicFrame>
      <p:pic>
        <p:nvPicPr>
          <p:cNvPr id="5" name="Рисунок 4" descr="C:\Users\User\Desktop\dbd3721c60820177afe033f448a19b92 — копия (4).jpg"/>
          <p:cNvPicPr/>
          <p:nvPr/>
        </p:nvPicPr>
        <p:blipFill>
          <a:blip r:embed="rId2">
            <a:extLst>
              <a:ext uri="{28A0092B-C50C-407E-A947-70E740481C1C}">
                <a14:useLocalDpi xmlns:a14="http://schemas.microsoft.com/office/drawing/2010/main" val="0"/>
              </a:ext>
            </a:extLst>
          </a:blip>
          <a:srcRect/>
          <a:stretch>
            <a:fillRect/>
          </a:stretch>
        </p:blipFill>
        <p:spPr bwMode="auto">
          <a:xfrm>
            <a:off x="634314" y="1519750"/>
            <a:ext cx="1498642" cy="1270557"/>
          </a:xfrm>
          <a:prstGeom prst="rect">
            <a:avLst/>
          </a:prstGeom>
          <a:noFill/>
          <a:ln>
            <a:noFill/>
          </a:ln>
        </p:spPr>
      </p:pic>
      <p:pic>
        <p:nvPicPr>
          <p:cNvPr id="6" name="Рисунок 5" descr="C:\Users\User\Desktop\dbd3721c60820177afe033f448a19b92 — копия (6).jpg"/>
          <p:cNvPicPr/>
          <p:nvPr/>
        </p:nvPicPr>
        <p:blipFill>
          <a:blip r:embed="rId3">
            <a:extLst>
              <a:ext uri="{28A0092B-C50C-407E-A947-70E740481C1C}">
                <a14:useLocalDpi xmlns:a14="http://schemas.microsoft.com/office/drawing/2010/main" val="0"/>
              </a:ext>
            </a:extLst>
          </a:blip>
          <a:srcRect/>
          <a:stretch>
            <a:fillRect/>
          </a:stretch>
        </p:blipFill>
        <p:spPr bwMode="auto">
          <a:xfrm>
            <a:off x="2485768" y="1502504"/>
            <a:ext cx="1787096" cy="1302221"/>
          </a:xfrm>
          <a:prstGeom prst="rect">
            <a:avLst/>
          </a:prstGeom>
          <a:noFill/>
          <a:ln>
            <a:noFill/>
          </a:ln>
        </p:spPr>
      </p:pic>
      <p:pic>
        <p:nvPicPr>
          <p:cNvPr id="7" name="Рисунок 6" descr="C:\Users\User\Desktop\dbd3721c60820177afe033f448a19b92 — копия (3).jpg"/>
          <p:cNvPicPr/>
          <p:nvPr/>
        </p:nvPicPr>
        <p:blipFill>
          <a:blip r:embed="rId4">
            <a:extLst>
              <a:ext uri="{28A0092B-C50C-407E-A947-70E740481C1C}">
                <a14:useLocalDpi xmlns:a14="http://schemas.microsoft.com/office/drawing/2010/main" val="0"/>
              </a:ext>
            </a:extLst>
          </a:blip>
          <a:srcRect/>
          <a:stretch>
            <a:fillRect/>
          </a:stretch>
        </p:blipFill>
        <p:spPr bwMode="auto">
          <a:xfrm>
            <a:off x="4272864" y="1539894"/>
            <a:ext cx="1463247" cy="1227440"/>
          </a:xfrm>
          <a:prstGeom prst="rect">
            <a:avLst/>
          </a:prstGeom>
          <a:noFill/>
          <a:ln>
            <a:noFill/>
          </a:ln>
        </p:spPr>
      </p:pic>
      <p:pic>
        <p:nvPicPr>
          <p:cNvPr id="8" name="Рисунок 7" descr="C:\Users\User\Desktop\dbd3721c60820177afe033f448a19b92 — копия (5).jpg"/>
          <p:cNvPicPr/>
          <p:nvPr/>
        </p:nvPicPr>
        <p:blipFill>
          <a:blip r:embed="rId5">
            <a:extLst>
              <a:ext uri="{28A0092B-C50C-407E-A947-70E740481C1C}">
                <a14:useLocalDpi xmlns:a14="http://schemas.microsoft.com/office/drawing/2010/main" val="0"/>
              </a:ext>
            </a:extLst>
          </a:blip>
          <a:srcRect/>
          <a:stretch>
            <a:fillRect/>
          </a:stretch>
        </p:blipFill>
        <p:spPr bwMode="auto">
          <a:xfrm>
            <a:off x="5920432" y="1539893"/>
            <a:ext cx="1359371" cy="1264831"/>
          </a:xfrm>
          <a:prstGeom prst="rect">
            <a:avLst/>
          </a:prstGeom>
          <a:noFill/>
          <a:ln>
            <a:noFill/>
          </a:ln>
        </p:spPr>
      </p:pic>
      <p:pic>
        <p:nvPicPr>
          <p:cNvPr id="9" name="Рисунок 8" descr="C:\Users\User\Desktop\раскраска репка\dbd3721c60820177afe033f448a19b92.jpg"/>
          <p:cNvPicPr/>
          <p:nvPr/>
        </p:nvPicPr>
        <p:blipFill>
          <a:blip r:embed="rId6">
            <a:extLst>
              <a:ext uri="{28A0092B-C50C-407E-A947-70E740481C1C}">
                <a14:useLocalDpi xmlns:a14="http://schemas.microsoft.com/office/drawing/2010/main" val="0"/>
              </a:ext>
            </a:extLst>
          </a:blip>
          <a:srcRect/>
          <a:stretch>
            <a:fillRect/>
          </a:stretch>
        </p:blipFill>
        <p:spPr bwMode="auto">
          <a:xfrm>
            <a:off x="7677665" y="1614616"/>
            <a:ext cx="1428878" cy="1190108"/>
          </a:xfrm>
          <a:prstGeom prst="rect">
            <a:avLst/>
          </a:prstGeom>
          <a:noFill/>
          <a:ln>
            <a:noFill/>
          </a:ln>
        </p:spPr>
      </p:pic>
      <p:pic>
        <p:nvPicPr>
          <p:cNvPr id="10" name="Рисунок 9" descr="C:\Users\User\Desktop\dbd3721c60820177afe033f448a19b92 — копия (2).jpg"/>
          <p:cNvPicPr/>
          <p:nvPr/>
        </p:nvPicPr>
        <p:blipFill>
          <a:blip r:embed="rId7">
            <a:extLst>
              <a:ext uri="{28A0092B-C50C-407E-A947-70E740481C1C}">
                <a14:useLocalDpi xmlns:a14="http://schemas.microsoft.com/office/drawing/2010/main" val="0"/>
              </a:ext>
            </a:extLst>
          </a:blip>
          <a:srcRect/>
          <a:stretch>
            <a:fillRect/>
          </a:stretch>
        </p:blipFill>
        <p:spPr bwMode="auto">
          <a:xfrm>
            <a:off x="9429109" y="1628259"/>
            <a:ext cx="1344568" cy="1162822"/>
          </a:xfrm>
          <a:prstGeom prst="rect">
            <a:avLst/>
          </a:prstGeom>
          <a:noFill/>
          <a:ln>
            <a:noFill/>
          </a:ln>
        </p:spPr>
      </p:pic>
    </p:spTree>
    <p:extLst>
      <p:ext uri="{BB962C8B-B14F-4D97-AF65-F5344CB8AC3E}">
        <p14:creationId xmlns:p14="http://schemas.microsoft.com/office/powerpoint/2010/main" val="3830713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err="1" smtClean="0">
                <a:latin typeface="Arial Black" panose="020B0A04020102020204" pitchFamily="34" charset="0"/>
              </a:rPr>
              <a:t>Инсценирование</a:t>
            </a:r>
            <a:r>
              <a:rPr lang="ru-RU" sz="3200" dirty="0" smtClean="0">
                <a:latin typeface="Arial Black" panose="020B0A04020102020204" pitchFamily="34" charset="0"/>
              </a:rPr>
              <a:t> сказки</a:t>
            </a:r>
            <a:endParaRPr lang="ru-RU" sz="3200" dirty="0">
              <a:latin typeface="Arial Black" panose="020B0A04020102020204"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6908" y="1425146"/>
            <a:ext cx="8905103" cy="5132173"/>
          </a:xfrm>
        </p:spPr>
      </p:pic>
    </p:spTree>
    <p:extLst>
      <p:ext uri="{BB962C8B-B14F-4D97-AF65-F5344CB8AC3E}">
        <p14:creationId xmlns:p14="http://schemas.microsoft.com/office/powerpoint/2010/main" val="2041384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88909"/>
            <a:ext cx="6631461" cy="5129513"/>
          </a:xfr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603" y="2277141"/>
            <a:ext cx="4057992" cy="3454828"/>
          </a:xfrm>
          <a:prstGeom prst="rect">
            <a:avLst/>
          </a:prstGeom>
        </p:spPr>
      </p:pic>
    </p:spTree>
    <p:extLst>
      <p:ext uri="{BB962C8B-B14F-4D97-AF65-F5344CB8AC3E}">
        <p14:creationId xmlns:p14="http://schemas.microsoft.com/office/powerpoint/2010/main" val="3627352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1559"/>
            <a:ext cx="10515600" cy="887026"/>
          </a:xfrm>
        </p:spPr>
        <p:txBody>
          <a:bodyPr>
            <a:normAutofit/>
          </a:bodyPr>
          <a:lstStyle/>
          <a:p>
            <a:pPr algn="ctr"/>
            <a:r>
              <a:rPr lang="ru-RU" sz="4000" dirty="0" smtClean="0">
                <a:latin typeface="Arial Black" panose="020B0A04020102020204" pitchFamily="34" charset="0"/>
              </a:rPr>
              <a:t>Развиваем логическое мышление</a:t>
            </a:r>
            <a:endParaRPr lang="ru-RU" sz="4000" dirty="0">
              <a:latin typeface="Arial Black" panose="020B0A04020102020204"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3827" y="1128585"/>
            <a:ext cx="10074876" cy="5527588"/>
          </a:xfrm>
        </p:spPr>
      </p:pic>
      <p:sp>
        <p:nvSpPr>
          <p:cNvPr id="3" name="Скругленный прямоугольник 2"/>
          <p:cNvSpPr/>
          <p:nvPr/>
        </p:nvSpPr>
        <p:spPr>
          <a:xfrm>
            <a:off x="74141" y="967947"/>
            <a:ext cx="4250724" cy="21789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ru-RU" sz="2000" dirty="0"/>
          </a:p>
          <a:p>
            <a:r>
              <a:rPr lang="ru-RU" sz="2000" dirty="0" smtClean="0"/>
              <a:t>     </a:t>
            </a:r>
            <a:r>
              <a:rPr lang="ru-RU" dirty="0" smtClean="0"/>
              <a:t>Вытащили репку. И пришли с нею домой. Мышка обогнала всех, кроме Жучки. Кошка  обогнала внучку. Дед нёс тяжёлую репку, поэтому шёл последним, еле успевая за бабкой.</a:t>
            </a:r>
          </a:p>
          <a:p>
            <a:r>
              <a:rPr lang="ru-RU" b="1" dirty="0" smtClean="0">
                <a:solidFill>
                  <a:srgbClr val="FF0000"/>
                </a:solidFill>
              </a:rPr>
              <a:t>        В каком порядке они шли?</a:t>
            </a:r>
          </a:p>
          <a:p>
            <a:pPr algn="ctr"/>
            <a:endParaRPr lang="ru-RU" b="1" dirty="0">
              <a:solidFill>
                <a:srgbClr val="FF0000"/>
              </a:solidFill>
            </a:endParaRPr>
          </a:p>
        </p:txBody>
      </p:sp>
      <p:sp>
        <p:nvSpPr>
          <p:cNvPr id="5" name="Скругленный прямоугольник 4"/>
          <p:cNvSpPr/>
          <p:nvPr/>
        </p:nvSpPr>
        <p:spPr>
          <a:xfrm>
            <a:off x="1120346" y="5560541"/>
            <a:ext cx="9728886" cy="11944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1"/>
            <a:r>
              <a:rPr lang="ru-RU" sz="1600" b="1" dirty="0" smtClean="0">
                <a:solidFill>
                  <a:schemeClr val="tx1"/>
                </a:solidFill>
              </a:rPr>
              <a:t>СТАЛ  ДЕД РЕПКУ ТЯНУТЬ,ТЯНЕТ-ПОТЯНЕТ, ВЫТЯНУТЬ НЕ МОЖЕТ.</a:t>
            </a:r>
          </a:p>
          <a:p>
            <a:pPr lvl="1"/>
            <a:r>
              <a:rPr lang="ru-RU" sz="1600" b="1" dirty="0" smtClean="0">
                <a:solidFill>
                  <a:schemeClr val="tx1"/>
                </a:solidFill>
              </a:rPr>
              <a:t> ПОЗВАЛ НА  ПОДМОГУ БАБКУ, ВНУЧКУ, ЖУЧКУ, КОШКУ, МЫШКУ.</a:t>
            </a:r>
          </a:p>
          <a:p>
            <a:pPr lvl="1"/>
            <a:r>
              <a:rPr lang="ru-RU" sz="1600" b="1" dirty="0" smtClean="0">
                <a:solidFill>
                  <a:schemeClr val="tx1"/>
                </a:solidFill>
              </a:rPr>
              <a:t> ПОЗВАЛ ВСЕХ ОДНОВРЕМЕННО И ВЫШЛИ ОНИ С ОДНОЙ СКОРОСТЬЮ.</a:t>
            </a:r>
          </a:p>
          <a:p>
            <a:pPr lvl="1"/>
            <a:r>
              <a:rPr lang="ru-RU" sz="1600" b="1" dirty="0" smtClean="0">
                <a:solidFill>
                  <a:schemeClr val="tx1"/>
                </a:solidFill>
              </a:rPr>
              <a:t> А ПРИШЛИ В РАЗНОЕ ВРЕМЯ. </a:t>
            </a:r>
          </a:p>
          <a:p>
            <a:pPr lvl="1" algn="ctr"/>
            <a:r>
              <a:rPr lang="ru-RU" sz="1600" b="1" dirty="0" smtClean="0">
                <a:solidFill>
                  <a:srgbClr val="FF0000"/>
                </a:solidFill>
              </a:rPr>
              <a:t>                          </a:t>
            </a:r>
            <a:r>
              <a:rPr lang="ru-RU" sz="2000" b="1" dirty="0" smtClean="0">
                <a:solidFill>
                  <a:srgbClr val="FF0000"/>
                </a:solidFill>
              </a:rPr>
              <a:t>КАК ТАКОЕ МОЖЕТ БЫТЬ?</a:t>
            </a:r>
            <a:endParaRPr lang="ru-RU" sz="2000" b="1" dirty="0">
              <a:solidFill>
                <a:srgbClr val="FF0000"/>
              </a:solidFill>
            </a:endParaRPr>
          </a:p>
        </p:txBody>
      </p:sp>
    </p:spTree>
    <p:extLst>
      <p:ext uri="{BB962C8B-B14F-4D97-AF65-F5344CB8AC3E}">
        <p14:creationId xmlns:p14="http://schemas.microsoft.com/office/powerpoint/2010/main" val="463810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avatars.mds.yandex.net/get-pdb/34158/54828917-478a-4f9b-bf25-bd86e750e476/s1200"/>
          <p:cNvPicPr>
            <a:picLocks noChangeAspect="1" noChangeArrowheads="1"/>
          </p:cNvPicPr>
          <p:nvPr/>
        </p:nvPicPr>
        <p:blipFill>
          <a:blip r:embed="rId2" cstate="print"/>
          <a:srcRect/>
          <a:stretch>
            <a:fillRect/>
          </a:stretch>
        </p:blipFill>
        <p:spPr bwMode="auto">
          <a:xfrm>
            <a:off x="0" y="0"/>
            <a:ext cx="12134335" cy="6858000"/>
          </a:xfrm>
          <a:prstGeom prst="rect">
            <a:avLst/>
          </a:prstGeom>
          <a:noFill/>
        </p:spPr>
      </p:pic>
      <p:sp>
        <p:nvSpPr>
          <p:cNvPr id="2" name="Заголовок 1"/>
          <p:cNvSpPr>
            <a:spLocks noGrp="1"/>
          </p:cNvSpPr>
          <p:nvPr>
            <p:ph type="ctrTitle"/>
          </p:nvPr>
        </p:nvSpPr>
        <p:spPr>
          <a:xfrm>
            <a:off x="1169773" y="3873843"/>
            <a:ext cx="10074876" cy="2387600"/>
          </a:xfrm>
        </p:spPr>
        <p:txBody>
          <a:bodyPr>
            <a:noAutofit/>
          </a:bodyPr>
          <a:lstStyle/>
          <a:p>
            <a:pPr algn="l"/>
            <a:r>
              <a:rPr lang="ru-RU" sz="4800" b="1" dirty="0" smtClean="0">
                <a:solidFill>
                  <a:srgbClr val="FF0000"/>
                </a:solidFill>
              </a:rPr>
              <a:t>       </a:t>
            </a:r>
            <a:r>
              <a:rPr lang="ru-RU" sz="4800" b="1" dirty="0" err="1" smtClean="0">
                <a:solidFill>
                  <a:srgbClr val="FF0000"/>
                </a:solidFill>
              </a:rPr>
              <a:t>Кинезиология</a:t>
            </a:r>
            <a:r>
              <a:rPr lang="ru-RU" sz="4800" b="1" dirty="0" smtClean="0">
                <a:solidFill>
                  <a:srgbClr val="FF0000"/>
                </a:solidFill>
              </a:rPr>
              <a:t> </a:t>
            </a:r>
            <a:r>
              <a:rPr lang="ru-RU" sz="4800" dirty="0">
                <a:solidFill>
                  <a:srgbClr val="FF0000"/>
                </a:solidFill>
              </a:rPr>
              <a:t>–</a:t>
            </a:r>
            <a:r>
              <a:rPr lang="ru-RU" sz="4800" dirty="0"/>
              <a:t> это наука о развитии головного мозга через движение. Выполнение движений и упражнений, под воздействием которых происходят положительные изменения в организме ребенка.</a:t>
            </a:r>
            <a:br>
              <a:rPr lang="ru-RU" sz="4800" dirty="0"/>
            </a:br>
            <a:endParaRPr lang="ru-RU" sz="4800" b="1" i="1" dirty="0">
              <a:solidFill>
                <a:srgbClr val="002060"/>
              </a:solidFill>
            </a:endParaRPr>
          </a:p>
        </p:txBody>
      </p:sp>
    </p:spTree>
    <p:extLst>
      <p:ext uri="{BB962C8B-B14F-4D97-AF65-F5344CB8AC3E}">
        <p14:creationId xmlns:p14="http://schemas.microsoft.com/office/powerpoint/2010/main" val="346242965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0389" y="2786448"/>
            <a:ext cx="9292281" cy="2387600"/>
          </a:xfrm>
        </p:spPr>
        <p:txBody>
          <a:bodyPr>
            <a:noAutofit/>
          </a:bodyPr>
          <a:lstStyle/>
          <a:p>
            <a:pPr algn="l"/>
            <a:r>
              <a:rPr lang="ru-RU" sz="3200" b="1" dirty="0" smtClean="0">
                <a:solidFill>
                  <a:srgbClr val="FF0000"/>
                </a:solidFill>
              </a:rPr>
              <a:t>                </a:t>
            </a:r>
            <a:r>
              <a:rPr lang="ru-RU" sz="3200" b="1" i="1" u="sng" dirty="0" err="1" smtClean="0">
                <a:solidFill>
                  <a:srgbClr val="FF0000"/>
                </a:solidFill>
              </a:rPr>
              <a:t>Кинезиологические</a:t>
            </a:r>
            <a:r>
              <a:rPr lang="ru-RU" sz="3200" b="1" i="1" u="sng" dirty="0" smtClean="0">
                <a:solidFill>
                  <a:srgbClr val="FF0000"/>
                </a:solidFill>
              </a:rPr>
              <a:t> </a:t>
            </a:r>
            <a:r>
              <a:rPr lang="ru-RU" sz="3200" b="1" i="1" u="sng" dirty="0">
                <a:solidFill>
                  <a:srgbClr val="FF0000"/>
                </a:solidFill>
              </a:rPr>
              <a:t>упражнения</a:t>
            </a:r>
            <a:r>
              <a:rPr lang="ru-RU" sz="3200" b="1" dirty="0">
                <a:solidFill>
                  <a:srgbClr val="FF0000"/>
                </a:solidFill>
              </a:rPr>
              <a:t> - </a:t>
            </a:r>
            <a:r>
              <a:rPr lang="ru-RU" sz="3200" b="1" dirty="0" smtClean="0">
                <a:solidFill>
                  <a:srgbClr val="FF0000"/>
                </a:solidFill>
              </a:rPr>
              <a:t/>
            </a:r>
            <a:br>
              <a:rPr lang="ru-RU" sz="3200" b="1" dirty="0" smtClean="0">
                <a:solidFill>
                  <a:srgbClr val="FF0000"/>
                </a:solidFill>
              </a:rPr>
            </a:br>
            <a:r>
              <a:rPr lang="ru-RU" sz="3200" b="1" dirty="0" smtClean="0">
                <a:solidFill>
                  <a:srgbClr val="FF0000"/>
                </a:solidFill>
              </a:rPr>
              <a:t>           </a:t>
            </a:r>
            <a:r>
              <a:rPr lang="ru-RU" sz="3200" b="1" dirty="0" smtClean="0">
                <a:solidFill>
                  <a:srgbClr val="002060"/>
                </a:solidFill>
              </a:rPr>
              <a:t>это </a:t>
            </a:r>
            <a:r>
              <a:rPr lang="ru-RU" sz="3200" b="1" dirty="0">
                <a:solidFill>
                  <a:srgbClr val="002060"/>
                </a:solidFill>
              </a:rPr>
              <a:t>комплекс движений, позволяющих </a:t>
            </a:r>
            <a:r>
              <a:rPr lang="ru-RU" sz="3200" b="1" dirty="0" smtClean="0">
                <a:solidFill>
                  <a:srgbClr val="002060"/>
                </a:solidFill>
              </a:rPr>
              <a:t>  активизировать </a:t>
            </a:r>
            <a:r>
              <a:rPr lang="ru-RU" sz="3200" b="1" dirty="0">
                <a:solidFill>
                  <a:srgbClr val="002060"/>
                </a:solidFill>
              </a:rPr>
              <a:t>межполушарное взаимодействие:</a:t>
            </a:r>
            <a:br>
              <a:rPr lang="ru-RU" sz="3200" b="1" dirty="0">
                <a:solidFill>
                  <a:srgbClr val="002060"/>
                </a:solidFill>
              </a:rPr>
            </a:br>
            <a:r>
              <a:rPr lang="ru-RU" sz="3200" dirty="0" smtClean="0"/>
              <a:t>•</a:t>
            </a:r>
            <a:endParaRPr lang="ru-RU" sz="2000" b="1" i="1" dirty="0">
              <a:solidFill>
                <a:srgbClr val="002060"/>
              </a:solidFill>
            </a:endParaRPr>
          </a:p>
        </p:txBody>
      </p:sp>
      <p:pic>
        <p:nvPicPr>
          <p:cNvPr id="3074"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67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90374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Picture backgrou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5901"/>
            <a:ext cx="3807333" cy="31139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2496" y="2121714"/>
            <a:ext cx="4051157" cy="31315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7796" y="3903651"/>
            <a:ext cx="3944270" cy="295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79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avatars.mds.yandex.net/get-pdb/34158/54828917-478a-4f9b-bf25-bd86e750e476/s1200"/>
          <p:cNvPicPr>
            <a:picLocks noChangeAspect="1" noChangeArrowheads="1"/>
          </p:cNvPicPr>
          <p:nvPr/>
        </p:nvPicPr>
        <p:blipFill>
          <a:blip r:embed="rId2" cstate="print"/>
          <a:srcRect/>
          <a:stretch>
            <a:fillRect/>
          </a:stretch>
        </p:blipFill>
        <p:spPr bwMode="auto">
          <a:xfrm>
            <a:off x="0" y="0"/>
            <a:ext cx="12134335" cy="6858000"/>
          </a:xfrm>
          <a:prstGeom prst="rect">
            <a:avLst/>
          </a:prstGeom>
          <a:noFill/>
        </p:spPr>
      </p:pic>
      <p:sp>
        <p:nvSpPr>
          <p:cNvPr id="2" name="Заголовок 1"/>
          <p:cNvSpPr>
            <a:spLocks noGrp="1"/>
          </p:cNvSpPr>
          <p:nvPr>
            <p:ph type="ctrTitle"/>
          </p:nvPr>
        </p:nvSpPr>
        <p:spPr>
          <a:xfrm>
            <a:off x="1120345" y="3593757"/>
            <a:ext cx="10074876" cy="2387600"/>
          </a:xfrm>
        </p:spPr>
        <p:txBody>
          <a:bodyPr>
            <a:noAutofit/>
          </a:bodyPr>
          <a:lstStyle/>
          <a:p>
            <a:pPr algn="l"/>
            <a:r>
              <a:rPr lang="ru-RU" sz="3200" b="1" i="1" dirty="0" smtClean="0">
                <a:solidFill>
                  <a:srgbClr val="FF0000"/>
                </a:solidFill>
              </a:rPr>
              <a:t>           </a:t>
            </a:r>
            <a:endParaRPr lang="ru-RU" sz="2400" b="1" i="1" dirty="0">
              <a:solidFill>
                <a:srgbClr val="002060"/>
              </a:solidFill>
            </a:endParaRPr>
          </a:p>
        </p:txBody>
      </p:sp>
      <p:sp>
        <p:nvSpPr>
          <p:cNvPr id="3" name="Прямоугольник 2"/>
          <p:cNvSpPr/>
          <p:nvPr/>
        </p:nvSpPr>
        <p:spPr>
          <a:xfrm>
            <a:off x="1210961" y="1400752"/>
            <a:ext cx="9514704" cy="4056495"/>
          </a:xfrm>
          <a:prstGeom prst="rect">
            <a:avLst/>
          </a:prstGeom>
        </p:spPr>
        <p:txBody>
          <a:bodyPr wrap="square">
            <a:spAutoFit/>
          </a:bodyPr>
          <a:lstStyle/>
          <a:p>
            <a:pPr>
              <a:lnSpc>
                <a:spcPct val="115000"/>
              </a:lnSpc>
              <a:spcAft>
                <a:spcPts val="0"/>
              </a:spcAft>
            </a:pPr>
            <a:r>
              <a:rPr lang="ru-RU" sz="3200" i="1" u="sng" dirty="0" smtClean="0">
                <a:solidFill>
                  <a:srgbClr val="FF0000"/>
                </a:solidFill>
                <a:latin typeface="Times New Roman" panose="02020603050405020304" pitchFamily="18" charset="0"/>
                <a:ea typeface="Times New Roman" panose="02020603050405020304" pitchFamily="18" charset="0"/>
              </a:rPr>
              <a:t>Мнемотехника</a:t>
            </a:r>
            <a:r>
              <a:rPr lang="ru-RU" sz="3200" dirty="0" smtClean="0">
                <a:solidFill>
                  <a:srgbClr val="FF0000"/>
                </a:solidFill>
                <a:latin typeface="Times New Roman" panose="02020603050405020304" pitchFamily="18" charset="0"/>
                <a:ea typeface="Times New Roman" panose="02020603050405020304" pitchFamily="18" charset="0"/>
              </a:rPr>
              <a:t> </a:t>
            </a:r>
            <a:r>
              <a:rPr lang="ru-RU" sz="3200" dirty="0" smtClean="0">
                <a:solidFill>
                  <a:srgbClr val="000000"/>
                </a:solidFill>
                <a:latin typeface="Times New Roman" panose="02020603050405020304" pitchFamily="18" charset="0"/>
                <a:ea typeface="Times New Roman" panose="02020603050405020304" pitchFamily="18" charset="0"/>
              </a:rPr>
              <a:t>- это система методов и приемов, обеспечивающих эффективное запоминание, сохранение и воспроизведение информации, и, конечно, развитие речи.</a:t>
            </a:r>
            <a:endParaRPr lang="ru-RU" sz="3200" dirty="0" smtClean="0">
              <a:latin typeface="Times New Roman" panose="02020603050405020304" pitchFamily="18" charset="0"/>
              <a:ea typeface="Times New Roman" panose="02020603050405020304" pitchFamily="18" charset="0"/>
            </a:endParaRPr>
          </a:p>
          <a:p>
            <a:pPr>
              <a:lnSpc>
                <a:spcPct val="115000"/>
              </a:lnSpc>
              <a:spcAft>
                <a:spcPts val="0"/>
              </a:spcAft>
            </a:pPr>
            <a:r>
              <a:rPr lang="ru-RU" sz="2400" b="1" i="1" dirty="0" smtClean="0">
                <a:solidFill>
                  <a:srgbClr val="002060"/>
                </a:solidFill>
                <a:latin typeface="Times New Roman" panose="02020603050405020304" pitchFamily="18" charset="0"/>
                <a:ea typeface="Times New Roman" panose="02020603050405020304" pitchFamily="18" charset="0"/>
              </a:rPr>
              <a:t>Мнемотехника помогает в развитии: связной речи, ассоциативного мышления, зрительной и слуховой памяти, зрительного и слухового внимания, воображения, ускорения процесса автоматизации и дифференциации поставленных звуков.</a:t>
            </a:r>
            <a:endParaRPr lang="ru-RU" sz="2400" b="1" i="1"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372198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descr="Picture backgrou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697" y="543697"/>
            <a:ext cx="5848865" cy="476970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596" y="848497"/>
            <a:ext cx="5165124" cy="4020065"/>
          </a:xfrm>
          <a:prstGeom prst="rect">
            <a:avLst/>
          </a:prstGeom>
        </p:spPr>
      </p:pic>
    </p:spTree>
    <p:extLst>
      <p:ext uri="{BB962C8B-B14F-4D97-AF65-F5344CB8AC3E}">
        <p14:creationId xmlns:p14="http://schemas.microsoft.com/office/powerpoint/2010/main" val="2807666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avatars.mds.yandex.net/get-pdb/34158/54828917-478a-4f9b-bf25-bd86e750e476/s1200"/>
          <p:cNvPicPr>
            <a:picLocks noChangeAspect="1" noChangeArrowheads="1"/>
          </p:cNvPicPr>
          <p:nvPr/>
        </p:nvPicPr>
        <p:blipFill>
          <a:blip r:embed="rId2" cstate="print"/>
          <a:srcRect/>
          <a:stretch>
            <a:fillRect/>
          </a:stretch>
        </p:blipFill>
        <p:spPr bwMode="auto">
          <a:xfrm>
            <a:off x="0" y="0"/>
            <a:ext cx="12134335" cy="6858000"/>
          </a:xfrm>
          <a:prstGeom prst="rect">
            <a:avLst/>
          </a:prstGeom>
          <a:noFill/>
        </p:spPr>
      </p:pic>
      <p:sp>
        <p:nvSpPr>
          <p:cNvPr id="2" name="Заголовок 1"/>
          <p:cNvSpPr>
            <a:spLocks noGrp="1"/>
          </p:cNvSpPr>
          <p:nvPr>
            <p:ph type="ctrTitle"/>
          </p:nvPr>
        </p:nvSpPr>
        <p:spPr>
          <a:xfrm>
            <a:off x="1120345" y="3593757"/>
            <a:ext cx="10074876" cy="2387600"/>
          </a:xfrm>
        </p:spPr>
        <p:txBody>
          <a:bodyPr>
            <a:noAutofit/>
          </a:bodyPr>
          <a:lstStyle/>
          <a:p>
            <a:pPr algn="l"/>
            <a:r>
              <a:rPr lang="ru-RU" sz="3200" b="1" i="1" dirty="0" smtClean="0">
                <a:solidFill>
                  <a:srgbClr val="FF0000"/>
                </a:solidFill>
              </a:rPr>
              <a:t>           </a:t>
            </a:r>
            <a:endParaRPr lang="ru-RU" sz="2400" b="1" i="1" dirty="0">
              <a:solidFill>
                <a:srgbClr val="002060"/>
              </a:solidFill>
            </a:endParaRPr>
          </a:p>
        </p:txBody>
      </p:sp>
      <p:sp>
        <p:nvSpPr>
          <p:cNvPr id="3" name="Прямоугольник 2"/>
          <p:cNvSpPr/>
          <p:nvPr/>
        </p:nvSpPr>
        <p:spPr>
          <a:xfrm>
            <a:off x="1210961" y="1400752"/>
            <a:ext cx="9514704" cy="4401205"/>
          </a:xfrm>
          <a:prstGeom prst="rect">
            <a:avLst/>
          </a:prstGeom>
        </p:spPr>
        <p:txBody>
          <a:bodyPr wrap="square">
            <a:spAutoFit/>
          </a:bodyPr>
          <a:lstStyle/>
          <a:p>
            <a:r>
              <a:rPr lang="ru-RU" sz="2000" b="1" dirty="0"/>
              <a:t>Мнемотехнику </a:t>
            </a:r>
            <a:r>
              <a:rPr lang="ru-RU" sz="2000" dirty="0"/>
              <a:t>можно применять при заучивании стихотворений</a:t>
            </a:r>
            <a:r>
              <a:rPr lang="ru-RU" sz="2000" dirty="0" smtClean="0"/>
              <a:t>.</a:t>
            </a:r>
          </a:p>
          <a:p>
            <a:r>
              <a:rPr lang="ru-RU" sz="2000" dirty="0"/>
              <a:t> </a:t>
            </a:r>
            <a:r>
              <a:rPr lang="ru-RU" sz="2000" u="sng" dirty="0"/>
              <a:t>Суть заключается в следующем</a:t>
            </a:r>
            <a:r>
              <a:rPr lang="ru-RU" sz="2000" dirty="0"/>
              <a:t>: на каждое слово или маленькое словосочетание придумывается картинка </a:t>
            </a:r>
            <a:r>
              <a:rPr lang="ru-RU" sz="2000" i="1" dirty="0"/>
              <a:t>(изображение)</a:t>
            </a:r>
            <a:r>
              <a:rPr lang="ru-RU" sz="2000" dirty="0"/>
              <a:t>; таким </a:t>
            </a:r>
            <a:r>
              <a:rPr lang="ru-RU" sz="2000" b="1" dirty="0"/>
              <a:t>образом</a:t>
            </a:r>
            <a:r>
              <a:rPr lang="ru-RU" sz="2000" dirty="0"/>
              <a:t>, все стихотворение зарисовывается схематически. После этого ребенок по памяти, используя графическое изображение, воспроизводит стихотворение целиком. На начальном этапе предлагается готовый план - схема, а затем дети сами создают свою схему.</a:t>
            </a:r>
          </a:p>
          <a:p>
            <a:r>
              <a:rPr lang="ru-RU" sz="2000" dirty="0" smtClean="0"/>
              <a:t>	При </a:t>
            </a:r>
            <a:r>
              <a:rPr lang="ru-RU" sz="2000" dirty="0"/>
              <a:t>ознакомлении с художественной литературой и при обучении составлению рассказов так же можно использовать мнемотехнику. Вместе с детьми необходимо беседовать по тексту, рассматривать иллюстрации и отслеживать последовательность заранее приготовленной </a:t>
            </a:r>
            <a:r>
              <a:rPr lang="ru-RU" sz="2000" dirty="0" err="1"/>
              <a:t>мнемотаблицы</a:t>
            </a:r>
            <a:r>
              <a:rPr lang="ru-RU" sz="2000" dirty="0"/>
              <a:t> к данному произведению.</a:t>
            </a:r>
          </a:p>
          <a:p>
            <a:r>
              <a:rPr lang="ru-RU" sz="2000" dirty="0" smtClean="0"/>
              <a:t>	Кроме </a:t>
            </a:r>
            <a:r>
              <a:rPr lang="ru-RU" sz="2000" dirty="0"/>
              <a:t>того, дети сами могут составлять сказки, используя знакомую модель, соблюдая общие принципы построения сюжета, используя принципы построения </a:t>
            </a:r>
            <a:r>
              <a:rPr lang="ru-RU" sz="2000" dirty="0" smtClean="0"/>
              <a:t>сюжета</a:t>
            </a:r>
            <a:endParaRPr lang="ru-RU" sz="2000" dirty="0"/>
          </a:p>
        </p:txBody>
      </p:sp>
    </p:spTree>
    <p:extLst>
      <p:ext uri="{BB962C8B-B14F-4D97-AF65-F5344CB8AC3E}">
        <p14:creationId xmlns:p14="http://schemas.microsoft.com/office/powerpoint/2010/main" val="22239210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869990" y="823784"/>
            <a:ext cx="3426938" cy="41106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616"/>
            <a:ext cx="12192000" cy="6977449"/>
          </a:xfrm>
          <a:prstGeom prst="rect">
            <a:avLst/>
          </a:prstGeom>
        </p:spPr>
      </p:pic>
      <p:sp>
        <p:nvSpPr>
          <p:cNvPr id="2" name="Заголовок 1"/>
          <p:cNvSpPr>
            <a:spLocks noGrp="1"/>
          </p:cNvSpPr>
          <p:nvPr>
            <p:ph type="ctrTitle"/>
          </p:nvPr>
        </p:nvSpPr>
        <p:spPr>
          <a:xfrm>
            <a:off x="6030096" y="4374294"/>
            <a:ext cx="5123936" cy="3295134"/>
          </a:xfrm>
        </p:spPr>
        <p:txBody>
          <a:bodyPr>
            <a:normAutofit fontScale="90000"/>
          </a:bodyPr>
          <a:lstStyle/>
          <a:p>
            <a:r>
              <a:rPr lang="ru-RU" sz="5400" b="1" dirty="0" smtClean="0"/>
              <a:t/>
            </a:r>
            <a:br>
              <a:rPr lang="ru-RU" sz="5400" b="1" dirty="0" smtClean="0"/>
            </a:br>
            <a:r>
              <a:rPr lang="ru-RU" sz="5400" b="1" dirty="0"/>
              <a:t/>
            </a:r>
            <a:br>
              <a:rPr lang="ru-RU" sz="5400" b="1" dirty="0"/>
            </a:br>
            <a:r>
              <a:rPr lang="ru-RU" sz="5400" b="1" dirty="0" smtClean="0"/>
              <a:t/>
            </a:r>
            <a:br>
              <a:rPr lang="ru-RU" sz="5400" b="1" dirty="0" smtClean="0"/>
            </a:br>
            <a:r>
              <a:rPr lang="ru-RU" sz="4400" b="1" dirty="0" smtClean="0">
                <a:solidFill>
                  <a:srgbClr val="7030A0"/>
                </a:solidFill>
              </a:rPr>
              <a:t>. </a:t>
            </a:r>
            <a:r>
              <a:rPr lang="ru-RU" sz="4400" b="1" dirty="0">
                <a:solidFill>
                  <a:srgbClr val="7030A0"/>
                </a:solidFill>
              </a:rPr>
              <a:t/>
            </a:r>
            <a:br>
              <a:rPr lang="ru-RU" sz="4400" b="1" dirty="0">
                <a:solidFill>
                  <a:srgbClr val="7030A0"/>
                </a:solidFill>
              </a:rPr>
            </a:br>
            <a:r>
              <a:rPr lang="ru-RU" sz="5400" b="1" dirty="0" smtClean="0">
                <a:solidFill>
                  <a:srgbClr val="FF0000"/>
                </a:solidFill>
              </a:rPr>
              <a:t> </a:t>
            </a:r>
            <a:r>
              <a:rPr lang="ru-RU" sz="5400" b="1" dirty="0">
                <a:solidFill>
                  <a:srgbClr val="FF0000"/>
                </a:solidFill>
              </a:rPr>
              <a:t/>
            </a:r>
            <a:br>
              <a:rPr lang="ru-RU" sz="5400" b="1" dirty="0">
                <a:solidFill>
                  <a:srgbClr val="FF0000"/>
                </a:solidFill>
              </a:rPr>
            </a:br>
            <a:endParaRPr lang="ru-RU" sz="5400" b="1" dirty="0">
              <a:solidFill>
                <a:srgbClr val="FF0000"/>
              </a:solidFill>
            </a:endParaRPr>
          </a:p>
        </p:txBody>
      </p:sp>
      <p:sp>
        <p:nvSpPr>
          <p:cNvPr id="3" name="Подзаголовок 2"/>
          <p:cNvSpPr>
            <a:spLocks noGrp="1"/>
          </p:cNvSpPr>
          <p:nvPr>
            <p:ph type="subTitle" idx="1"/>
          </p:nvPr>
        </p:nvSpPr>
        <p:spPr>
          <a:xfrm>
            <a:off x="6643817" y="1735460"/>
            <a:ext cx="4448432" cy="2789837"/>
          </a:xfrm>
        </p:spPr>
        <p:txBody>
          <a:bodyPr>
            <a:noAutofit/>
          </a:bodyPr>
          <a:lstStyle/>
          <a:p>
            <a:r>
              <a:rPr lang="ru-RU" b="1" i="1" dirty="0" smtClean="0">
                <a:solidFill>
                  <a:srgbClr val="7030A0"/>
                </a:solidFill>
              </a:rPr>
              <a:t>Бедный</a:t>
            </a:r>
            <a:endParaRPr lang="ru-RU" sz="4800" b="1" dirty="0">
              <a:solidFill>
                <a:srgbClr val="7030A0"/>
              </a:solidFill>
            </a:endParaRPr>
          </a:p>
        </p:txBody>
      </p:sp>
      <p:sp>
        <p:nvSpPr>
          <p:cNvPr id="7" name="Скругленный прямоугольник 6"/>
          <p:cNvSpPr/>
          <p:nvPr/>
        </p:nvSpPr>
        <p:spPr>
          <a:xfrm>
            <a:off x="1643449" y="823783"/>
            <a:ext cx="3739977" cy="41106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4800" b="1" dirty="0" smtClean="0">
                <a:solidFill>
                  <a:srgbClr val="7030A0"/>
                </a:solidFill>
              </a:rPr>
              <a:t>ЛГНР</a:t>
            </a:r>
            <a:r>
              <a:rPr lang="ru-RU" sz="3200" b="1" dirty="0" smtClean="0">
                <a:solidFill>
                  <a:srgbClr val="7030A0"/>
                </a:solidFill>
              </a:rPr>
              <a:t/>
            </a:r>
            <a:br>
              <a:rPr lang="ru-RU" sz="3200" b="1" dirty="0" smtClean="0">
                <a:solidFill>
                  <a:srgbClr val="7030A0"/>
                </a:solidFill>
              </a:rPr>
            </a:br>
            <a:r>
              <a:rPr lang="ru-RU" sz="2000" b="1" dirty="0" smtClean="0">
                <a:solidFill>
                  <a:srgbClr val="7030A0"/>
                </a:solidFill>
              </a:rPr>
              <a:t> (Лексико-грамматическое недоразвитие):</a:t>
            </a:r>
            <a:br>
              <a:rPr lang="ru-RU" sz="2000" b="1" dirty="0" smtClean="0">
                <a:solidFill>
                  <a:srgbClr val="7030A0"/>
                </a:solidFill>
              </a:rPr>
            </a:br>
            <a:r>
              <a:rPr lang="ru-RU" sz="3200" b="1" dirty="0" smtClean="0">
                <a:solidFill>
                  <a:srgbClr val="7030A0"/>
                </a:solidFill>
              </a:rPr>
              <a:t> трудности в понимании и выполнении заданий</a:t>
            </a:r>
            <a:endParaRPr lang="ru-RU" sz="3200" dirty="0"/>
          </a:p>
        </p:txBody>
      </p:sp>
      <p:sp>
        <p:nvSpPr>
          <p:cNvPr id="8" name="Скругленный прямоугольник 7"/>
          <p:cNvSpPr/>
          <p:nvPr/>
        </p:nvSpPr>
        <p:spPr>
          <a:xfrm>
            <a:off x="6812689" y="959708"/>
            <a:ext cx="3945927" cy="41106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sz="2400" b="1" i="1" dirty="0" smtClean="0">
                <a:solidFill>
                  <a:srgbClr val="7030A0"/>
                </a:solidFill>
              </a:rPr>
              <a:t>Бедный</a:t>
            </a:r>
            <a:r>
              <a:rPr lang="en-US" sz="2400" b="1" i="1" dirty="0" smtClean="0">
                <a:solidFill>
                  <a:srgbClr val="7030A0"/>
                </a:solidFill>
              </a:rPr>
              <a:t> </a:t>
            </a:r>
            <a:r>
              <a:rPr lang="ru-RU" sz="2400" b="1" i="1" dirty="0" smtClean="0">
                <a:solidFill>
                  <a:srgbClr val="7030A0"/>
                </a:solidFill>
              </a:rPr>
              <a:t>словарный запас</a:t>
            </a:r>
          </a:p>
          <a:p>
            <a:r>
              <a:rPr lang="ru-RU" sz="2400" b="1" i="1" dirty="0" smtClean="0">
                <a:solidFill>
                  <a:srgbClr val="7030A0"/>
                </a:solidFill>
              </a:rPr>
              <a:t> и ошибки в грамматике мешают понимать объяснения учителя, тексты учебников, формулировать ответы.  Сложно решать задачи, понимать инструкции.</a:t>
            </a:r>
            <a:endParaRPr lang="ru-RU" sz="2400" b="1" dirty="0">
              <a:solidFill>
                <a:srgbClr val="7030A0"/>
              </a:solidFill>
            </a:endParaRPr>
          </a:p>
        </p:txBody>
      </p:sp>
    </p:spTree>
    <p:extLst>
      <p:ext uri="{BB962C8B-B14F-4D97-AF65-F5344CB8AC3E}">
        <p14:creationId xmlns:p14="http://schemas.microsoft.com/office/powerpoint/2010/main" val="638996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avatars.mds.yandex.net/get-pdb/34158/54828917-478a-4f9b-bf25-bd86e750e476/s1200"/>
          <p:cNvPicPr>
            <a:picLocks noChangeAspect="1" noChangeArrowheads="1"/>
          </p:cNvPicPr>
          <p:nvPr/>
        </p:nvPicPr>
        <p:blipFill>
          <a:blip r:embed="rId2" cstate="print"/>
          <a:srcRect/>
          <a:stretch>
            <a:fillRect/>
          </a:stretch>
        </p:blipFill>
        <p:spPr bwMode="auto">
          <a:xfrm>
            <a:off x="0" y="0"/>
            <a:ext cx="12134335" cy="6858000"/>
          </a:xfrm>
          <a:prstGeom prst="rect">
            <a:avLst/>
          </a:prstGeom>
          <a:noFill/>
        </p:spPr>
      </p:pic>
      <p:sp>
        <p:nvSpPr>
          <p:cNvPr id="2" name="Заголовок 1"/>
          <p:cNvSpPr>
            <a:spLocks noGrp="1"/>
          </p:cNvSpPr>
          <p:nvPr>
            <p:ph type="ctrTitle"/>
          </p:nvPr>
        </p:nvSpPr>
        <p:spPr>
          <a:xfrm>
            <a:off x="1120345" y="3593757"/>
            <a:ext cx="10074876" cy="2387600"/>
          </a:xfrm>
        </p:spPr>
        <p:txBody>
          <a:bodyPr>
            <a:noAutofit/>
          </a:bodyPr>
          <a:lstStyle/>
          <a:p>
            <a:pPr algn="l"/>
            <a:r>
              <a:rPr lang="ru-RU" sz="3200" b="1" i="1" dirty="0" smtClean="0">
                <a:solidFill>
                  <a:srgbClr val="FF0000"/>
                </a:solidFill>
              </a:rPr>
              <a:t>           </a:t>
            </a:r>
            <a:endParaRPr lang="ru-RU" sz="2400" b="1" i="1" dirty="0">
              <a:solidFill>
                <a:srgbClr val="002060"/>
              </a:solidFill>
            </a:endParaRPr>
          </a:p>
        </p:txBody>
      </p:sp>
      <p:sp>
        <p:nvSpPr>
          <p:cNvPr id="3" name="Прямоугольник 2"/>
          <p:cNvSpPr/>
          <p:nvPr/>
        </p:nvSpPr>
        <p:spPr>
          <a:xfrm>
            <a:off x="1219198" y="832341"/>
            <a:ext cx="9514704" cy="4278094"/>
          </a:xfrm>
          <a:prstGeom prst="rect">
            <a:avLst/>
          </a:prstGeom>
        </p:spPr>
        <p:txBody>
          <a:bodyPr wrap="square">
            <a:spAutoFit/>
          </a:bodyPr>
          <a:lstStyle/>
          <a:p>
            <a:r>
              <a:rPr lang="ru-RU" sz="3200" dirty="0" err="1" smtClean="0"/>
              <a:t>Мнемотаблицы</a:t>
            </a:r>
            <a:r>
              <a:rPr lang="ru-RU" sz="3200" dirty="0" smtClean="0"/>
              <a:t>-схемы </a:t>
            </a:r>
            <a:r>
              <a:rPr lang="ru-RU" sz="3200" dirty="0"/>
              <a:t>можно использовать </a:t>
            </a:r>
            <a:r>
              <a:rPr lang="ru-RU" sz="3200" dirty="0" smtClean="0"/>
              <a:t>:</a:t>
            </a:r>
          </a:p>
          <a:p>
            <a:r>
              <a:rPr lang="ru-RU" sz="2000" dirty="0"/>
              <a:t>-</a:t>
            </a:r>
            <a:r>
              <a:rPr lang="ru-RU" sz="2000" dirty="0" smtClean="0"/>
              <a:t> </a:t>
            </a:r>
            <a:r>
              <a:rPr lang="ru-RU" sz="2400" dirty="0" smtClean="0"/>
              <a:t>для </a:t>
            </a:r>
            <a:r>
              <a:rPr lang="ru-RU" sz="2400" dirty="0"/>
              <a:t>ознакомления детей с окружающим миром</a:t>
            </a:r>
          </a:p>
          <a:p>
            <a:r>
              <a:rPr lang="ru-RU" sz="2400" dirty="0" smtClean="0"/>
              <a:t>-при </a:t>
            </a:r>
            <a:r>
              <a:rPr lang="ru-RU" sz="2400" dirty="0"/>
              <a:t>заучивании стихов</a:t>
            </a:r>
          </a:p>
          <a:p>
            <a:r>
              <a:rPr lang="ru-RU" sz="2400" dirty="0" smtClean="0"/>
              <a:t>-при </a:t>
            </a:r>
            <a:r>
              <a:rPr lang="ru-RU" sz="2400" dirty="0"/>
              <a:t>пересказах художественной литературы</a:t>
            </a:r>
          </a:p>
          <a:p>
            <a:r>
              <a:rPr lang="ru-RU" sz="2400" dirty="0" smtClean="0"/>
              <a:t>-при </a:t>
            </a:r>
            <a:r>
              <a:rPr lang="ru-RU" sz="2400" dirty="0"/>
              <a:t>обучении составлению рассказов</a:t>
            </a:r>
          </a:p>
          <a:p>
            <a:r>
              <a:rPr lang="ru-RU" sz="2400" dirty="0" smtClean="0"/>
              <a:t>-при </a:t>
            </a:r>
            <a:r>
              <a:rPr lang="ru-RU" sz="2400" dirty="0"/>
              <a:t>отгадывании и загадывании загадок</a:t>
            </a:r>
          </a:p>
          <a:p>
            <a:r>
              <a:rPr lang="ru-RU" sz="2400" dirty="0" smtClean="0"/>
              <a:t>-для </a:t>
            </a:r>
            <a:r>
              <a:rPr lang="ru-RU" sz="2400" dirty="0"/>
              <a:t>обогащения словарного запаса</a:t>
            </a:r>
          </a:p>
          <a:p>
            <a:r>
              <a:rPr lang="ru-RU" sz="2400" dirty="0" smtClean="0"/>
              <a:t>-при </a:t>
            </a:r>
            <a:r>
              <a:rPr lang="ru-RU" sz="2400" dirty="0"/>
              <a:t>обучении составу числа</a:t>
            </a:r>
          </a:p>
          <a:p>
            <a:r>
              <a:rPr lang="ru-RU" sz="2400" dirty="0" smtClean="0"/>
              <a:t>-при </a:t>
            </a:r>
            <a:r>
              <a:rPr lang="ru-RU" sz="2400" dirty="0"/>
              <a:t>воспитании культурно-гигиенических навыков</a:t>
            </a:r>
          </a:p>
          <a:p>
            <a:r>
              <a:rPr lang="ru-RU" sz="2400" dirty="0" smtClean="0"/>
              <a:t>-при </a:t>
            </a:r>
            <a:r>
              <a:rPr lang="ru-RU" sz="2400" dirty="0"/>
              <a:t>воспитании навыков самообслуживания</a:t>
            </a:r>
          </a:p>
          <a:p>
            <a:r>
              <a:rPr lang="ru-RU" sz="2400" dirty="0" smtClean="0"/>
              <a:t>-при </a:t>
            </a:r>
            <a:r>
              <a:rPr lang="ru-RU" sz="2400" dirty="0"/>
              <a:t>ознакомлении с основами безопасности </a:t>
            </a:r>
            <a:r>
              <a:rPr lang="ru-RU" sz="2400" dirty="0" smtClean="0"/>
              <a:t>жизнедеятельности</a:t>
            </a:r>
          </a:p>
        </p:txBody>
      </p:sp>
    </p:spTree>
    <p:extLst>
      <p:ext uri="{BB962C8B-B14F-4D97-AF65-F5344CB8AC3E}">
        <p14:creationId xmlns:p14="http://schemas.microsoft.com/office/powerpoint/2010/main" val="361166253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avatars.mds.yandex.net/get-pdb/34158/54828917-478a-4f9b-bf25-bd86e750e476/s1200"/>
          <p:cNvPicPr>
            <a:picLocks noChangeAspect="1" noChangeArrowheads="1"/>
          </p:cNvPicPr>
          <p:nvPr/>
        </p:nvPicPr>
        <p:blipFill>
          <a:blip r:embed="rId2" cstate="print"/>
          <a:srcRect/>
          <a:stretch>
            <a:fillRect/>
          </a:stretch>
        </p:blipFill>
        <p:spPr bwMode="auto">
          <a:xfrm>
            <a:off x="0" y="0"/>
            <a:ext cx="12134335" cy="6858000"/>
          </a:xfrm>
          <a:prstGeom prst="rect">
            <a:avLst/>
          </a:prstGeom>
          <a:noFill/>
        </p:spPr>
      </p:pic>
      <p:sp>
        <p:nvSpPr>
          <p:cNvPr id="2" name="Заголовок 1"/>
          <p:cNvSpPr>
            <a:spLocks noGrp="1"/>
          </p:cNvSpPr>
          <p:nvPr>
            <p:ph type="ctrTitle"/>
          </p:nvPr>
        </p:nvSpPr>
        <p:spPr>
          <a:xfrm>
            <a:off x="1120345" y="3593757"/>
            <a:ext cx="10074876" cy="2387600"/>
          </a:xfrm>
        </p:spPr>
        <p:txBody>
          <a:bodyPr>
            <a:noAutofit/>
          </a:bodyPr>
          <a:lstStyle/>
          <a:p>
            <a:pPr algn="l"/>
            <a:r>
              <a:rPr lang="ru-RU" sz="3200" b="1" i="1" dirty="0" smtClean="0">
                <a:solidFill>
                  <a:srgbClr val="FF0000"/>
                </a:solidFill>
              </a:rPr>
              <a:t>           </a:t>
            </a:r>
            <a:endParaRPr lang="ru-RU" sz="2400" b="1" i="1" dirty="0">
              <a:solidFill>
                <a:srgbClr val="002060"/>
              </a:solidFill>
            </a:endParaRPr>
          </a:p>
        </p:txBody>
      </p:sp>
      <p:sp>
        <p:nvSpPr>
          <p:cNvPr id="3" name="Прямоугольник 2"/>
          <p:cNvSpPr/>
          <p:nvPr/>
        </p:nvSpPr>
        <p:spPr>
          <a:xfrm>
            <a:off x="1219197" y="832341"/>
            <a:ext cx="9720651" cy="5693866"/>
          </a:xfrm>
          <a:prstGeom prst="rect">
            <a:avLst/>
          </a:prstGeom>
        </p:spPr>
        <p:txBody>
          <a:bodyPr wrap="square">
            <a:spAutoFit/>
          </a:bodyPr>
          <a:lstStyle/>
          <a:p>
            <a:r>
              <a:rPr lang="ru-RU" sz="2000" b="1" dirty="0" smtClean="0"/>
              <a:t>С помощью </a:t>
            </a:r>
            <a:r>
              <a:rPr lang="ru-RU" sz="2000" b="1" dirty="0" err="1" smtClean="0"/>
              <a:t>мнемотаблиц</a:t>
            </a:r>
            <a:endParaRPr lang="ru-RU" sz="2000" b="1" dirty="0" smtClean="0"/>
          </a:p>
          <a:p>
            <a:r>
              <a:rPr lang="ru-RU" sz="2000" dirty="0" smtClean="0"/>
              <a:t>• </a:t>
            </a:r>
            <a:r>
              <a:rPr lang="ru-RU" dirty="0" smtClean="0"/>
              <a:t>Дети учатся составлять рассказы, пересказывать литературные произведения, заучивать стихи. у детей появляется желание пересказывать тексты • У детей расширяется круг знаний об окружающем мире</a:t>
            </a:r>
          </a:p>
          <a:p>
            <a:r>
              <a:rPr lang="ru-RU" dirty="0" smtClean="0"/>
              <a:t>• Могут строить алгоритм высказывания. Дети учатся правильно оформлять свою мысль в виде предложения</a:t>
            </a:r>
          </a:p>
          <a:p>
            <a:r>
              <a:rPr lang="ru-RU" dirty="0" smtClean="0"/>
              <a:t>• У детей увеличивается словарный запас. Дети начинают пользоваться всеми частями речи, хотя пока употребляют их не всегда точно. Дети усваивают обобщающие понятия. Редко заменяют родовые понятия видовыми, словосочетаниями или предложениями. Им становятся доступны некоторые задания на подбор однокоренных слов, синонимов, образование сложных слов</a:t>
            </a:r>
          </a:p>
          <a:p>
            <a:r>
              <a:rPr lang="ru-RU" dirty="0" smtClean="0"/>
              <a:t>• Улучшается грамматический строй, дети меньше допускают ошибок в согласовании прилагательных с существительными в роде, числе, падеже, правильно употребляют в активной речи предлоги, реже их пропускают и заменяют</a:t>
            </a:r>
          </a:p>
          <a:p>
            <a:r>
              <a:rPr lang="ru-RU" dirty="0" smtClean="0"/>
              <a:t>• Развиваются психические процессы и способности : наблюдательность, логическое и образное мышление, внимание, творческое воображение, память, усидчивость.</a:t>
            </a:r>
          </a:p>
          <a:p>
            <a:r>
              <a:rPr lang="ru-RU" dirty="0" smtClean="0"/>
              <a:t>• У детей возрастает умственная активность, сообразительность, наблюдательность, умение сравнивать, выделять существенные признаки.</a:t>
            </a:r>
          </a:p>
          <a:p>
            <a:r>
              <a:rPr lang="ru-RU" dirty="0" smtClean="0"/>
              <a:t>• Улучшается мелкая моторика, так как дети сами зарисовывают графические схемы</a:t>
            </a:r>
          </a:p>
          <a:p>
            <a:endParaRPr lang="ru-RU" dirty="0" smtClean="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05923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avatars.mds.yandex.net/get-pdb/34158/54828917-478a-4f9b-bf25-bd86e750e476/s1200"/>
          <p:cNvPicPr>
            <a:picLocks noChangeAspect="1" noChangeArrowheads="1"/>
          </p:cNvPicPr>
          <p:nvPr/>
        </p:nvPicPr>
        <p:blipFill>
          <a:blip r:embed="rId2" cstate="print"/>
          <a:srcRect/>
          <a:stretch>
            <a:fillRect/>
          </a:stretch>
        </p:blipFill>
        <p:spPr bwMode="auto">
          <a:xfrm>
            <a:off x="57665" y="0"/>
            <a:ext cx="12134335" cy="6858000"/>
          </a:xfrm>
          <a:prstGeom prst="rect">
            <a:avLst/>
          </a:prstGeom>
          <a:noFill/>
        </p:spPr>
      </p:pic>
      <p:sp>
        <p:nvSpPr>
          <p:cNvPr id="2" name="Заголовок 1"/>
          <p:cNvSpPr>
            <a:spLocks noGrp="1"/>
          </p:cNvSpPr>
          <p:nvPr>
            <p:ph type="ctrTitle"/>
          </p:nvPr>
        </p:nvSpPr>
        <p:spPr>
          <a:xfrm>
            <a:off x="1392194" y="4088027"/>
            <a:ext cx="8921579" cy="2387600"/>
          </a:xfrm>
        </p:spPr>
        <p:txBody>
          <a:bodyPr>
            <a:noAutofit/>
          </a:bodyPr>
          <a:lstStyle/>
          <a:p>
            <a:pPr algn="l" fontAlgn="base"/>
            <a:r>
              <a:rPr lang="ru-RU" sz="3600" b="1" i="1" dirty="0" smtClean="0">
                <a:solidFill>
                  <a:srgbClr val="FF0000"/>
                </a:solidFill>
              </a:rPr>
              <a:t>        </a:t>
            </a:r>
            <a:r>
              <a:rPr lang="ru-RU" sz="3600" b="1" i="1" dirty="0" err="1" smtClean="0">
                <a:solidFill>
                  <a:srgbClr val="FF0000"/>
                </a:solidFill>
              </a:rPr>
              <a:t>Телесноориентированные</a:t>
            </a:r>
            <a:r>
              <a:rPr lang="ru-RU" sz="3600" b="1" i="1" dirty="0" smtClean="0">
                <a:solidFill>
                  <a:srgbClr val="FF0000"/>
                </a:solidFill>
              </a:rPr>
              <a:t> техники:</a:t>
            </a:r>
            <a:r>
              <a:rPr lang="ru-RU" sz="3600" b="1" dirty="0" smtClean="0">
                <a:solidFill>
                  <a:srgbClr val="FF0000"/>
                </a:solidFill>
              </a:rPr>
              <a:t> </a:t>
            </a:r>
            <a:br>
              <a:rPr lang="ru-RU" sz="3600" b="1" dirty="0" smtClean="0">
                <a:solidFill>
                  <a:srgbClr val="FF0000"/>
                </a:solidFill>
              </a:rPr>
            </a:br>
            <a:r>
              <a:rPr lang="ru-RU" sz="3600" b="1" dirty="0" smtClean="0">
                <a:solidFill>
                  <a:srgbClr val="FF0000"/>
                </a:solidFill>
              </a:rPr>
              <a:t/>
            </a:r>
            <a:br>
              <a:rPr lang="ru-RU" sz="3600" b="1" dirty="0" smtClean="0">
                <a:solidFill>
                  <a:srgbClr val="FF0000"/>
                </a:solidFill>
              </a:rPr>
            </a:br>
            <a:r>
              <a:rPr lang="ru-RU" sz="2000" dirty="0" smtClean="0"/>
              <a:t>-  </a:t>
            </a:r>
            <a:r>
              <a:rPr lang="ru-RU" sz="2000" b="1" dirty="0" err="1" smtClean="0">
                <a:solidFill>
                  <a:srgbClr val="002060"/>
                </a:solidFill>
              </a:rPr>
              <a:t>биоэнергопластика</a:t>
            </a:r>
            <a:r>
              <a:rPr lang="ru-RU" sz="2000" b="1" dirty="0" smtClean="0">
                <a:solidFill>
                  <a:srgbClr val="002060"/>
                </a:solidFill>
              </a:rPr>
              <a:t> </a:t>
            </a:r>
            <a:r>
              <a:rPr lang="ru-RU" sz="2000" dirty="0" smtClean="0"/>
              <a:t>«</a:t>
            </a:r>
            <a:r>
              <a:rPr lang="ru-RU" sz="2000" dirty="0" err="1" smtClean="0"/>
              <a:t>био</a:t>
            </a:r>
            <a:r>
              <a:rPr lang="ru-RU" sz="2000" dirty="0" smtClean="0"/>
              <a:t>» — человек как биологический объект;</a:t>
            </a:r>
            <a:br>
              <a:rPr lang="ru-RU" sz="2000" dirty="0" smtClean="0"/>
            </a:br>
            <a:r>
              <a:rPr lang="ru-RU" sz="2000" dirty="0" smtClean="0"/>
              <a:t>«энергия» — сила, необходимая для выполнения определенных действий;</a:t>
            </a:r>
            <a:br>
              <a:rPr lang="ru-RU" sz="2000" dirty="0" smtClean="0"/>
            </a:br>
            <a:r>
              <a:rPr lang="ru-RU" sz="2000" dirty="0" smtClean="0"/>
              <a:t>«пластика» — плавные движения тела, рук, которые характеризуется непрерывностью, энергетической наполненностью, эмоциональной выразительностью.</a:t>
            </a:r>
            <a:br>
              <a:rPr lang="ru-RU" sz="2000" dirty="0" smtClean="0"/>
            </a:br>
            <a:r>
              <a:rPr lang="ru-RU" sz="2000" b="1" i="1" dirty="0" smtClean="0">
                <a:solidFill>
                  <a:srgbClr val="002060"/>
                </a:solidFill>
              </a:rPr>
              <a:t>–</a:t>
            </a:r>
            <a:r>
              <a:rPr lang="ru-RU" sz="2000" b="1" dirty="0" smtClean="0">
                <a:solidFill>
                  <a:srgbClr val="002060"/>
                </a:solidFill>
              </a:rPr>
              <a:t> соединение движений артикуляционного аппарата с движениями кисти руки; </a:t>
            </a:r>
            <a:br>
              <a:rPr lang="ru-RU" sz="2000" b="1" dirty="0" smtClean="0">
                <a:solidFill>
                  <a:srgbClr val="002060"/>
                </a:solidFill>
              </a:rPr>
            </a:br>
            <a:r>
              <a:rPr lang="ru-RU" sz="2000" b="1" dirty="0" smtClean="0">
                <a:solidFill>
                  <a:srgbClr val="002060"/>
                </a:solidFill>
              </a:rPr>
              <a:t>-  растяжки – чередование напряжения и расслабления в различных частях  тела,  нормализуют </a:t>
            </a:r>
            <a:r>
              <a:rPr lang="ru-RU" sz="2000" b="1" dirty="0" err="1" smtClean="0">
                <a:solidFill>
                  <a:srgbClr val="002060"/>
                </a:solidFill>
              </a:rPr>
              <a:t>гипертонус</a:t>
            </a:r>
            <a:r>
              <a:rPr lang="ru-RU" sz="2000" b="1" dirty="0" smtClean="0">
                <a:solidFill>
                  <a:srgbClr val="002060"/>
                </a:solidFill>
              </a:rPr>
              <a:t> и </a:t>
            </a:r>
            <a:r>
              <a:rPr lang="ru-RU" sz="2000" b="1" dirty="0" err="1" smtClean="0">
                <a:solidFill>
                  <a:srgbClr val="002060"/>
                </a:solidFill>
              </a:rPr>
              <a:t>гипотонус</a:t>
            </a:r>
            <a:r>
              <a:rPr lang="ru-RU" sz="2000" b="1" dirty="0" smtClean="0">
                <a:solidFill>
                  <a:srgbClr val="002060"/>
                </a:solidFill>
              </a:rPr>
              <a:t> мышц;</a:t>
            </a:r>
            <a:br>
              <a:rPr lang="ru-RU" sz="2000" b="1" dirty="0" smtClean="0">
                <a:solidFill>
                  <a:srgbClr val="002060"/>
                </a:solidFill>
              </a:rPr>
            </a:br>
            <a:r>
              <a:rPr lang="ru-RU" sz="2000" b="1" dirty="0" smtClean="0">
                <a:solidFill>
                  <a:srgbClr val="002060"/>
                </a:solidFill>
              </a:rPr>
              <a:t>-  упражнения для релаксации – способствуют расслаблению, самонаблюдению, воспоминаниям событий и ощущений и являются единым процессом;</a:t>
            </a:r>
            <a:br>
              <a:rPr lang="ru-RU" sz="2000" b="1" dirty="0" smtClean="0">
                <a:solidFill>
                  <a:srgbClr val="002060"/>
                </a:solidFill>
              </a:rPr>
            </a:br>
            <a:r>
              <a:rPr lang="ru-RU" sz="2000" b="1" dirty="0" smtClean="0">
                <a:solidFill>
                  <a:srgbClr val="002060"/>
                </a:solidFill>
              </a:rPr>
              <a:t>-  дыхательные упражнения – улучшают ритмику организма, развивают самоконтроль и произвольность.</a:t>
            </a:r>
            <a:br>
              <a:rPr lang="ru-RU" sz="2000" b="1" dirty="0" smtClean="0">
                <a:solidFill>
                  <a:srgbClr val="002060"/>
                </a:solidFill>
              </a:rPr>
            </a:br>
            <a:r>
              <a:rPr lang="ru-RU" sz="2400" b="1" i="1" dirty="0" smtClean="0">
                <a:solidFill>
                  <a:srgbClr val="002060"/>
                </a:solidFill>
              </a:rPr>
              <a:t> </a:t>
            </a:r>
            <a:br>
              <a:rPr lang="ru-RU" sz="2400" b="1" i="1" dirty="0" smtClean="0">
                <a:solidFill>
                  <a:srgbClr val="002060"/>
                </a:solidFill>
              </a:rPr>
            </a:br>
            <a:endParaRPr lang="ru-RU" sz="2400" b="1" i="1" dirty="0">
              <a:solidFill>
                <a:srgbClr val="002060"/>
              </a:solidFill>
            </a:endParaRPr>
          </a:p>
        </p:txBody>
      </p:sp>
    </p:spTree>
    <p:extLst>
      <p:ext uri="{BB962C8B-B14F-4D97-AF65-F5344CB8AC3E}">
        <p14:creationId xmlns:p14="http://schemas.microsoft.com/office/powerpoint/2010/main" val="357768920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avatars.mds.yandex.net/get-pdb/34158/54828917-478a-4f9b-bf25-bd86e750e476/s1200"/>
          <p:cNvPicPr>
            <a:picLocks noChangeAspect="1" noChangeArrowheads="1"/>
          </p:cNvPicPr>
          <p:nvPr/>
        </p:nvPicPr>
        <p:blipFill>
          <a:blip r:embed="rId2" cstate="print"/>
          <a:srcRect/>
          <a:stretch>
            <a:fillRect/>
          </a:stretch>
        </p:blipFill>
        <p:spPr bwMode="auto">
          <a:xfrm>
            <a:off x="57665" y="0"/>
            <a:ext cx="12134335" cy="6858000"/>
          </a:xfrm>
          <a:prstGeom prst="rect">
            <a:avLst/>
          </a:prstGeom>
          <a:noFill/>
        </p:spPr>
      </p:pic>
      <p:sp>
        <p:nvSpPr>
          <p:cNvPr id="2" name="Заголовок 1"/>
          <p:cNvSpPr>
            <a:spLocks noGrp="1"/>
          </p:cNvSpPr>
          <p:nvPr>
            <p:ph type="ctrTitle"/>
          </p:nvPr>
        </p:nvSpPr>
        <p:spPr>
          <a:xfrm>
            <a:off x="1392194" y="4088027"/>
            <a:ext cx="8921579" cy="2387600"/>
          </a:xfrm>
        </p:spPr>
        <p:txBody>
          <a:bodyPr>
            <a:noAutofit/>
          </a:bodyPr>
          <a:lstStyle/>
          <a:p>
            <a:pPr algn="l" fontAlgn="base"/>
            <a:r>
              <a:rPr lang="ru-RU" sz="3600" b="1" i="1" dirty="0" smtClean="0">
                <a:solidFill>
                  <a:srgbClr val="FF0000"/>
                </a:solidFill>
              </a:rPr>
              <a:t>        </a:t>
            </a:r>
            <a:endParaRPr lang="ru-RU" sz="2400" b="1" i="1" dirty="0">
              <a:solidFill>
                <a:srgbClr val="002060"/>
              </a:solidFill>
            </a:endParaRPr>
          </a:p>
        </p:txBody>
      </p:sp>
      <p:sp>
        <p:nvSpPr>
          <p:cNvPr id="3" name="Прямоугольник 2"/>
          <p:cNvSpPr/>
          <p:nvPr/>
        </p:nvSpPr>
        <p:spPr>
          <a:xfrm>
            <a:off x="1631091" y="1028343"/>
            <a:ext cx="8583827" cy="4801314"/>
          </a:xfrm>
          <a:prstGeom prst="rect">
            <a:avLst/>
          </a:prstGeom>
        </p:spPr>
        <p:txBody>
          <a:bodyPr wrap="square">
            <a:spAutoFit/>
          </a:bodyPr>
          <a:lstStyle/>
          <a:p>
            <a:r>
              <a:rPr lang="ru-RU" b="1" dirty="0"/>
              <a:t>Упражнение «Хоботок»</a:t>
            </a:r>
            <a:endParaRPr lang="ru-RU" dirty="0"/>
          </a:p>
          <a:p>
            <a:r>
              <a:rPr lang="ru-RU" dirty="0"/>
              <a:t>Вытянуть губы «хоботком», напрячь их и произнести </a:t>
            </a:r>
            <a:r>
              <a:rPr lang="ru-RU" b="1" dirty="0"/>
              <a:t>звук «у</a:t>
            </a:r>
            <a:r>
              <a:rPr lang="ru-RU" dirty="0"/>
              <a:t>». Затем слегка приоткрыть рот, расслабить губы.</a:t>
            </a:r>
          </a:p>
          <a:p>
            <a:r>
              <a:rPr lang="ru-RU" dirty="0"/>
              <a:t>Подражаю я слону,</a:t>
            </a:r>
          </a:p>
          <a:p>
            <a:r>
              <a:rPr lang="ru-RU" dirty="0"/>
              <a:t>Губы хоботком тяну (вытянуть губы, произнести «у»),</a:t>
            </a:r>
          </a:p>
          <a:p>
            <a:r>
              <a:rPr lang="ru-RU" dirty="0"/>
              <a:t>Славный слоник получился –</a:t>
            </a:r>
          </a:p>
          <a:p>
            <a:r>
              <a:rPr lang="ru-RU" dirty="0"/>
              <a:t>Я немножко удивился (приоткрыть рот).</a:t>
            </a:r>
          </a:p>
          <a:p>
            <a:r>
              <a:rPr lang="ru-RU" dirty="0"/>
              <a:t> </a:t>
            </a:r>
          </a:p>
          <a:p>
            <a:r>
              <a:rPr lang="ru-RU" b="1" dirty="0" err="1"/>
              <a:t>Упражение</a:t>
            </a:r>
            <a:r>
              <a:rPr lang="ru-RU" b="1" dirty="0"/>
              <a:t> «Конфета»</a:t>
            </a:r>
            <a:endParaRPr lang="ru-RU" dirty="0"/>
          </a:p>
          <a:p>
            <a:r>
              <a:rPr lang="ru-RU" dirty="0"/>
              <a:t>Представить, что во рту вкусная конфета. С большим удовольствием, не спеша «сосать» ее.</a:t>
            </a:r>
          </a:p>
          <a:p>
            <a:r>
              <a:rPr lang="ru-RU" dirty="0"/>
              <a:t> </a:t>
            </a:r>
          </a:p>
          <a:p>
            <a:r>
              <a:rPr lang="ru-RU" b="1" dirty="0"/>
              <a:t>Упражнение «Лягушки»</a:t>
            </a:r>
            <a:endParaRPr lang="ru-RU" dirty="0"/>
          </a:p>
          <a:p>
            <a:r>
              <a:rPr lang="ru-RU" dirty="0"/>
              <a:t>Растянуть губы, как произнесении </a:t>
            </a:r>
            <a:r>
              <a:rPr lang="ru-RU" b="1" dirty="0"/>
              <a:t>звука «и». </a:t>
            </a:r>
            <a:r>
              <a:rPr lang="ru-RU" dirty="0"/>
              <a:t>Затем расслабить мышцы.</a:t>
            </a:r>
          </a:p>
          <a:p>
            <a:r>
              <a:rPr lang="ru-RU" dirty="0"/>
              <a:t>Тяну губы прямо к ушкам!</a:t>
            </a:r>
          </a:p>
          <a:p>
            <a:r>
              <a:rPr lang="ru-RU" dirty="0"/>
              <a:t>Вот понравится лягушкам (растянуть губы)!</a:t>
            </a:r>
          </a:p>
          <a:p>
            <a:r>
              <a:rPr lang="ru-RU" dirty="0"/>
              <a:t>Как устану-перестану (расслабить </a:t>
            </a:r>
            <a:r>
              <a:rPr lang="ru-RU" dirty="0" smtClean="0"/>
              <a:t>мышцы)!</a:t>
            </a:r>
            <a:endParaRPr lang="ru-RU" dirty="0"/>
          </a:p>
        </p:txBody>
      </p:sp>
    </p:spTree>
    <p:extLst>
      <p:ext uri="{BB962C8B-B14F-4D97-AF65-F5344CB8AC3E}">
        <p14:creationId xmlns:p14="http://schemas.microsoft.com/office/powerpoint/2010/main" val="329003153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869990" y="823784"/>
            <a:ext cx="3426938" cy="41106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616"/>
            <a:ext cx="12192000" cy="6977449"/>
          </a:xfrm>
          <a:prstGeom prst="rect">
            <a:avLst/>
          </a:prstGeom>
        </p:spPr>
      </p:pic>
      <p:sp>
        <p:nvSpPr>
          <p:cNvPr id="2" name="Заголовок 1"/>
          <p:cNvSpPr>
            <a:spLocks noGrp="1"/>
          </p:cNvSpPr>
          <p:nvPr>
            <p:ph type="ctrTitle"/>
          </p:nvPr>
        </p:nvSpPr>
        <p:spPr>
          <a:xfrm>
            <a:off x="6030096" y="4374294"/>
            <a:ext cx="5123936" cy="3295134"/>
          </a:xfrm>
        </p:spPr>
        <p:txBody>
          <a:bodyPr>
            <a:normAutofit fontScale="90000"/>
          </a:bodyPr>
          <a:lstStyle/>
          <a:p>
            <a:r>
              <a:rPr lang="ru-RU" sz="5400" b="1" dirty="0" smtClean="0"/>
              <a:t/>
            </a:r>
            <a:br>
              <a:rPr lang="ru-RU" sz="5400" b="1" dirty="0" smtClean="0"/>
            </a:br>
            <a:r>
              <a:rPr lang="ru-RU" sz="5400" b="1" dirty="0"/>
              <a:t/>
            </a:r>
            <a:br>
              <a:rPr lang="ru-RU" sz="5400" b="1" dirty="0"/>
            </a:br>
            <a:r>
              <a:rPr lang="ru-RU" sz="5400" b="1" dirty="0" smtClean="0"/>
              <a:t/>
            </a:r>
            <a:br>
              <a:rPr lang="ru-RU" sz="5400" b="1" dirty="0" smtClean="0"/>
            </a:br>
            <a:r>
              <a:rPr lang="ru-RU" sz="4400" b="1" dirty="0" smtClean="0">
                <a:solidFill>
                  <a:srgbClr val="7030A0"/>
                </a:solidFill>
              </a:rPr>
              <a:t>. </a:t>
            </a:r>
            <a:r>
              <a:rPr lang="ru-RU" sz="4400" b="1" dirty="0">
                <a:solidFill>
                  <a:srgbClr val="7030A0"/>
                </a:solidFill>
              </a:rPr>
              <a:t/>
            </a:r>
            <a:br>
              <a:rPr lang="ru-RU" sz="4400" b="1" dirty="0">
                <a:solidFill>
                  <a:srgbClr val="7030A0"/>
                </a:solidFill>
              </a:rPr>
            </a:br>
            <a:r>
              <a:rPr lang="ru-RU" sz="5400" b="1" dirty="0" smtClean="0">
                <a:solidFill>
                  <a:srgbClr val="FF0000"/>
                </a:solidFill>
              </a:rPr>
              <a:t> </a:t>
            </a:r>
            <a:r>
              <a:rPr lang="ru-RU" sz="5400" b="1" dirty="0">
                <a:solidFill>
                  <a:srgbClr val="FF0000"/>
                </a:solidFill>
              </a:rPr>
              <a:t/>
            </a:r>
            <a:br>
              <a:rPr lang="ru-RU" sz="5400" b="1" dirty="0">
                <a:solidFill>
                  <a:srgbClr val="FF0000"/>
                </a:solidFill>
              </a:rPr>
            </a:br>
            <a:endParaRPr lang="ru-RU" sz="5400" b="1" dirty="0">
              <a:solidFill>
                <a:srgbClr val="FF0000"/>
              </a:solidFill>
            </a:endParaRPr>
          </a:p>
        </p:txBody>
      </p:sp>
      <p:sp>
        <p:nvSpPr>
          <p:cNvPr id="3" name="Подзаголовок 2"/>
          <p:cNvSpPr>
            <a:spLocks noGrp="1"/>
          </p:cNvSpPr>
          <p:nvPr>
            <p:ph type="subTitle" idx="1"/>
          </p:nvPr>
        </p:nvSpPr>
        <p:spPr>
          <a:xfrm>
            <a:off x="6643817" y="1735460"/>
            <a:ext cx="4448432" cy="2789837"/>
          </a:xfrm>
        </p:spPr>
        <p:txBody>
          <a:bodyPr>
            <a:noAutofit/>
          </a:bodyPr>
          <a:lstStyle/>
          <a:p>
            <a:r>
              <a:rPr lang="ru-RU" b="1" i="1" dirty="0" smtClean="0">
                <a:solidFill>
                  <a:srgbClr val="7030A0"/>
                </a:solidFill>
              </a:rPr>
              <a:t>Бедный</a:t>
            </a:r>
            <a:endParaRPr lang="ru-RU" sz="4800" b="1" dirty="0">
              <a:solidFill>
                <a:srgbClr val="7030A0"/>
              </a:solidFill>
            </a:endParaRPr>
          </a:p>
        </p:txBody>
      </p:sp>
      <p:sp>
        <p:nvSpPr>
          <p:cNvPr id="7" name="Скругленный прямоугольник 6"/>
          <p:cNvSpPr/>
          <p:nvPr/>
        </p:nvSpPr>
        <p:spPr>
          <a:xfrm>
            <a:off x="1161535" y="959708"/>
            <a:ext cx="4316624" cy="41106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sz="3000" b="1" dirty="0" smtClean="0">
                <a:solidFill>
                  <a:srgbClr val="7030A0"/>
                </a:solidFill>
              </a:rPr>
              <a:t>Трудности </a:t>
            </a:r>
            <a:r>
              <a:rPr lang="ru-RU" sz="3000" b="1" dirty="0">
                <a:solidFill>
                  <a:srgbClr val="7030A0"/>
                </a:solidFill>
              </a:rPr>
              <a:t>понимания речи: </a:t>
            </a:r>
            <a:r>
              <a:rPr lang="ru-RU" sz="3000" b="1" dirty="0" smtClean="0">
                <a:solidFill>
                  <a:srgbClr val="7030A0"/>
                </a:solidFill>
              </a:rPr>
              <a:t>не понимают инструкций</a:t>
            </a:r>
            <a:r>
              <a:rPr lang="ru-RU" sz="3000" b="1" dirty="0">
                <a:solidFill>
                  <a:srgbClr val="7030A0"/>
                </a:solidFill>
              </a:rPr>
              <a:t>, </a:t>
            </a:r>
            <a:r>
              <a:rPr lang="ru-RU" sz="3000" b="1" dirty="0" smtClean="0">
                <a:solidFill>
                  <a:srgbClr val="7030A0"/>
                </a:solidFill>
              </a:rPr>
              <a:t>заданий</a:t>
            </a:r>
            <a:endParaRPr lang="ru-RU" sz="3000" dirty="0">
              <a:solidFill>
                <a:srgbClr val="7030A0"/>
              </a:solidFill>
            </a:endParaRPr>
          </a:p>
        </p:txBody>
      </p:sp>
      <p:sp>
        <p:nvSpPr>
          <p:cNvPr id="8" name="Скругленный прямоугольник 7"/>
          <p:cNvSpPr/>
          <p:nvPr/>
        </p:nvSpPr>
        <p:spPr>
          <a:xfrm>
            <a:off x="6812688" y="959708"/>
            <a:ext cx="4168349" cy="41106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sz="2800" b="1" i="1" dirty="0">
                <a:solidFill>
                  <a:srgbClr val="7030A0"/>
                </a:solidFill>
              </a:rPr>
              <a:t>Часто пропускают важную информацию, не понимают, что от них требуется, что ведет к ошибкам и отставанию.</a:t>
            </a:r>
            <a:endParaRPr lang="ru-RU" sz="2800" b="1" dirty="0">
              <a:solidFill>
                <a:srgbClr val="7030A0"/>
              </a:solidFill>
            </a:endParaRPr>
          </a:p>
        </p:txBody>
      </p:sp>
    </p:spTree>
    <p:extLst>
      <p:ext uri="{BB962C8B-B14F-4D97-AF65-F5344CB8AC3E}">
        <p14:creationId xmlns:p14="http://schemas.microsoft.com/office/powerpoint/2010/main" val="2769237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869990" y="823784"/>
            <a:ext cx="3426938" cy="41106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616"/>
            <a:ext cx="12192000" cy="6977449"/>
          </a:xfrm>
          <a:prstGeom prst="rect">
            <a:avLst/>
          </a:prstGeom>
        </p:spPr>
      </p:pic>
      <p:sp>
        <p:nvSpPr>
          <p:cNvPr id="2" name="Заголовок 1"/>
          <p:cNvSpPr>
            <a:spLocks noGrp="1"/>
          </p:cNvSpPr>
          <p:nvPr>
            <p:ph type="ctrTitle"/>
          </p:nvPr>
        </p:nvSpPr>
        <p:spPr>
          <a:xfrm>
            <a:off x="6030096" y="4374294"/>
            <a:ext cx="5123936" cy="3295134"/>
          </a:xfrm>
        </p:spPr>
        <p:txBody>
          <a:bodyPr>
            <a:normAutofit fontScale="90000"/>
          </a:bodyPr>
          <a:lstStyle/>
          <a:p>
            <a:r>
              <a:rPr lang="ru-RU" sz="5400" b="1" dirty="0" smtClean="0"/>
              <a:t/>
            </a:r>
            <a:br>
              <a:rPr lang="ru-RU" sz="5400" b="1" dirty="0" smtClean="0"/>
            </a:br>
            <a:r>
              <a:rPr lang="ru-RU" sz="5400" b="1" dirty="0"/>
              <a:t/>
            </a:r>
            <a:br>
              <a:rPr lang="ru-RU" sz="5400" b="1" dirty="0"/>
            </a:br>
            <a:r>
              <a:rPr lang="ru-RU" sz="5400" b="1" dirty="0" smtClean="0"/>
              <a:t/>
            </a:r>
            <a:br>
              <a:rPr lang="ru-RU" sz="5400" b="1" dirty="0" smtClean="0"/>
            </a:br>
            <a:r>
              <a:rPr lang="ru-RU" sz="4400" b="1" dirty="0" smtClean="0">
                <a:solidFill>
                  <a:srgbClr val="7030A0"/>
                </a:solidFill>
              </a:rPr>
              <a:t>. </a:t>
            </a:r>
            <a:r>
              <a:rPr lang="ru-RU" sz="4400" b="1" dirty="0">
                <a:solidFill>
                  <a:srgbClr val="7030A0"/>
                </a:solidFill>
              </a:rPr>
              <a:t/>
            </a:r>
            <a:br>
              <a:rPr lang="ru-RU" sz="4400" b="1" dirty="0">
                <a:solidFill>
                  <a:srgbClr val="7030A0"/>
                </a:solidFill>
              </a:rPr>
            </a:br>
            <a:r>
              <a:rPr lang="ru-RU" sz="5400" b="1" dirty="0" smtClean="0">
                <a:solidFill>
                  <a:srgbClr val="FF0000"/>
                </a:solidFill>
              </a:rPr>
              <a:t> </a:t>
            </a:r>
            <a:r>
              <a:rPr lang="ru-RU" sz="5400" b="1" dirty="0">
                <a:solidFill>
                  <a:srgbClr val="FF0000"/>
                </a:solidFill>
              </a:rPr>
              <a:t/>
            </a:r>
            <a:br>
              <a:rPr lang="ru-RU" sz="5400" b="1" dirty="0">
                <a:solidFill>
                  <a:srgbClr val="FF0000"/>
                </a:solidFill>
              </a:rPr>
            </a:br>
            <a:endParaRPr lang="ru-RU" sz="5400" b="1" dirty="0">
              <a:solidFill>
                <a:srgbClr val="FF0000"/>
              </a:solidFill>
            </a:endParaRPr>
          </a:p>
        </p:txBody>
      </p:sp>
      <p:sp>
        <p:nvSpPr>
          <p:cNvPr id="3" name="Подзаголовок 2"/>
          <p:cNvSpPr>
            <a:spLocks noGrp="1"/>
          </p:cNvSpPr>
          <p:nvPr>
            <p:ph type="subTitle" idx="1"/>
          </p:nvPr>
        </p:nvSpPr>
        <p:spPr>
          <a:xfrm>
            <a:off x="6643817" y="1735460"/>
            <a:ext cx="4448432" cy="2789837"/>
          </a:xfrm>
        </p:spPr>
        <p:txBody>
          <a:bodyPr>
            <a:noAutofit/>
          </a:bodyPr>
          <a:lstStyle/>
          <a:p>
            <a:r>
              <a:rPr lang="ru-RU" b="1" i="1" dirty="0" smtClean="0">
                <a:solidFill>
                  <a:srgbClr val="7030A0"/>
                </a:solidFill>
              </a:rPr>
              <a:t>Бедный</a:t>
            </a:r>
            <a:endParaRPr lang="ru-RU" sz="4800" b="1" dirty="0">
              <a:solidFill>
                <a:srgbClr val="7030A0"/>
              </a:solidFill>
            </a:endParaRPr>
          </a:p>
        </p:txBody>
      </p:sp>
      <p:sp>
        <p:nvSpPr>
          <p:cNvPr id="7" name="Скругленный прямоугольник 6"/>
          <p:cNvSpPr/>
          <p:nvPr/>
        </p:nvSpPr>
        <p:spPr>
          <a:xfrm>
            <a:off x="1437501" y="959708"/>
            <a:ext cx="3941804" cy="41106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3200" b="1" dirty="0">
                <a:solidFill>
                  <a:srgbClr val="7030A0"/>
                </a:solidFill>
              </a:rPr>
              <a:t>Нарушение связной речи: трудности в пересказе, ответах на вопросы </a:t>
            </a:r>
            <a:r>
              <a:rPr lang="ru-RU" sz="3200" b="1" dirty="0" smtClean="0">
                <a:solidFill>
                  <a:srgbClr val="7030A0"/>
                </a:solidFill>
              </a:rPr>
              <a:t>развернуто</a:t>
            </a:r>
            <a:endParaRPr lang="ru-RU" sz="3200" dirty="0">
              <a:solidFill>
                <a:srgbClr val="7030A0"/>
              </a:solidFill>
            </a:endParaRPr>
          </a:p>
        </p:txBody>
      </p:sp>
      <p:sp>
        <p:nvSpPr>
          <p:cNvPr id="8" name="Скругленный прямоугольник 7"/>
          <p:cNvSpPr/>
          <p:nvPr/>
        </p:nvSpPr>
        <p:spPr>
          <a:xfrm>
            <a:off x="6812689" y="959708"/>
            <a:ext cx="4127160" cy="41106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sz="2800" b="1" i="1" dirty="0">
                <a:solidFill>
                  <a:srgbClr val="7030A0"/>
                </a:solidFill>
              </a:rPr>
              <a:t>Не могут четко и логично выразить свои мысли устно и письменно, что влияет на все предметы, где нужно рассказывать, описывать, анализировать.</a:t>
            </a:r>
            <a:endParaRPr lang="ru-RU" sz="2800" b="1" dirty="0">
              <a:solidFill>
                <a:srgbClr val="7030A0"/>
              </a:solidFill>
            </a:endParaRPr>
          </a:p>
        </p:txBody>
      </p:sp>
    </p:spTree>
    <p:extLst>
      <p:ext uri="{BB962C8B-B14F-4D97-AF65-F5344CB8AC3E}">
        <p14:creationId xmlns:p14="http://schemas.microsoft.com/office/powerpoint/2010/main" val="2257231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869990" y="823784"/>
            <a:ext cx="3426938" cy="41106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616"/>
            <a:ext cx="12192000" cy="6977449"/>
          </a:xfrm>
          <a:prstGeom prst="rect">
            <a:avLst/>
          </a:prstGeom>
        </p:spPr>
      </p:pic>
      <p:sp>
        <p:nvSpPr>
          <p:cNvPr id="2" name="Заголовок 1"/>
          <p:cNvSpPr>
            <a:spLocks noGrp="1"/>
          </p:cNvSpPr>
          <p:nvPr>
            <p:ph type="ctrTitle"/>
          </p:nvPr>
        </p:nvSpPr>
        <p:spPr>
          <a:xfrm>
            <a:off x="6030096" y="4374294"/>
            <a:ext cx="5123936" cy="3295134"/>
          </a:xfrm>
        </p:spPr>
        <p:txBody>
          <a:bodyPr>
            <a:normAutofit fontScale="90000"/>
          </a:bodyPr>
          <a:lstStyle/>
          <a:p>
            <a:r>
              <a:rPr lang="ru-RU" sz="5400" b="1" dirty="0" smtClean="0"/>
              <a:t/>
            </a:r>
            <a:br>
              <a:rPr lang="ru-RU" sz="5400" b="1" dirty="0" smtClean="0"/>
            </a:br>
            <a:r>
              <a:rPr lang="ru-RU" sz="5400" b="1" dirty="0"/>
              <a:t/>
            </a:r>
            <a:br>
              <a:rPr lang="ru-RU" sz="5400" b="1" dirty="0"/>
            </a:br>
            <a:r>
              <a:rPr lang="ru-RU" sz="5400" b="1" dirty="0" smtClean="0"/>
              <a:t/>
            </a:r>
            <a:br>
              <a:rPr lang="ru-RU" sz="5400" b="1" dirty="0" smtClean="0"/>
            </a:br>
            <a:r>
              <a:rPr lang="ru-RU" sz="4400" b="1" dirty="0" smtClean="0">
                <a:solidFill>
                  <a:srgbClr val="7030A0"/>
                </a:solidFill>
              </a:rPr>
              <a:t>. </a:t>
            </a:r>
            <a:r>
              <a:rPr lang="ru-RU" sz="4400" b="1" dirty="0">
                <a:solidFill>
                  <a:srgbClr val="7030A0"/>
                </a:solidFill>
              </a:rPr>
              <a:t/>
            </a:r>
            <a:br>
              <a:rPr lang="ru-RU" sz="4400" b="1" dirty="0">
                <a:solidFill>
                  <a:srgbClr val="7030A0"/>
                </a:solidFill>
              </a:rPr>
            </a:br>
            <a:r>
              <a:rPr lang="ru-RU" sz="5400" b="1" dirty="0" smtClean="0">
                <a:solidFill>
                  <a:srgbClr val="FF0000"/>
                </a:solidFill>
              </a:rPr>
              <a:t> </a:t>
            </a:r>
            <a:r>
              <a:rPr lang="ru-RU" sz="5400" b="1" dirty="0">
                <a:solidFill>
                  <a:srgbClr val="FF0000"/>
                </a:solidFill>
              </a:rPr>
              <a:t/>
            </a:r>
            <a:br>
              <a:rPr lang="ru-RU" sz="5400" b="1" dirty="0">
                <a:solidFill>
                  <a:srgbClr val="FF0000"/>
                </a:solidFill>
              </a:rPr>
            </a:br>
            <a:endParaRPr lang="ru-RU" sz="5400" b="1" dirty="0">
              <a:solidFill>
                <a:srgbClr val="FF0000"/>
              </a:solidFill>
            </a:endParaRPr>
          </a:p>
        </p:txBody>
      </p:sp>
      <p:sp>
        <p:nvSpPr>
          <p:cNvPr id="3" name="Подзаголовок 2"/>
          <p:cNvSpPr>
            <a:spLocks noGrp="1"/>
          </p:cNvSpPr>
          <p:nvPr>
            <p:ph type="subTitle" idx="1"/>
          </p:nvPr>
        </p:nvSpPr>
        <p:spPr>
          <a:xfrm>
            <a:off x="6643817" y="1735460"/>
            <a:ext cx="4448432" cy="2789837"/>
          </a:xfrm>
        </p:spPr>
        <p:txBody>
          <a:bodyPr>
            <a:noAutofit/>
          </a:bodyPr>
          <a:lstStyle/>
          <a:p>
            <a:r>
              <a:rPr lang="ru-RU" b="1" i="1" dirty="0" smtClean="0">
                <a:solidFill>
                  <a:srgbClr val="7030A0"/>
                </a:solidFill>
              </a:rPr>
              <a:t>Бедный</a:t>
            </a:r>
            <a:endParaRPr lang="ru-RU" sz="4800" b="1" dirty="0">
              <a:solidFill>
                <a:srgbClr val="7030A0"/>
              </a:solidFill>
            </a:endParaRPr>
          </a:p>
        </p:txBody>
      </p:sp>
      <p:sp>
        <p:nvSpPr>
          <p:cNvPr id="7" name="Скругленный прямоугольник 6"/>
          <p:cNvSpPr/>
          <p:nvPr/>
        </p:nvSpPr>
        <p:spPr>
          <a:xfrm>
            <a:off x="1548714" y="959708"/>
            <a:ext cx="3807937" cy="41106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dirty="0" smtClean="0"/>
              <a:t>       </a:t>
            </a:r>
            <a:r>
              <a:rPr lang="ru-RU" sz="3200" b="1" dirty="0" smtClean="0">
                <a:solidFill>
                  <a:srgbClr val="7030A0"/>
                </a:solidFill>
              </a:rPr>
              <a:t>ФФНР</a:t>
            </a:r>
            <a:endParaRPr lang="en-US" sz="3200" b="1" dirty="0" smtClean="0">
              <a:solidFill>
                <a:srgbClr val="7030A0"/>
              </a:solidFill>
            </a:endParaRPr>
          </a:p>
          <a:p>
            <a:r>
              <a:rPr lang="ru-RU" sz="2000" b="1" dirty="0" smtClean="0">
                <a:solidFill>
                  <a:srgbClr val="7030A0"/>
                </a:solidFill>
              </a:rPr>
              <a:t> </a:t>
            </a:r>
            <a:r>
              <a:rPr lang="ru-RU" sz="2000" b="1" dirty="0">
                <a:solidFill>
                  <a:srgbClr val="7030A0"/>
                </a:solidFill>
              </a:rPr>
              <a:t>(Фонетико-фонематическое </a:t>
            </a:r>
            <a:r>
              <a:rPr lang="ru-RU" sz="2000" b="1" dirty="0" smtClean="0">
                <a:solidFill>
                  <a:srgbClr val="7030A0"/>
                </a:solidFill>
              </a:rPr>
              <a:t>недоразвитие)</a:t>
            </a:r>
            <a:endParaRPr lang="en-US" sz="3200" b="1" dirty="0" smtClean="0">
              <a:solidFill>
                <a:srgbClr val="7030A0"/>
              </a:solidFill>
            </a:endParaRPr>
          </a:p>
          <a:p>
            <a:pPr algn="ctr"/>
            <a:r>
              <a:rPr lang="ru-RU" sz="3200" b="1" dirty="0" smtClean="0">
                <a:solidFill>
                  <a:srgbClr val="7030A0"/>
                </a:solidFill>
              </a:rPr>
              <a:t>Риск </a:t>
            </a:r>
            <a:r>
              <a:rPr lang="ru-RU" sz="3200" b="1" dirty="0" err="1">
                <a:solidFill>
                  <a:srgbClr val="7030A0"/>
                </a:solidFill>
              </a:rPr>
              <a:t>дислексии</a:t>
            </a:r>
            <a:r>
              <a:rPr lang="ru-RU" sz="3200" b="1" dirty="0">
                <a:solidFill>
                  <a:srgbClr val="7030A0"/>
                </a:solidFill>
              </a:rPr>
              <a:t> и </a:t>
            </a:r>
            <a:r>
              <a:rPr lang="ru-RU" sz="3200" b="1" dirty="0" err="1">
                <a:solidFill>
                  <a:srgbClr val="7030A0"/>
                </a:solidFill>
              </a:rPr>
              <a:t>дисграфии</a:t>
            </a:r>
            <a:r>
              <a:rPr lang="ru-RU" sz="3200" b="1" dirty="0">
                <a:solidFill>
                  <a:srgbClr val="7030A0"/>
                </a:solidFill>
              </a:rPr>
              <a:t>: проблемы с чтением и </a:t>
            </a:r>
            <a:r>
              <a:rPr lang="ru-RU" sz="3200" b="1" dirty="0" smtClean="0">
                <a:solidFill>
                  <a:srgbClr val="7030A0"/>
                </a:solidFill>
              </a:rPr>
              <a:t>письмом</a:t>
            </a:r>
            <a:endParaRPr lang="ru-RU" sz="3200" dirty="0">
              <a:solidFill>
                <a:srgbClr val="7030A0"/>
              </a:solidFill>
            </a:endParaRPr>
          </a:p>
        </p:txBody>
      </p:sp>
      <p:sp>
        <p:nvSpPr>
          <p:cNvPr id="8" name="Скругленный прямоугольник 7"/>
          <p:cNvSpPr/>
          <p:nvPr/>
        </p:nvSpPr>
        <p:spPr>
          <a:xfrm>
            <a:off x="6812689" y="959708"/>
            <a:ext cx="3970641" cy="41106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sz="2400" b="1" i="1" dirty="0">
                <a:solidFill>
                  <a:srgbClr val="7030A0"/>
                </a:solidFill>
              </a:rPr>
              <a:t>Не различают звуки на слух, что критично для обучения грамоте.  Будет трудно осваивать буквы, читать и писать, понять связь звук-буква.</a:t>
            </a:r>
            <a:endParaRPr lang="ru-RU" sz="2400" b="1" dirty="0">
              <a:solidFill>
                <a:srgbClr val="7030A0"/>
              </a:solidFill>
            </a:endParaRPr>
          </a:p>
        </p:txBody>
      </p:sp>
    </p:spTree>
    <p:extLst>
      <p:ext uri="{BB962C8B-B14F-4D97-AF65-F5344CB8AC3E}">
        <p14:creationId xmlns:p14="http://schemas.microsoft.com/office/powerpoint/2010/main" val="854939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43"/>
            <a:ext cx="12192000" cy="6977449"/>
          </a:xfrm>
          <a:prstGeom prst="rect">
            <a:avLst/>
          </a:prstGeom>
        </p:spPr>
      </p:pic>
      <p:sp>
        <p:nvSpPr>
          <p:cNvPr id="3" name="Подзаголовок 2"/>
          <p:cNvSpPr>
            <a:spLocks noGrp="1"/>
          </p:cNvSpPr>
          <p:nvPr>
            <p:ph type="subTitle" idx="1"/>
          </p:nvPr>
        </p:nvSpPr>
        <p:spPr>
          <a:xfrm>
            <a:off x="4316626" y="4510216"/>
            <a:ext cx="3805881" cy="1900151"/>
          </a:xfrm>
        </p:spPr>
        <p:txBody>
          <a:bodyPr>
            <a:noAutofit/>
          </a:bodyPr>
          <a:lstStyle/>
          <a:p>
            <a:r>
              <a:rPr lang="ru-RU" sz="4800" dirty="0" smtClean="0">
                <a:solidFill>
                  <a:srgbClr val="FF0000"/>
                </a:solidFill>
              </a:rPr>
              <a:t>.</a:t>
            </a:r>
            <a:endParaRPr lang="ru-RU" sz="4800" dirty="0"/>
          </a:p>
        </p:txBody>
      </p:sp>
      <p:sp>
        <p:nvSpPr>
          <p:cNvPr id="6" name="Скругленный прямоугольник 5"/>
          <p:cNvSpPr/>
          <p:nvPr/>
        </p:nvSpPr>
        <p:spPr>
          <a:xfrm>
            <a:off x="1638301" y="1293340"/>
            <a:ext cx="8708423" cy="37171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800" b="1" dirty="0">
                <a:solidFill>
                  <a:srgbClr val="002060"/>
                </a:solidFill>
              </a:rPr>
              <a:t>Существуют следующие разновидности инновационных технологий в логопедии:</a:t>
            </a:r>
            <a:endParaRPr lang="ru-RU" sz="2800" dirty="0">
              <a:solidFill>
                <a:srgbClr val="002060"/>
              </a:solidFill>
            </a:endParaRPr>
          </a:p>
          <a:p>
            <a:r>
              <a:rPr lang="ru-RU" sz="3200" dirty="0" smtClean="0"/>
              <a:t> - </a:t>
            </a:r>
            <a:r>
              <a:rPr lang="ru-RU" sz="2400" b="1" dirty="0" smtClean="0"/>
              <a:t>арт </a:t>
            </a:r>
            <a:r>
              <a:rPr lang="ru-RU" sz="2400" b="1" dirty="0"/>
              <a:t>- терапевтические технологии;</a:t>
            </a:r>
          </a:p>
          <a:p>
            <a:r>
              <a:rPr lang="ru-RU" sz="2400" b="1" dirty="0" smtClean="0"/>
              <a:t>- современные </a:t>
            </a:r>
            <a:r>
              <a:rPr lang="ru-RU" sz="2400" b="1" dirty="0"/>
              <a:t>технологии сенсорного воспитания;</a:t>
            </a:r>
          </a:p>
          <a:p>
            <a:r>
              <a:rPr lang="ru-RU" sz="2400" b="1" dirty="0" smtClean="0"/>
              <a:t> - </a:t>
            </a:r>
            <a:r>
              <a:rPr lang="ru-RU" sz="2400" b="1" dirty="0" err="1" smtClean="0"/>
              <a:t>телесноориентированные</a:t>
            </a:r>
            <a:r>
              <a:rPr lang="ru-RU" sz="2400" b="1" dirty="0" smtClean="0"/>
              <a:t> </a:t>
            </a:r>
            <a:r>
              <a:rPr lang="ru-RU" sz="2400" b="1" dirty="0"/>
              <a:t>техники;</a:t>
            </a:r>
          </a:p>
          <a:p>
            <a:r>
              <a:rPr lang="ru-RU" sz="2400" b="1" dirty="0" smtClean="0"/>
              <a:t> - «</a:t>
            </a:r>
            <a:r>
              <a:rPr lang="ru-RU" sz="2400" b="1" dirty="0"/>
              <a:t>Су - </a:t>
            </a:r>
            <a:r>
              <a:rPr lang="ru-RU" sz="2400" b="1" dirty="0" err="1"/>
              <a:t>Джок</a:t>
            </a:r>
            <a:r>
              <a:rPr lang="ru-RU" sz="2400" b="1" dirty="0"/>
              <a:t>» -терапия;</a:t>
            </a:r>
          </a:p>
          <a:p>
            <a:r>
              <a:rPr lang="ru-RU" sz="2400" b="1" dirty="0" smtClean="0"/>
              <a:t> - криотерапия</a:t>
            </a:r>
            <a:r>
              <a:rPr lang="ru-RU" sz="2400" b="1" dirty="0"/>
              <a:t>;</a:t>
            </a:r>
          </a:p>
          <a:p>
            <a:r>
              <a:rPr lang="ru-RU" sz="2400" b="1" dirty="0" smtClean="0"/>
              <a:t> - информационные </a:t>
            </a:r>
            <a:r>
              <a:rPr lang="ru-RU" sz="2400" b="1" dirty="0"/>
              <a:t>технологии</a:t>
            </a:r>
            <a:r>
              <a:rPr lang="ru-RU" sz="2400" b="1" dirty="0" smtClean="0"/>
              <a:t>.</a:t>
            </a:r>
            <a:endParaRPr lang="ru-RU" sz="2400" b="1" dirty="0"/>
          </a:p>
        </p:txBody>
      </p:sp>
      <p:sp>
        <p:nvSpPr>
          <p:cNvPr id="2" name="Заголовок 1"/>
          <p:cNvSpPr>
            <a:spLocks noGrp="1"/>
          </p:cNvSpPr>
          <p:nvPr>
            <p:ph type="ctrTitle"/>
          </p:nvPr>
        </p:nvSpPr>
        <p:spPr>
          <a:xfrm>
            <a:off x="1898820" y="5186232"/>
            <a:ext cx="8756822" cy="2387600"/>
          </a:xfrm>
        </p:spPr>
        <p:txBody>
          <a:bodyPr/>
          <a:lstStyle/>
          <a:p>
            <a:endParaRPr lang="ru-RU" dirty="0"/>
          </a:p>
        </p:txBody>
      </p:sp>
    </p:spTree>
    <p:extLst>
      <p:ext uri="{BB962C8B-B14F-4D97-AF65-F5344CB8AC3E}">
        <p14:creationId xmlns:p14="http://schemas.microsoft.com/office/powerpoint/2010/main" val="1532579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77449"/>
          </a:xfrm>
          <a:prstGeom prst="rect">
            <a:avLst/>
          </a:prstGeom>
        </p:spPr>
      </p:pic>
      <p:sp>
        <p:nvSpPr>
          <p:cNvPr id="3" name="Подзаголовок 2"/>
          <p:cNvSpPr>
            <a:spLocks noGrp="1"/>
          </p:cNvSpPr>
          <p:nvPr>
            <p:ph type="subTitle" idx="1"/>
          </p:nvPr>
        </p:nvSpPr>
        <p:spPr>
          <a:xfrm>
            <a:off x="4316626" y="4510216"/>
            <a:ext cx="3805881" cy="1900151"/>
          </a:xfrm>
        </p:spPr>
        <p:txBody>
          <a:bodyPr>
            <a:noAutofit/>
          </a:bodyPr>
          <a:lstStyle/>
          <a:p>
            <a:r>
              <a:rPr lang="ru-RU" sz="4800" dirty="0" smtClean="0">
                <a:solidFill>
                  <a:srgbClr val="FF0000"/>
                </a:solidFill>
              </a:rPr>
              <a:t>.</a:t>
            </a:r>
            <a:endParaRPr lang="ru-RU" sz="4800" dirty="0"/>
          </a:p>
        </p:txBody>
      </p:sp>
      <p:sp>
        <p:nvSpPr>
          <p:cNvPr id="6" name="Скругленный прямоугольник 5"/>
          <p:cNvSpPr/>
          <p:nvPr/>
        </p:nvSpPr>
        <p:spPr>
          <a:xfrm>
            <a:off x="1342769" y="823783"/>
            <a:ext cx="4040658" cy="41106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4800" b="1" dirty="0" smtClean="0">
                <a:solidFill>
                  <a:srgbClr val="C00000"/>
                </a:solidFill>
              </a:rPr>
              <a:t>АРТ-</a:t>
            </a:r>
            <a:r>
              <a:rPr lang="ru-RU" sz="4800" dirty="0" smtClean="0"/>
              <a:t> </a:t>
            </a:r>
            <a:r>
              <a:rPr lang="ru-RU" sz="3600" dirty="0">
                <a:solidFill>
                  <a:srgbClr val="002060"/>
                </a:solidFill>
              </a:rPr>
              <a:t>терапевтические технологии</a:t>
            </a:r>
          </a:p>
        </p:txBody>
      </p:sp>
      <p:sp>
        <p:nvSpPr>
          <p:cNvPr id="8" name="Заголовок 7"/>
          <p:cNvSpPr>
            <a:spLocks noGrp="1"/>
          </p:cNvSpPr>
          <p:nvPr>
            <p:ph type="ctrTitle"/>
          </p:nvPr>
        </p:nvSpPr>
        <p:spPr>
          <a:xfrm>
            <a:off x="6925963" y="1033418"/>
            <a:ext cx="3906794" cy="39587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noAutofit/>
          </a:bodyPr>
          <a:lstStyle/>
          <a:p>
            <a:r>
              <a:rPr lang="ru-RU" sz="2400" b="1" dirty="0" smtClean="0">
                <a:solidFill>
                  <a:srgbClr val="002060"/>
                </a:solidFill>
              </a:rPr>
              <a:t/>
            </a:r>
            <a:br>
              <a:rPr lang="ru-RU" sz="2400" b="1" dirty="0" smtClean="0">
                <a:solidFill>
                  <a:srgbClr val="002060"/>
                </a:solidFill>
              </a:rPr>
            </a:br>
            <a:r>
              <a:rPr lang="ru-RU" sz="2400" b="1" dirty="0" smtClean="0">
                <a:solidFill>
                  <a:srgbClr val="002060"/>
                </a:solidFill>
              </a:rPr>
              <a:t>Арт-терапия</a:t>
            </a:r>
            <a:r>
              <a:rPr lang="ru-RU" sz="2400" dirty="0">
                <a:solidFill>
                  <a:srgbClr val="002060"/>
                </a:solidFill>
              </a:rPr>
              <a:t> является средством свободного самовыражения в особой символической форме: через рисунок, игру, сказку, музыку - мы можем помочь человеку дать выход своим сильным эмоциям, переживаниям, получить новый опыт разрешения конфликтных ситуаций.</a:t>
            </a:r>
            <a:br>
              <a:rPr lang="ru-RU" sz="2400" dirty="0">
                <a:solidFill>
                  <a:srgbClr val="002060"/>
                </a:solidFill>
              </a:rPr>
            </a:br>
            <a:endParaRPr lang="ru-RU" sz="2400" dirty="0">
              <a:solidFill>
                <a:srgbClr val="002060"/>
              </a:solidFill>
            </a:endParaRPr>
          </a:p>
        </p:txBody>
      </p:sp>
    </p:spTree>
    <p:extLst>
      <p:ext uri="{BB962C8B-B14F-4D97-AF65-F5344CB8AC3E}">
        <p14:creationId xmlns:p14="http://schemas.microsoft.com/office/powerpoint/2010/main" val="115063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avatars.mds.yandex.net/get-pdb/34158/54828917-478a-4f9b-bf25-bd86e750e476/s1200"/>
          <p:cNvPicPr>
            <a:picLocks noChangeAspect="1" noChangeArrowheads="1"/>
          </p:cNvPicPr>
          <p:nvPr/>
        </p:nvPicPr>
        <p:blipFill>
          <a:blip r:embed="rId2" cstate="print"/>
          <a:srcRect/>
          <a:stretch>
            <a:fillRect/>
          </a:stretch>
        </p:blipFill>
        <p:spPr bwMode="auto">
          <a:xfrm>
            <a:off x="57665" y="0"/>
            <a:ext cx="12134335" cy="6858000"/>
          </a:xfrm>
          <a:prstGeom prst="rect">
            <a:avLst/>
          </a:prstGeom>
          <a:noFill/>
        </p:spPr>
      </p:pic>
      <p:sp>
        <p:nvSpPr>
          <p:cNvPr id="2" name="Заголовок 1"/>
          <p:cNvSpPr>
            <a:spLocks noGrp="1"/>
          </p:cNvSpPr>
          <p:nvPr>
            <p:ph type="ctrTitle"/>
          </p:nvPr>
        </p:nvSpPr>
        <p:spPr>
          <a:xfrm>
            <a:off x="770236" y="3037016"/>
            <a:ext cx="9988380" cy="2387600"/>
          </a:xfrm>
        </p:spPr>
        <p:txBody>
          <a:bodyPr>
            <a:noAutofit/>
          </a:bodyPr>
          <a:lstStyle/>
          <a:p>
            <a:r>
              <a:rPr lang="ru-RU" sz="2000" i="1" dirty="0"/>
              <a:t> </a:t>
            </a:r>
            <a:r>
              <a:rPr lang="ru-RU" sz="2000" i="1" dirty="0" smtClean="0"/>
              <a:t/>
            </a:r>
            <a:br>
              <a:rPr lang="ru-RU" sz="2000" i="1" dirty="0" smtClean="0"/>
            </a:br>
            <a:r>
              <a:rPr lang="ru-RU" sz="4800" b="1" i="1" dirty="0" smtClean="0">
                <a:solidFill>
                  <a:srgbClr val="FF0000"/>
                </a:solidFill>
              </a:rPr>
              <a:t>Музыкотерапия-</a:t>
            </a:r>
            <a:br>
              <a:rPr lang="ru-RU" sz="4800" b="1" i="1" dirty="0" smtClean="0">
                <a:solidFill>
                  <a:srgbClr val="FF0000"/>
                </a:solidFill>
              </a:rPr>
            </a:br>
            <a:r>
              <a:rPr lang="ru-RU" sz="4800" i="1" dirty="0" smtClean="0"/>
              <a:t> </a:t>
            </a:r>
            <a:r>
              <a:rPr lang="ru-RU" sz="3200" dirty="0" smtClean="0">
                <a:solidFill>
                  <a:srgbClr val="002060"/>
                </a:solidFill>
              </a:rPr>
              <a:t>метод </a:t>
            </a:r>
            <a:r>
              <a:rPr lang="ru-RU" sz="3200" dirty="0">
                <a:solidFill>
                  <a:srgbClr val="002060"/>
                </a:solidFill>
              </a:rPr>
              <a:t>психотерапии, основанный на эмоциональном восприятии музыки. В зависимости от мелодии, её ритмической основы и исполнения музыка может оказывать самые разнообразные эффекты</a:t>
            </a:r>
            <a:r>
              <a:rPr lang="ru-RU" sz="4800" dirty="0">
                <a:solidFill>
                  <a:srgbClr val="002060"/>
                </a:solidFill>
              </a:rPr>
              <a:t>.</a:t>
            </a:r>
            <a:br>
              <a:rPr lang="ru-RU" sz="4800" dirty="0">
                <a:solidFill>
                  <a:srgbClr val="002060"/>
                </a:solidFill>
              </a:rPr>
            </a:br>
            <a:endParaRPr lang="ru-RU" sz="4800" i="1" dirty="0">
              <a:solidFill>
                <a:srgbClr val="002060"/>
              </a:solidFill>
            </a:endParaRPr>
          </a:p>
        </p:txBody>
      </p:sp>
    </p:spTree>
    <p:extLst>
      <p:ext uri="{BB962C8B-B14F-4D97-AF65-F5344CB8AC3E}">
        <p14:creationId xmlns:p14="http://schemas.microsoft.com/office/powerpoint/2010/main" val="364695139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TotalTime>
  <Words>548</Words>
  <Application>Microsoft Office PowerPoint</Application>
  <PresentationFormat>Широкоэкранный</PresentationFormat>
  <Paragraphs>140</Paragraphs>
  <Slides>33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Arial Black</vt:lpstr>
      <vt:lpstr>Calibri</vt:lpstr>
      <vt:lpstr>Calibri Light</vt:lpstr>
      <vt:lpstr>Times New Roman</vt:lpstr>
      <vt:lpstr>Тема Office</vt:lpstr>
      <vt:lpstr>       Шелудкова Алла Владимировна,  учитель начальных классов</vt:lpstr>
      <vt:lpstr>Проблемы с устной речью и общением</vt:lpstr>
      <vt:lpstr>   .    </vt:lpstr>
      <vt:lpstr>   .    </vt:lpstr>
      <vt:lpstr>   .    </vt:lpstr>
      <vt:lpstr>   .    </vt:lpstr>
      <vt:lpstr>Презентация PowerPoint</vt:lpstr>
      <vt:lpstr> Арт-терапия является средством свободного самовыражения в особой символической форме: через рисунок, игру, сказку, музыку - мы можем помочь человеку дать выход своим сильным эмоциям, переживаниям, получить новый опыт разрешения конфликтных ситуаций. </vt:lpstr>
      <vt:lpstr>  Музыкотерапия-  метод психотерапии, основанный на эмоциональном восприятии музыки. В зависимости от мелодии, её ритмической основы и исполнения музыка может оказывать самые разнообразные эффекты. </vt:lpstr>
      <vt:lpstr>Коррекционные задачи музыкотерапии:  • нормализация нейродинамических процессов коры головного мозга, нормализация биоритма; • стимуляция слухового восприятия (активизация правополушарных функций); • улучшение общего состояния детей; • улучшение исполнения качества движений (развиваются выразительность, ритмичность, плавность); • коррекция и развитие ощущений, восприятий, представлений; • стимуляции речевой функции; • нормализация просодической стороны речи (тембр, темп, ритм, выразительность интонации); • формирование навыков словообразования; • формирование слоговой структуры слова.   Тонизирующие музыкальные произведения возможно использовать во время проведения динамических пауз и артикуляционной гимнастики. </vt:lpstr>
      <vt:lpstr>  Изотерапия  (рисунок, лепка) –  лечебное воздействие, коррекция посредством изобразительной деятельности. </vt:lpstr>
      <vt:lpstr>                           Техники изо-терапии,                       используемые для развития речи: • техника «кляксография»; • пальцевая живопись; • рисование мягкой бумагой; • рисование тычком жёсткой полусухой кистью; • рисование на стекле; • ниткография; • рисование на манке; • техника рисования листьями, палочками, камушками и т.п.; • техника отпечатывания ватой; • техника «оттиск пробками»; • рисование ладонями. Данные техники, позволяют развивать точность, координацию движений руки, мелкую и общую моторику, также расслабляют ребёнка во время занятия, помогают переключить внимание, настроить на положительный лад и т.д.</vt:lpstr>
      <vt:lpstr>Презентация PowerPoint</vt:lpstr>
      <vt:lpstr>           </vt:lpstr>
      <vt:lpstr>       </vt:lpstr>
      <vt:lpstr>Элементы сказкотерапии:  • сотрудничество; • создание на занятии благоприятной психологической атмосферы, обогащение эмоционально-чувственной сферы ребёнка;  • приобщение детей к прошлому и настоящему русской культуры, фольклору. </vt:lpstr>
      <vt:lpstr>           Коррекционные задачи сказкотерапии:  • создание коммуникативной направленности каждого слова и высказывания ребёнка;  • совершенствование лексико-грамматических средств языка;  • совершенствование звуковой стороны речи;   • развитие диалогической и монологической речи;  • эффективность игровой мотивации детской речи;  • взаимосвязь зрительного, слухового и моторного анализаторов. </vt:lpstr>
      <vt:lpstr>Герои сказки</vt:lpstr>
      <vt:lpstr>Анализ русской народной сказки  «Репка» </vt:lpstr>
      <vt:lpstr>Характеристика героев сказки «Репка»:</vt:lpstr>
      <vt:lpstr>Инсценирование сказки</vt:lpstr>
      <vt:lpstr>Презентация PowerPoint</vt:lpstr>
      <vt:lpstr>Развиваем логическое мышление</vt:lpstr>
      <vt:lpstr>       Кинезиология – это наука о развитии головного мозга через движение. Выполнение движений и упражнений, под воздействием которых происходят положительные изменения в организме ребенка. </vt:lpstr>
      <vt:lpstr>                Кинезиологические упражнения -             это комплекс движений, позволяющих   активизировать межполушарное взаимодействие: •</vt:lpstr>
      <vt:lpstr>Презентация PowerPoint</vt:lpstr>
      <vt:lpstr>           </vt:lpstr>
      <vt:lpstr>Презентация PowerPoint</vt:lpstr>
      <vt:lpstr>           </vt:lpstr>
      <vt:lpstr>           </vt:lpstr>
      <vt:lpstr>           </vt:lpstr>
      <vt:lpstr>        Телесноориентированные техники:   -  биоэнергопластика «био» — человек как биологический объект; «энергия» — сила, необходимая для выполнения определенных действий; «пластика» — плавные движения тела, рук, которые характеризуется непрерывностью, энергетической наполненностью, эмоциональной выразительностью. – соединение движений артикуляционного аппарата с движениями кисти руки;  -  растяжки – чередование напряжения и расслабления в различных частях  тела,  нормализуют гипертонус и гипотонус мышц; -  упражнения для релаксации – способствуют расслаблению, самонаблюдению, воспоминаниям событий и ощущений и являются единым процессом; -  дыхательные упражнения – улучшают ритмику организма, развивают самоконтроль и произвольность.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ДИСЛАЛИЯ/ ДИЗАРТРИЯ:</dc:title>
  <dc:creator>User</dc:creator>
  <cp:lastModifiedBy>User</cp:lastModifiedBy>
  <cp:revision>54</cp:revision>
  <cp:lastPrinted>2025-02-25T19:15:20Z</cp:lastPrinted>
  <dcterms:created xsi:type="dcterms:W3CDTF">2025-02-20T15:30:13Z</dcterms:created>
  <dcterms:modified xsi:type="dcterms:W3CDTF">2025-03-05T22:10:07Z</dcterms:modified>
</cp:coreProperties>
</file>