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sldIdLst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1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6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4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5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2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2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79B14-7FB7-0B4C-872C-41E26C18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399"/>
            <a:ext cx="10691265" cy="21336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«Развитие лексико-грамматического </a:t>
            </a:r>
            <a:br>
              <a:rPr lang="ru-RU" sz="2700" b="1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2700" b="1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строя речи посредством </a:t>
            </a:r>
            <a:br>
              <a:rPr lang="ru-RU" sz="2700" b="1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2700" b="1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игровых упражнений с мячом </a:t>
            </a:r>
            <a:br>
              <a:rPr lang="ru-RU" sz="2700" b="1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2700" b="1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 детей     5-6 лет с ОНР»</a:t>
            </a:r>
            <a:br>
              <a:rPr lang="ru-RU" sz="2700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br>
              <a:rPr lang="ru-RU" sz="4000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562DD-EEDB-7576-4EDB-A11B290FB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638425"/>
            <a:ext cx="10691265" cy="3323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dirty="0"/>
              <a:t>                                                                                                                         </a:t>
            </a:r>
            <a:r>
              <a:rPr lang="ru-RU" sz="1800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Подготовила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учитель-логопед Баранцева И. 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62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14BD0-08DA-8CCC-FA8B-AC690E98A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CA044-7346-95B3-E9C0-CADD6535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Игровые упражнения с мячом</a:t>
            </a:r>
            <a:endParaRPr lang="ru-RU" sz="1600" kern="1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824A5-8C57-2A43-972E-15D9FB53D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1371600"/>
            <a:ext cx="5212080" cy="4590288"/>
          </a:xfr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Игра «Из чего сделано?».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Вот предмет, а из чего люди сделали его?</a:t>
            </a:r>
            <a:endParaRPr lang="ru-RU" sz="1900" kern="100" dirty="0">
              <a:effectLst/>
              <a:latin typeface="PT Serif" panose="020A0603040505020204" pitchFamily="18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kern="100" dirty="0">
              <a:effectLst/>
              <a:latin typeface="PT Serif" panose="020A0603040505020204" pitchFamily="18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Цель: закрепление в речи детей употребления относительных прилагательных и способов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Стакан из стекла-   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Тарелка из пластмассы-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Сковорода из чугуна-     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800" kern="100" dirty="0"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Б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окал из хрусталя-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tabLst>
                <a:tab pos="2514600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Кувшин из глины-	</a:t>
            </a:r>
          </a:p>
          <a:p>
            <a:pPr>
              <a:spcBef>
                <a:spcPts val="0"/>
              </a:spcBef>
              <a:spcAft>
                <a:spcPts val="800"/>
              </a:spcAft>
              <a:tabLst>
                <a:tab pos="2514600" algn="l"/>
              </a:tabLst>
            </a:pPr>
            <a:r>
              <a:rPr lang="ru-RU" sz="1800" kern="100" dirty="0"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Ч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ашка из фарфора-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Кастрюля из металла-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Л</a:t>
            </a:r>
            <a:r>
              <a:rPr lang="ru-RU" sz="18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ожка из дерева-</a:t>
            </a:r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5C01CE-652D-0AB7-C50F-9BE90ADD3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1371600"/>
            <a:ext cx="5212080" cy="4590288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Игра «Горячий — холодный».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Мы сейчас откроем рот, чтоб сказать наоборот.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kern="100" dirty="0">
              <a:effectLst/>
              <a:latin typeface="PT Serif" panose="020A0603040505020204" pitchFamily="18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Цель: закрепление в представлении и словаре ребенка противоположных признаков предметов или слов-антонимов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Горячий - холодный     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Легкий – тяжелый                  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Высокий - низкий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Хороший - плохой                  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Светлый - темный              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Кислый-сладкий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1800" kern="100" dirty="0"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Умный - глупый                       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Добрый – злой                        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1800" kern="100" dirty="0"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Белый-черный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Веселый - грустный               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Твердый- мягкий                   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Большой-маленький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Изображение выглядит как мяч, футбол, сфера, спортивное оборудов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DA42C-9D77-CFE3-E1A5-F4670AE46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2"/>
          <a:stretch/>
        </p:blipFill>
        <p:spPr bwMode="auto">
          <a:xfrm rot="16200000">
            <a:off x="8992684" y="3434864"/>
            <a:ext cx="2374871" cy="1728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098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53D1B-F703-86A1-AB79-47AD7F4F8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B0001-F655-DCA5-35A0-675CB54B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Игровые упражнения с мячом</a:t>
            </a:r>
            <a:endParaRPr lang="ru-RU" sz="1600" kern="1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FF88B-53E3-B419-7DF1-CECBFB08A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1371600"/>
            <a:ext cx="5212080" cy="4590288"/>
          </a:xfr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Игра «На себя ты посмотри и что видишь – назови»</a:t>
            </a:r>
            <a:endParaRPr lang="ru-RU" sz="5600" kern="1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600" kern="100" dirty="0">
              <a:effectLst/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Цель: закрепление умения образовывать существительные множественного числа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900" kern="100" dirty="0">
              <a:effectLst/>
              <a:latin typeface="PT Serif" panose="020A0603040505020204" pitchFamily="18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7978F-479A-9EC6-A533-0F13AB2D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1371600"/>
            <a:ext cx="5212080" cy="4590288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Игра «Где мяч?».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Мячик, мячик, где лежишь? Ты от нас не убежишь..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600" kern="1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PT Serif" panose="020A0603040505020204" pitchFamily="18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Цель: закрепление в речи детей правильного употребления предлогов, развитие умения ориентироваться в пространстве, внимания.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600" kern="100" dirty="0">
              <a:effectLst/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4300" kern="100" dirty="0">
              <a:effectLst/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Подними мяч над головой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Положи мяч у правой ноги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Положи мяч у левой  ноги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Положи мяч перед собой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Положи мяч за стул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endParaRPr lang="ru-RU" sz="5600" kern="100" dirty="0">
              <a:effectLst/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Положи мяч на стол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Положи мяч под стол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Положи мяч перед столом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r>
              <a:rPr lang="ru-RU" sz="56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Положи мяч под стол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581275" algn="l"/>
              </a:tabLst>
            </a:pPr>
            <a:endParaRPr lang="ru-RU" sz="5600" kern="100" dirty="0">
              <a:effectLst/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5600" i="1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sz="5600" kern="100" dirty="0">
              <a:effectLst/>
              <a:latin typeface="PT Serif" panose="020A0603040505020204" pitchFamily="18" charset="-52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Изображение выглядит как мяч, футбол, сфера, спортивное оборудов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9108E7-330D-3693-B09A-D2273D3C1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2"/>
          <a:stretch/>
        </p:blipFill>
        <p:spPr bwMode="auto">
          <a:xfrm rot="16200000">
            <a:off x="8992684" y="3434864"/>
            <a:ext cx="2374871" cy="1728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4AAB09-2A29-38BE-AA4F-1187286A3D17}"/>
              </a:ext>
            </a:extLst>
          </p:cNvPr>
          <p:cNvSpPr txBox="1"/>
          <p:nvPr/>
        </p:nvSpPr>
        <p:spPr>
          <a:xfrm>
            <a:off x="798576" y="2290526"/>
            <a:ext cx="4859840" cy="485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340">
              <a:lnSpc>
                <a:spcPct val="115000"/>
              </a:lnSpc>
            </a:pPr>
            <a:r>
              <a:rPr lang="ru-RU" kern="100" dirty="0"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нога-ноги                          бровь- брови</a:t>
            </a:r>
          </a:p>
          <a:p>
            <a:pPr indent="-180340">
              <a:lnSpc>
                <a:spcPct val="115000"/>
              </a:lnSpc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рука- руки                          губа-губы</a:t>
            </a:r>
          </a:p>
          <a:p>
            <a:pPr indent="-180340">
              <a:lnSpc>
                <a:spcPct val="115000"/>
              </a:lnSpc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колено-колени                  щека-щеки</a:t>
            </a:r>
            <a:endParaRPr lang="ru-RU" kern="100" dirty="0">
              <a:latin typeface="PT Serif" panose="020A0603040505020204" pitchFamily="18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180340">
              <a:lnSpc>
                <a:spcPct val="115000"/>
              </a:lnSpc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палец- пальцы                   рот-рты                живот-животы                   лоб-лбы</a:t>
            </a: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  <a:tab pos="553402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локоть- локти                    зуб-зубы </a:t>
            </a: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  <a:tab pos="553402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спина-спины	                     </a:t>
            </a:r>
            <a:r>
              <a:rPr lang="ru-RU" kern="100" dirty="0"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нос-носы</a:t>
            </a: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  <a:tab pos="553402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ладонь-ладони                   ухо- уши                 </a:t>
            </a: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  <a:tab pos="553402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  <a:tab pos="5534025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	                </a:t>
            </a: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indent="-180340">
              <a:lnSpc>
                <a:spcPct val="115000"/>
              </a:lnSpc>
              <a:tabLst>
                <a:tab pos="1447800" algn="l"/>
                <a:tab pos="3150235" algn="ctr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180340">
              <a:lnSpc>
                <a:spcPct val="115000"/>
              </a:lnSpc>
              <a:tabLst>
                <a:tab pos="1447800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381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id="{92034B82-B10D-ACAB-6D81-50D56234D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r="17760" b="-2"/>
          <a:stretch/>
        </p:blipFill>
        <p:spPr bwMode="auto">
          <a:xfrm>
            <a:off x="6506484" y="466725"/>
            <a:ext cx="5195890" cy="568718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2D664-353B-2FAC-31FE-BF1CB7DE7D1C}"/>
              </a:ext>
            </a:extLst>
          </p:cNvPr>
          <p:cNvSpPr txBox="1"/>
          <p:nvPr/>
        </p:nvSpPr>
        <p:spPr>
          <a:xfrm>
            <a:off x="161926" y="609601"/>
            <a:ext cx="6344558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7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rgbClr val="7030A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Существует огромное количество игр и упражнений с мячом, помогающих развивать речь. </a:t>
            </a:r>
            <a:r>
              <a:rPr lang="ru-RU" sz="24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Игры с мячом отвлекают внимание ребенка от речевого дефекта и побуждают к общению, оказывают положительное влияние на выработку правильных речевых навыков</a:t>
            </a:r>
            <a:endParaRPr lang="ru-RU" sz="2400" dirty="0">
              <a:solidFill>
                <a:srgbClr val="7030A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kern="100" dirty="0">
                <a:solidFill>
                  <a:srgbClr val="7030A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Играя, ребенок самостоятельно решает разнообразные мыслительные задачи, описывает предметы, выделяет их характерные признаки, находит сходство и различие, отгадывает их по описанию, группирует предметы по различным свойствам. </a:t>
            </a:r>
            <a:endParaRPr lang="ru-RU" sz="2400" dirty="0">
              <a:solidFill>
                <a:srgbClr val="7030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562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BC694-7B99-B962-7F76-C04855F1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лексико-грамматический строй речи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ADE02-866B-64E1-FBE7-FFBDA386A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1371600"/>
            <a:ext cx="5212080" cy="4590288"/>
          </a:xfr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Лексический строй включает </a:t>
            </a:r>
          </a:p>
          <a:p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активный (употребление) и </a:t>
            </a:r>
          </a:p>
          <a:p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пассивный (понимание) словарный запас, </a:t>
            </a:r>
          </a:p>
          <a:p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умение пользоваться им в конкретной ситуации.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kern="100" dirty="0"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Н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ару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шения лексики: преобладают слова – названия обиходно- бытовых предметов и действий; </a:t>
            </a:r>
          </a:p>
          <a:p>
            <a:pPr marL="0" indent="0">
              <a:buNone/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недостаток слов- обобщений, слов- признаков, слов, выражающих оттенки значений или абстрактные понятия;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часто дети заменяют одно название другим (бедность словарного запаса).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E157F4-3E5A-4092-1E11-C95F671B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1371600"/>
            <a:ext cx="5212080" cy="4590288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Грамматический строй речи включает 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в себя владение </a:t>
            </a:r>
          </a:p>
          <a:p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приёмами словоизменения и словообразования, </a:t>
            </a:r>
          </a:p>
          <a:p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умение составлять предложения и правильно сочетать слова в них.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Нарушения 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грамматического оформления речи: низкий уровень способности к построению предложения, трудности в употреблении падежных окончаний, предлогов, согласовании различных частей речи;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часто дети не могут правильно повторить фразы более чем из четырех слов, искажают порядок слов или уменьшают их количество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3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1E5C3-3FCF-8D1D-4B9F-63C9A255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Ребенок старшего дошкольного возраста:</a:t>
            </a:r>
            <a:br>
              <a:rPr lang="ru-RU" sz="18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BBDA2-CA45-B765-C6B0-E60FCBBB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314450"/>
            <a:ext cx="10691265" cy="46474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образует существительные с уменьш.-ласк. </a:t>
            </a:r>
            <a:r>
              <a:rPr lang="ru-RU" sz="1800" kern="100" dirty="0" err="1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суфф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. в </a:t>
            </a:r>
            <a:r>
              <a:rPr lang="ru-RU" sz="1800" kern="100" dirty="0" err="1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И.п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. и </a:t>
            </a:r>
            <a:r>
              <a:rPr lang="ru-RU" sz="1800" kern="100" dirty="0" err="1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Р.п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. (-</a:t>
            </a:r>
            <a:r>
              <a:rPr lang="ru-RU" sz="1800" kern="100" dirty="0" err="1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онок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 -</a:t>
            </a:r>
            <a:r>
              <a:rPr lang="ru-RU" sz="1800" kern="100" dirty="0" err="1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ёнок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 -</a:t>
            </a:r>
            <a:r>
              <a:rPr lang="ru-RU" sz="1800" kern="100" dirty="0" err="1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ат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,-</a:t>
            </a:r>
            <a:r>
              <a:rPr lang="ru-RU" sz="1800" kern="100" dirty="0" err="1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ят</a:t>
            </a: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образует приставочные глаголы (лететь- прилетел, улетел, залетел);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образует относительные и притяжательные прилагательные (меховая шуба, деревянная лошадка; кошачья лапка, собачья миска);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согласует существительные с числительными и прилагательными в роде, числе, падеже (два кота, двум котам; зелёные лягушки – зелёных лягушек);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знакомится со способами образования новых слов (сахарница, хлебница; солонка, маслёнка; учитель, воспитатель);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пользуется обобщающими словами, совершенствуется умение подбирать слова с противоположным значением – слова – антонимы, а также слова – синонимы; ребёнок пользуется различными частями речи;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82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0CCB7-CBD9-439A-E197-AC796816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109E738-3B9E-4529-9D47-C9708D612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96A13E-5C9D-4C6C-B52D-A2C74DEFC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2376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3843D5-9DFA-4582-A213-02239F06F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987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2DD44B6F-7EA6-1928-392D-A49E6D1B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r="8999" b="-4"/>
          <a:stretch/>
        </p:blipFill>
        <p:spPr bwMode="auto">
          <a:xfrm>
            <a:off x="6512442" y="1075887"/>
            <a:ext cx="2358250" cy="2734111"/>
          </a:xfrm>
          <a:prstGeom prst="rect">
            <a:avLst/>
          </a:prstGeom>
          <a:noFill/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E26E0983-7933-2AD3-7FB8-E9442350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87"/>
          <a:stretch/>
        </p:blipFill>
        <p:spPr bwMode="auto">
          <a:xfrm>
            <a:off x="9031559" y="1075887"/>
            <a:ext cx="2360341" cy="1808210"/>
          </a:xfrm>
          <a:prstGeom prst="rect">
            <a:avLst/>
          </a:prstGeom>
          <a:noFill/>
        </p:spPr>
      </p:pic>
      <p:pic>
        <p:nvPicPr>
          <p:cNvPr id="8" name="Рисунок 7" descr="Изображение выглядит как мяч, футбол, сфера, спортивное оборудов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59917C-9A54-D96A-F73F-AB8D8829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" b="3"/>
          <a:stretch/>
        </p:blipFill>
        <p:spPr bwMode="auto">
          <a:xfrm>
            <a:off x="6512442" y="3974831"/>
            <a:ext cx="2358250" cy="18359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id="{65C01CDD-AC21-A1EF-A98E-BD470FA12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9793" b="1"/>
          <a:stretch/>
        </p:blipFill>
        <p:spPr bwMode="auto">
          <a:xfrm>
            <a:off x="9031559" y="3048001"/>
            <a:ext cx="2360341" cy="278158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B88D9-F394-71A5-9E96-1D38003E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5257951" cy="9191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  <a:t>Работа по коррекции нарушений лексико-грамматического строя речи у дошкольников проводится по следующим направлениям:</a:t>
            </a:r>
            <a:br>
              <a:rPr lang="ru-RU" sz="14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br>
              <a:rPr lang="ru-RU" sz="14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PT Serif" panose="020A0603040505020204" pitchFamily="18" charset="-52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2E00C-5D29-534F-7DEA-76F68C0B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632015"/>
            <a:ext cx="5257951" cy="419757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1) обогащение словаря;</a:t>
            </a: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2) уточнение значений слов;</a:t>
            </a: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3) формирование словоизменения;</a:t>
            </a: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4) формирование словообразования.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Речевые игры способствуют сенсорному и умственному развитию (развитию зрительного восприятия, образных представлений, обучению анализу, сравнению предметов, их классификации), усвоению лексико-грамматических категорий родного языка, а также помогают закреплять и обогащать приобретенные знания, на базе которых развиваются речевые возможности ребенка.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В логопедии традиционно используется мяч в играх с детьми. Он может быть прекрасным инструментом, используемым в коррекционной практике.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047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F462C-BB5E-3D3D-D564-06B2E3121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ECC35-A8ED-C222-E1E3-FCC83E5B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Игровые упражнения с мячом</a:t>
            </a:r>
            <a:endParaRPr lang="ru-RU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7C2EE-0351-9718-BF0F-DD8B4406E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1371600"/>
            <a:ext cx="5212080" cy="4590288"/>
          </a:xfr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Упражнение с шариком</a:t>
            </a:r>
            <a:r>
              <a:rPr lang="ru-RU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Су – Джок  для детей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          «Домашние животные</a:t>
            </a:r>
            <a:r>
              <a:rPr lang="ru-RU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» (детеныши)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kern="100" dirty="0">
              <a:effectLst/>
              <a:latin typeface="PT Serif" panose="020A0603040505020204" pitchFamily="18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Довольна корова своими </a:t>
            </a:r>
            <a:r>
              <a:rPr lang="ru-RU" sz="14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телятами</a:t>
            </a: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endParaRPr lang="ru-R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Овечка довольна своими </a:t>
            </a:r>
            <a:r>
              <a:rPr lang="ru-RU" sz="14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ягнятами</a:t>
            </a: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endParaRPr lang="ru-R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Кошка довольна своими </a:t>
            </a:r>
            <a:r>
              <a:rPr lang="ru-RU" sz="14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котятами</a:t>
            </a: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endParaRPr lang="ru-R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Кем же довольна свинья? </a:t>
            </a:r>
            <a:r>
              <a:rPr lang="ru-RU" sz="14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Поросятами! </a:t>
            </a:r>
            <a:endParaRPr lang="ru-RU" sz="14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Довольна коза своими </a:t>
            </a:r>
            <a:r>
              <a:rPr lang="ru-RU" sz="14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козлятами</a:t>
            </a: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endParaRPr lang="ru-R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А я довольна своими </a:t>
            </a:r>
            <a:r>
              <a:rPr lang="ru-RU" sz="14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ребятами!</a:t>
            </a: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     </a:t>
            </a:r>
            <a:endParaRPr lang="ru-RU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ru-RU" sz="14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Дети катают Су – Джок между ладонями</a:t>
            </a:r>
            <a:r>
              <a:rPr lang="ru-RU" sz="14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А кем довольна собака</a:t>
            </a:r>
            <a:r>
              <a:rPr lang="en-US" sz="1600" dirty="0"/>
              <a:t>? </a:t>
            </a:r>
            <a:r>
              <a:rPr lang="ru-RU" sz="1600" dirty="0"/>
              <a:t>(</a:t>
            </a:r>
            <a:r>
              <a:rPr lang="ru-RU" sz="1600" i="1" dirty="0"/>
              <a:t>Своими щенятами</a:t>
            </a:r>
            <a:r>
              <a:rPr lang="ru-RU" sz="1600" dirty="0"/>
              <a:t>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274D1-CABD-97B5-402F-A7FDF3CA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1371600"/>
            <a:ext cx="5212080" cy="4590288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Упражнение с шариком</a:t>
            </a:r>
            <a:r>
              <a:rPr lang="ru-RU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Су – Джок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для родителей     </a:t>
            </a:r>
            <a:r>
              <a:rPr lang="ru-RU" sz="1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  «Домашние животные</a:t>
            </a:r>
            <a:r>
              <a:rPr lang="ru-RU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kern="100" dirty="0">
              <a:effectLst/>
              <a:latin typeface="PT Serif" panose="020A0603040505020204" pitchFamily="18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Довольна корова – </a:t>
            </a:r>
            <a:r>
              <a:rPr lang="ru-RU" sz="16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быком,</a:t>
            </a:r>
            <a:endParaRPr lang="ru-RU" sz="1600" i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Собака довольна – </a:t>
            </a:r>
            <a:r>
              <a:rPr lang="ru-RU" sz="16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псом</a:t>
            </a:r>
            <a:r>
              <a:rPr lang="ru-RU" sz="16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endParaRPr lang="ru-RU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Свинья – </a:t>
            </a:r>
            <a:r>
              <a:rPr lang="ru-RU" sz="16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кабаном,</a:t>
            </a:r>
            <a:br>
              <a:rPr lang="ru-RU" sz="16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Лошадь довольна- </a:t>
            </a:r>
            <a:r>
              <a:rPr lang="ru-RU" sz="1600" i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конем</a:t>
            </a:r>
            <a:r>
              <a:rPr lang="ru-RU" sz="1600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endParaRPr lang="ru-RU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 только коза не довольна – (</a:t>
            </a:r>
            <a:r>
              <a:rPr lang="ru-RU" sz="1600" i="1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кем?</a:t>
            </a:r>
            <a:r>
              <a:rPr lang="ru-RU" sz="16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AE3D0355-A6A4-7E1A-89A9-D4203F28F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98862"/>
            <a:ext cx="2724150" cy="223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18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F3F3D-D10C-6EB5-4E8A-E5474DB6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1D87-AB80-D234-D1CE-2479B509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Игра «Чья голова?». Чья у зверя голова? Подскажи скорей слова!</a:t>
            </a:r>
            <a:endParaRPr lang="ru-RU" sz="1800" kern="1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FD3871BB-C76D-D9E8-19B4-2231153F2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56716"/>
            <a:ext cx="1972283" cy="197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BCB7DF6F-C9D0-A9A8-3D4A-EDF6B287E7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/>
          <a:stretch/>
        </p:blipFill>
        <p:spPr bwMode="auto">
          <a:xfrm>
            <a:off x="2934771" y="1456714"/>
            <a:ext cx="2053165" cy="1972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C2DD1B26-0C03-7CF4-672C-13C1F793F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24" y="1456714"/>
            <a:ext cx="2631804" cy="197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id="{CE7048D6-DB96-645F-8534-AFD416C6A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51" y="1456714"/>
            <a:ext cx="2631805" cy="197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D292CA25-BAEE-6790-A9AE-C8F811F3E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86" y="3937516"/>
            <a:ext cx="2723340" cy="22470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870E3-AC8B-F369-2162-5945C6E1FCC1}"/>
              </a:ext>
            </a:extLst>
          </p:cNvPr>
          <p:cNvSpPr txBox="1"/>
          <p:nvPr/>
        </p:nvSpPr>
        <p:spPr>
          <a:xfrm>
            <a:off x="1019174" y="3601979"/>
            <a:ext cx="9602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зайца                              у лисы                                      у волка                                             у медведя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839A3-4B67-3D17-AA08-E5DDD762EB64}"/>
              </a:ext>
            </a:extLst>
          </p:cNvPr>
          <p:cNvSpPr txBox="1"/>
          <p:nvPr/>
        </p:nvSpPr>
        <p:spPr>
          <a:xfrm>
            <a:off x="2998267" y="46243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-         у белки                                                  у оленя -</a:t>
            </a:r>
            <a:endParaRPr lang="ru-RU" dirty="0"/>
          </a:p>
        </p:txBody>
      </p:sp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id="{A3463EF6-5DA5-2769-1C6C-55C2044E8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3976531"/>
            <a:ext cx="2289175" cy="2208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10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36134-9B5E-F8DA-4410-71E8BD77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FE5DC-E5DE-C687-1240-7E66B8A1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Игра «Чья у птицы голова?». Подскажи скорей слова!</a:t>
            </a:r>
            <a:endParaRPr lang="ru-RU" sz="1800" kern="1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Изображение выглядит как хищная птица, птица, Ястребиные, сок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C6D1D-00D6-EE5C-2E52-10398EE52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 bwMode="auto">
          <a:xfrm>
            <a:off x="372996" y="1318099"/>
            <a:ext cx="2606372" cy="1892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Picture background">
            <a:extLst>
              <a:ext uri="{FF2B5EF4-FFF2-40B4-BE49-F238E27FC236}">
                <a16:creationId xmlns:a16="http://schemas.microsoft.com/office/drawing/2014/main" id="{8E4F4751-3184-8411-011C-FFAD38DBF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3151365" y="1318099"/>
            <a:ext cx="2857500" cy="190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Picture background">
            <a:extLst>
              <a:ext uri="{FF2B5EF4-FFF2-40B4-BE49-F238E27FC236}">
                <a16:creationId xmlns:a16="http://schemas.microsoft.com/office/drawing/2014/main" id="{2B75E092-E0B2-389A-606A-A030DA2C9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04" y="1318099"/>
            <a:ext cx="2696750" cy="194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Picture background">
            <a:extLst>
              <a:ext uri="{FF2B5EF4-FFF2-40B4-BE49-F238E27FC236}">
                <a16:creationId xmlns:a16="http://schemas.microsoft.com/office/drawing/2014/main" id="{E5048EBE-A17F-B070-E6E9-654569060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714" y="1318099"/>
            <a:ext cx="2857500" cy="194009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72F3C28-3C9C-BDB6-1FEA-C96E29C13209}"/>
              </a:ext>
            </a:extLst>
          </p:cNvPr>
          <p:cNvSpPr txBox="1"/>
          <p:nvPr/>
        </p:nvSpPr>
        <p:spPr>
          <a:xfrm>
            <a:off x="531436" y="3210129"/>
            <a:ext cx="11610135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 орла                                                   у совы                                                       у лебедя                                              у утки</a:t>
            </a:r>
          </a:p>
        </p:txBody>
      </p:sp>
      <p:pic>
        <p:nvPicPr>
          <p:cNvPr id="25" name="Рисунок 24" descr="Picture background">
            <a:extLst>
              <a:ext uri="{FF2B5EF4-FFF2-40B4-BE49-F238E27FC236}">
                <a16:creationId xmlns:a16="http://schemas.microsoft.com/office/drawing/2014/main" id="{0CA8C384-CD96-A08C-0053-7EE97C7143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2" y="4324350"/>
            <a:ext cx="2734500" cy="18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Изображение выглядит как птица, воробей, клюв, Воробьинообраз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6651C5-229F-6D2F-C018-F5EC88CBD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/>
        </p:blipFill>
        <p:spPr bwMode="auto">
          <a:xfrm>
            <a:off x="8806180" y="4232129"/>
            <a:ext cx="2847340" cy="190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D1C4FD7-EA78-AB4F-F357-A03D0E262034}"/>
              </a:ext>
            </a:extLst>
          </p:cNvPr>
          <p:cNvSpPr txBox="1"/>
          <p:nvPr/>
        </p:nvSpPr>
        <p:spPr>
          <a:xfrm flipH="1">
            <a:off x="3489156" y="4593438"/>
            <a:ext cx="516906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у гуся                                                                у воробья -  </a:t>
            </a:r>
          </a:p>
        </p:txBody>
      </p:sp>
    </p:spTree>
    <p:extLst>
      <p:ext uri="{BB962C8B-B14F-4D97-AF65-F5344CB8AC3E}">
        <p14:creationId xmlns:p14="http://schemas.microsoft.com/office/powerpoint/2010/main" val="113017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0EBCD-D3D9-ABFF-1FA8-17755E418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A31E4-68B2-ABF3-137D-B7A26097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Игра с мячом «Скажи ласково». </a:t>
            </a:r>
            <a:br>
              <a:rPr lang="ru-RU" sz="16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Мячик маленький поймай, да словечком приласкай. </a:t>
            </a:r>
            <a:endParaRPr lang="ru-RU" sz="1600" kern="1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Picture background">
            <a:extLst>
              <a:ext uri="{FF2B5EF4-FFF2-40B4-BE49-F238E27FC236}">
                <a16:creationId xmlns:a16="http://schemas.microsoft.com/office/drawing/2014/main" id="{A3088867-AF64-B611-EEF5-A2E6FB2E09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>
            <a:off x="448379" y="1467597"/>
            <a:ext cx="2097221" cy="2150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8DB881B7-BF88-FDC5-07B4-171DFC361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>
            <a:off x="2679386" y="2558104"/>
            <a:ext cx="752399" cy="873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id="{A9C1CF8A-03B1-DE55-29B1-5D4F01F34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8" y="3634811"/>
            <a:ext cx="3734515" cy="166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Picture background">
            <a:extLst>
              <a:ext uri="{FF2B5EF4-FFF2-40B4-BE49-F238E27FC236}">
                <a16:creationId xmlns:a16="http://schemas.microsoft.com/office/drawing/2014/main" id="{EEC6983B-B7BB-3317-104C-89A25B4C84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71" y="2756776"/>
            <a:ext cx="1510479" cy="67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cture background">
            <a:extLst>
              <a:ext uri="{FF2B5EF4-FFF2-40B4-BE49-F238E27FC236}">
                <a16:creationId xmlns:a16="http://schemas.microsoft.com/office/drawing/2014/main" id="{2C46E1B0-5B09-4BBB-8979-D5EAC56034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7515770" y="1517896"/>
            <a:ext cx="2729757" cy="382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id="{7D8AF3D2-FE03-B1DF-87AE-9FC15FF300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10371655" y="1578772"/>
            <a:ext cx="1272501" cy="1610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0BB54FF4-8B2C-E8C6-B2D0-6CD981B3F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03" y="4106210"/>
            <a:ext cx="5134288" cy="250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F58A98E7-1BE9-B8E7-B460-608213E1A6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37" y="3523605"/>
            <a:ext cx="2083147" cy="10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Picture background">
            <a:extLst>
              <a:ext uri="{FF2B5EF4-FFF2-40B4-BE49-F238E27FC236}">
                <a16:creationId xmlns:a16="http://schemas.microsoft.com/office/drawing/2014/main" id="{DCAB7B7C-EBB0-8DE6-F9E6-6B7FDFB238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55" y="4882903"/>
            <a:ext cx="1421515" cy="1249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09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6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048C1-C8C1-42BC-D659-CD47AE0F4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F2534-E0DD-70E9-1AB7-D489217A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56131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Игра «Веселый счет». Сколько их — всегда мы знаем. Хорошо мы все считаем</a:t>
            </a:r>
            <a:r>
              <a:rPr lang="ru-RU" sz="1800" b="1" kern="100" dirty="0">
                <a:effectLst/>
                <a:latin typeface="PT Serif" panose="020A0603040505020204" pitchFamily="18" charset="-52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FE6C6-9DD9-BD7D-8BBD-192C89113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348" y="1309549"/>
            <a:ext cx="5512301" cy="4831087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         1      -           3        -              5</a:t>
            </a:r>
            <a:endParaRPr lang="ru-RU" sz="18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323EF57-FADA-28B6-4D77-F42D410D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298" y="1309550"/>
            <a:ext cx="5741342" cy="4831087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           1      -           3        -              5</a:t>
            </a:r>
          </a:p>
        </p:txBody>
      </p:sp>
      <p:pic>
        <p:nvPicPr>
          <p:cNvPr id="8" name="Объект 7" descr="Picture background">
            <a:extLst>
              <a:ext uri="{FF2B5EF4-FFF2-40B4-BE49-F238E27FC236}">
                <a16:creationId xmlns:a16="http://schemas.microsoft.com/office/drawing/2014/main" id="{24BBEC85-706F-7810-6D4F-68F5D817A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>
            <a:off x="699111" y="1871522"/>
            <a:ext cx="1518988" cy="1557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A1845254-FDC9-8D91-5508-C0BE967FA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38" y="1910964"/>
            <a:ext cx="2251687" cy="10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10" descr="Picture background">
            <a:extLst>
              <a:ext uri="{FF2B5EF4-FFF2-40B4-BE49-F238E27FC236}">
                <a16:creationId xmlns:a16="http://schemas.microsoft.com/office/drawing/2014/main" id="{D509DA6B-6C10-2A90-B84A-2C330F712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14" y="2936393"/>
            <a:ext cx="2007244" cy="128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ебель, стол, Приставной столик, п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CBADFF-CE55-C917-1C75-4FD59B1AD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5" y="4349962"/>
            <a:ext cx="3120113" cy="17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мебель, стул, Подлокотник, Матрас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FA6FE6C-54F3-6B61-7944-9A250E170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78" y="4014513"/>
            <a:ext cx="1855111" cy="17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Изображение выглядит как одежда, Безрукавка, Спортивная майка, Футбо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373890-ACE0-1275-DD76-95D166670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78" y="1954273"/>
            <a:ext cx="1315999" cy="155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1E80A99A-CA24-CFBC-34AA-FF4CCC453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11" y="1954275"/>
            <a:ext cx="1838485" cy="155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2BD6D7F6-B46F-D3A9-ABF6-B90CD00752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06" y="3990310"/>
            <a:ext cx="2384740" cy="189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Изображение выглядит как головной убор, шляпа, одежда, Модный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C5FCBD-6DC8-468F-5C2A-BC0D224FF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397" y="2131666"/>
            <a:ext cx="1977986" cy="138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Изображение выглядит как графическая вставка, мультфильм, иллюстрация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F4AF21-031C-C439-1881-682A193C76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9643611" y="3990311"/>
            <a:ext cx="1492151" cy="1891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00901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EBF2E24B3A2479E53EBF6B5F0EF9D" ma:contentTypeVersion="1" ma:contentTypeDescription="Create a new document." ma:contentTypeScope="" ma:versionID="74b740e2fbc3156317a6e1acf898c102">
  <xsd:schema xmlns:xsd="http://www.w3.org/2001/XMLSchema" xmlns:xs="http://www.w3.org/2001/XMLSchema" xmlns:p="http://schemas.microsoft.com/office/2006/metadata/properties" xmlns:ns3="93dbcf64-66e4-4433-bdf4-a87388682618" targetNamespace="http://schemas.microsoft.com/office/2006/metadata/properties" ma:root="true" ma:fieldsID="d2ea7fca46fdaefcddd7d19168b5eb0d" ns3:_="">
    <xsd:import namespace="93dbcf64-66e4-4433-bdf4-a8738868261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bcf64-66e4-4433-bdf4-a8738868261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8CD945-15C4-40E0-AD9E-4D376350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bcf64-66e4-4433-bdf4-a873886826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AA8660-B4BF-493D-9696-CB4849FE25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9275A-14C3-4647-B91B-E0E34F878136}">
  <ds:schemaRefs>
    <ds:schemaRef ds:uri="http://purl.org/dc/terms/"/>
    <ds:schemaRef ds:uri="http://purl.org/dc/dcmitype/"/>
    <ds:schemaRef ds:uri="93dbcf64-66e4-4433-bdf4-a87388682618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949</Words>
  <Application>Microsoft Office PowerPoint</Application>
  <PresentationFormat>Широкоэкранный</PresentationFormat>
  <Paragraphs>137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Aptos</vt:lpstr>
      <vt:lpstr>Arial</vt:lpstr>
      <vt:lpstr>Calisto MT</vt:lpstr>
      <vt:lpstr>PT Astra Serif</vt:lpstr>
      <vt:lpstr>PT Serif</vt:lpstr>
      <vt:lpstr>Symbol</vt:lpstr>
      <vt:lpstr>Times New Roman</vt:lpstr>
      <vt:lpstr>Univers Condensed</vt:lpstr>
      <vt:lpstr>ChronicleVTI</vt:lpstr>
      <vt:lpstr>«Развитие лексико-грамматического  строя речи посредством  игровых упражнений с мячом  у детей     5-6 лет с ОНР»  </vt:lpstr>
      <vt:lpstr>лексико-грамматический строй речи</vt:lpstr>
      <vt:lpstr>Ребенок старшего дошкольного возраста: </vt:lpstr>
      <vt:lpstr>Работа по коррекции нарушений лексико-грамматического строя речи у дошкольников проводится по следующим направлениям:  </vt:lpstr>
      <vt:lpstr>Игровые упражнения с мячом</vt:lpstr>
      <vt:lpstr>Игра «Чья голова?». Чья у зверя голова? Подскажи скорей слова!</vt:lpstr>
      <vt:lpstr>Игра «Чья у птицы голова?». Подскажи скорей слова!</vt:lpstr>
      <vt:lpstr>Игра с мячом «Скажи ласково».  Мячик маленький поймай, да словечком приласкай. </vt:lpstr>
      <vt:lpstr>Игра «Веселый счет». Сколько их — всегда мы знаем. Хорошо мы все считаем.</vt:lpstr>
      <vt:lpstr>Игровые упражнения с мячом</vt:lpstr>
      <vt:lpstr>Игровые упражнения с мячом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irina.barantseva111@mail.ru</cp:lastModifiedBy>
  <cp:revision>4</cp:revision>
  <dcterms:created xsi:type="dcterms:W3CDTF">2025-03-09T09:46:35Z</dcterms:created>
  <dcterms:modified xsi:type="dcterms:W3CDTF">2025-04-07T18:19:54Z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0x010100F77EBF2E24B3A2479E53EBF6B5F0EF9D</vt:lpwstr>
  </property>
</Properties>
</file>