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0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6" r:id="rId51"/>
    <p:sldId id="304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E2A"/>
    <a:srgbClr val="2D1341"/>
    <a:srgbClr val="5A02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78335" autoAdjust="0"/>
  </p:normalViewPr>
  <p:slideViewPr>
    <p:cSldViewPr>
      <p:cViewPr varScale="1">
        <p:scale>
          <a:sx n="101" d="100"/>
          <a:sy n="101" d="100"/>
        </p:scale>
        <p:origin x="-92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4632" cy="2664296"/>
          </a:xfrm>
        </p:spPr>
        <p:txBody>
          <a:bodyPr>
            <a:noAutofit/>
          </a:bodyPr>
          <a:lstStyle/>
          <a:p>
            <a:pPr algn="ctr"/>
            <a:r>
              <a:rPr lang="ru-RU" sz="6000" i="1" dirty="0" smtClean="0">
                <a:solidFill>
                  <a:srgbClr val="000E2A"/>
                </a:solidFill>
              </a:rPr>
              <a:t/>
            </a:r>
            <a:br>
              <a:rPr lang="ru-RU" sz="6000" i="1" dirty="0" smtClean="0">
                <a:solidFill>
                  <a:srgbClr val="000E2A"/>
                </a:solidFill>
              </a:rPr>
            </a:br>
            <a:r>
              <a:rPr lang="ru-RU" sz="6000" i="1" dirty="0">
                <a:solidFill>
                  <a:srgbClr val="000E2A"/>
                </a:solidFill>
              </a:rPr>
              <a:t/>
            </a:r>
            <a:br>
              <a:rPr lang="ru-RU" sz="6000" i="1" dirty="0">
                <a:solidFill>
                  <a:srgbClr val="000E2A"/>
                </a:solidFill>
              </a:rPr>
            </a:br>
            <a:r>
              <a:rPr lang="ru-RU" sz="6000" i="1" dirty="0" smtClean="0">
                <a:solidFill>
                  <a:srgbClr val="000E2A"/>
                </a:solidFill>
              </a:rPr>
              <a:t/>
            </a:r>
            <a:br>
              <a:rPr lang="ru-RU" sz="6000" i="1" dirty="0" smtClean="0">
                <a:solidFill>
                  <a:srgbClr val="000E2A"/>
                </a:solidFill>
              </a:rPr>
            </a:br>
            <a:r>
              <a:rPr lang="ru-RU" sz="6000" i="1" dirty="0">
                <a:solidFill>
                  <a:srgbClr val="000E2A"/>
                </a:solidFill>
              </a:rPr>
              <a:t/>
            </a:r>
            <a:br>
              <a:rPr lang="ru-RU" sz="6000" i="1" dirty="0">
                <a:solidFill>
                  <a:srgbClr val="000E2A"/>
                </a:solidFill>
              </a:rPr>
            </a:br>
            <a:r>
              <a:rPr lang="ru-RU" sz="6000" i="1" dirty="0" smtClean="0">
                <a:solidFill>
                  <a:srgbClr val="000E2A"/>
                </a:solidFill>
              </a:rPr>
              <a:t/>
            </a:r>
            <a:br>
              <a:rPr lang="ru-RU" sz="6000" i="1" dirty="0" smtClean="0">
                <a:solidFill>
                  <a:srgbClr val="000E2A"/>
                </a:solidFill>
              </a:rPr>
            </a:br>
            <a:r>
              <a:rPr lang="ru-RU" sz="6000" i="1" dirty="0" smtClean="0">
                <a:solidFill>
                  <a:srgbClr val="000E2A"/>
                </a:solidFill>
              </a:rPr>
              <a:t/>
            </a:r>
            <a:br>
              <a:rPr lang="ru-RU" sz="6000" i="1" dirty="0" smtClean="0">
                <a:solidFill>
                  <a:srgbClr val="000E2A"/>
                </a:solidFill>
              </a:rPr>
            </a:br>
            <a:r>
              <a:rPr lang="ru-RU" sz="6000" i="1" dirty="0" smtClean="0">
                <a:solidFill>
                  <a:srgbClr val="000E2A"/>
                </a:solidFill>
              </a:rPr>
              <a:t>Викторина  </a:t>
            </a:r>
            <a:br>
              <a:rPr lang="ru-RU" sz="6000" i="1" dirty="0" smtClean="0">
                <a:solidFill>
                  <a:srgbClr val="000E2A"/>
                </a:solidFill>
              </a:rPr>
            </a:br>
            <a:r>
              <a:rPr lang="ru-RU" sz="6600" i="1" dirty="0" smtClean="0">
                <a:solidFill>
                  <a:srgbClr val="5A0215"/>
                </a:solidFill>
              </a:rPr>
              <a:t>«В мире геометрии»</a:t>
            </a:r>
            <a:endParaRPr lang="ru-RU" sz="6600" i="1" dirty="0">
              <a:solidFill>
                <a:srgbClr val="5A021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22413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посвящается </a:t>
            </a:r>
          </a:p>
          <a:p>
            <a:pPr algn="ctr"/>
            <a:r>
              <a:rPr lang="ru-RU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Дню математика в России</a:t>
            </a:r>
            <a:endParaRPr lang="ru-RU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just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24128" y="5013176"/>
            <a:ext cx="3168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Автор: преподаватель математики КГА ПОУ «Сельскохозяйственный технологический колледж»</a:t>
            </a: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Кузьменко </a:t>
            </a: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Наталья Александровна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01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7: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7715200" cy="379777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Утверждение, принимаемое без </a:t>
            </a:r>
            <a:r>
              <a:rPr lang="ru-RU" sz="4400" i="1" dirty="0" smtClean="0">
                <a:solidFill>
                  <a:srgbClr val="002060"/>
                </a:solidFill>
              </a:rPr>
              <a:t>доказательства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7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8: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7715200" cy="3941792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Древнегреческие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математики называли ее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 «натянутой тетивой».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О чем идет речь?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18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9: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7715200" cy="3168352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Как называют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 </a:t>
            </a:r>
            <a:r>
              <a:rPr lang="ru-RU" sz="4400" i="1" dirty="0">
                <a:solidFill>
                  <a:srgbClr val="002060"/>
                </a:solidFill>
              </a:rPr>
              <a:t>сумму длин сторон </a:t>
            </a:r>
            <a:r>
              <a:rPr lang="ru-RU" sz="4400" i="1" dirty="0" smtClean="0">
                <a:solidFill>
                  <a:srgbClr val="002060"/>
                </a:solidFill>
              </a:rPr>
              <a:t>многоугольника?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3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10: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7715200" cy="338437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Чему </a:t>
            </a:r>
            <a:r>
              <a:rPr lang="ru-RU" sz="4400" i="1" dirty="0">
                <a:solidFill>
                  <a:srgbClr val="002060"/>
                </a:solidFill>
              </a:rPr>
              <a:t>равна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сумма </a:t>
            </a:r>
            <a:r>
              <a:rPr lang="ru-RU" sz="4400" i="1" dirty="0">
                <a:solidFill>
                  <a:srgbClr val="002060"/>
                </a:solidFill>
              </a:rPr>
              <a:t>углов четырехугольника?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01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11: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7715200" cy="35283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Отрезок, соединяющий вершину треугольника с серединой противоположной </a:t>
            </a:r>
            <a:r>
              <a:rPr lang="ru-RU" sz="4400" i="1" dirty="0" smtClean="0">
                <a:solidFill>
                  <a:srgbClr val="002060"/>
                </a:solidFill>
              </a:rPr>
              <a:t>стороны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8519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12: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48880"/>
            <a:ext cx="7715200" cy="309634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00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Отрезок</a:t>
            </a:r>
            <a:r>
              <a:rPr lang="ru-RU" sz="4400" i="1" dirty="0">
                <a:solidFill>
                  <a:srgbClr val="002060"/>
                </a:solidFill>
              </a:rPr>
              <a:t>, соединяющий точку окружности с </a:t>
            </a:r>
            <a:r>
              <a:rPr lang="ru-RU" sz="4400" i="1" dirty="0" smtClean="0">
                <a:solidFill>
                  <a:srgbClr val="002060"/>
                </a:solidFill>
              </a:rPr>
              <a:t>центром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69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13: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48880"/>
            <a:ext cx="7715200" cy="309634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>
                <a:solidFill>
                  <a:srgbClr val="002060"/>
                </a:solidFill>
              </a:rPr>
              <a:t>Какую фигуру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во </a:t>
            </a:r>
            <a:r>
              <a:rPr lang="ru-RU" sz="4400" i="1" dirty="0">
                <a:solidFill>
                  <a:srgbClr val="002060"/>
                </a:solidFill>
              </a:rPr>
              <a:t>времена Пифагора называли самой </a:t>
            </a:r>
            <a:r>
              <a:rPr lang="ru-RU" sz="4400" i="1" dirty="0" smtClean="0">
                <a:solidFill>
                  <a:srgbClr val="002060"/>
                </a:solidFill>
              </a:rPr>
              <a:t>совершенной?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2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14: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48880"/>
            <a:ext cx="7715200" cy="30963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Число Пи означает отношение длины окружности к ее …?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3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15: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808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равна сумма смежных углов?</a:t>
            </a:r>
            <a:r>
              <a:rPr lang="ru-RU" sz="4400" i="1" dirty="0"/>
              <a:t>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0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16: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808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Параллелограмм с равными сторонами называется …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7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093064"/>
          </a:xfrm>
        </p:spPr>
        <p:txBody>
          <a:bodyPr anchor="t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</a:rPr>
              <a:t>Цель викторины: </a:t>
            </a:r>
            <a:br>
              <a:rPr lang="ru-RU" sz="31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>Развитие интереса студентов к </a:t>
            </a:r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>математике через </a:t>
            </a:r>
            <a:r>
              <a:rPr lang="ru-RU" sz="2700" b="1" i="1" smtClean="0">
                <a:solidFill>
                  <a:schemeClr val="accent1">
                    <a:lumMod val="50000"/>
                  </a:schemeClr>
                </a:solidFill>
              </a:rPr>
              <a:t>использование ИКТ-технологий</a:t>
            </a:r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</a:rPr>
              <a:t>Задачи: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>Развитие математических способностей учащихся</a:t>
            </a:r>
            <a:b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>2. Развитие познавательной активности, памяти, внимания, эрудиции.</a:t>
            </a:r>
            <a:b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>3. Расширение кругозора учащихся.</a:t>
            </a:r>
            <a:b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7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6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17:</a:t>
            </a:r>
            <a:endParaRPr lang="ru-RU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2636912"/>
                <a:ext cx="7715200" cy="28083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ru-RU" sz="4400" i="1" dirty="0" smtClean="0">
                    <a:solidFill>
                      <a:srgbClr val="002060"/>
                    </a:solidFill>
                  </a:rPr>
                  <a:t>Какую величину находят по формуле 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sz="4400" i="1">
                        <a:solidFill>
                          <a:srgbClr val="002060"/>
                        </a:solidFill>
                        <a:latin typeface="Cambria Math"/>
                      </a:rPr>
                      <m:t>2</m:t>
                    </m:r>
                    <m:r>
                      <a:rPr lang="ru-RU" sz="4400" i="1">
                        <a:solidFill>
                          <a:srgbClr val="002060"/>
                        </a:solidFill>
                        <a:latin typeface="Cambria Math"/>
                      </a:rPr>
                      <m:t>𝜋</m:t>
                    </m:r>
                  </m:oMath>
                </a14:m>
                <a:r>
                  <a:rPr lang="ru-RU" sz="4400" i="1" dirty="0" smtClean="0">
                    <a:solidFill>
                      <a:srgbClr val="002060"/>
                    </a:solidFill>
                  </a:rPr>
                  <a:t>R ?</a:t>
                </a:r>
                <a:endParaRPr lang="ru-RU" sz="4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2636912"/>
                <a:ext cx="7715200" cy="2808312"/>
              </a:xfrm>
              <a:blipFill rotWithShape="1">
                <a:blip r:embed="rId2"/>
                <a:stretch>
                  <a:fillRect t="-4348" r="-2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620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18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48880"/>
            <a:ext cx="7715200" cy="2808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Отрезок,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соединяющий </a:t>
            </a:r>
            <a:r>
              <a:rPr lang="ru-RU" sz="4400" i="1" dirty="0">
                <a:solidFill>
                  <a:srgbClr val="002060"/>
                </a:solidFill>
              </a:rPr>
              <a:t>две точки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окружности ?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9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19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60848"/>
            <a:ext cx="7715200" cy="33843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400" i="1" dirty="0">
                <a:solidFill>
                  <a:srgbClr val="002060"/>
                </a:solidFill>
              </a:rPr>
              <a:t>Какими словами заканчивается каждое математическое рассуждение </a:t>
            </a:r>
            <a:r>
              <a:rPr lang="ru-RU" sz="4400" i="1" dirty="0" smtClean="0">
                <a:solidFill>
                  <a:srgbClr val="002060"/>
                </a:solidFill>
              </a:rPr>
              <a:t>в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«</a:t>
            </a:r>
            <a:r>
              <a:rPr lang="ru-RU" sz="4400" i="1" dirty="0">
                <a:solidFill>
                  <a:srgbClr val="002060"/>
                </a:solidFill>
              </a:rPr>
              <a:t>Началах»?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72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20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76872"/>
            <a:ext cx="7715200" cy="3168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Где возникло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градусное </a:t>
            </a:r>
            <a:r>
              <a:rPr lang="ru-RU" sz="4400" i="1" dirty="0">
                <a:solidFill>
                  <a:srgbClr val="002060"/>
                </a:solidFill>
              </a:rPr>
              <a:t>измерение углов?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21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76872"/>
            <a:ext cx="7715200" cy="31683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>
                <a:solidFill>
                  <a:srgbClr val="002060"/>
                </a:solidFill>
              </a:rPr>
              <a:t>Как </a:t>
            </a:r>
            <a:r>
              <a:rPr lang="ru-RU" sz="4400" i="1" dirty="0" smtClean="0">
                <a:solidFill>
                  <a:srgbClr val="002060"/>
                </a:solidFill>
              </a:rPr>
              <a:t>называются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 </a:t>
            </a:r>
            <a:r>
              <a:rPr lang="ru-RU" sz="4400" i="1" dirty="0">
                <a:solidFill>
                  <a:srgbClr val="002060"/>
                </a:solidFill>
              </a:rPr>
              <a:t>прямые,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не </a:t>
            </a:r>
            <a:r>
              <a:rPr lang="ru-RU" sz="4400" i="1" dirty="0">
                <a:solidFill>
                  <a:srgbClr val="002060"/>
                </a:solidFill>
              </a:rPr>
              <a:t>имеющие общих точек?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2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22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76872"/>
            <a:ext cx="7715200" cy="31683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равна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сумма </a:t>
            </a:r>
            <a:r>
              <a:rPr lang="ru-RU" sz="4400" i="1" dirty="0">
                <a:solidFill>
                  <a:srgbClr val="002060"/>
                </a:solidFill>
              </a:rPr>
              <a:t>острых углов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прямоугольного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треугольника</a:t>
            </a:r>
            <a:r>
              <a:rPr lang="ru-RU" sz="4400" i="1" dirty="0">
                <a:solidFill>
                  <a:srgbClr val="002060"/>
                </a:solidFill>
              </a:rPr>
              <a:t>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33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23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068960"/>
            <a:ext cx="77152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Первая координата точки? </a:t>
            </a:r>
          </a:p>
        </p:txBody>
      </p:sp>
    </p:spTree>
    <p:extLst>
      <p:ext uri="{BB962C8B-B14F-4D97-AF65-F5344CB8AC3E}">
        <p14:creationId xmlns:p14="http://schemas.microsoft.com/office/powerpoint/2010/main" val="389037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24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Сколько га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в  40</a:t>
            </a:r>
            <a:r>
              <a:rPr lang="ru-RU" sz="4400" i="1" dirty="0">
                <a:solidFill>
                  <a:srgbClr val="002060"/>
                </a:solidFill>
              </a:rPr>
              <a:t> 000 кв. м</a:t>
            </a:r>
            <a:r>
              <a:rPr lang="ru-RU" sz="4400" i="1" dirty="0" smtClean="0">
                <a:solidFill>
                  <a:srgbClr val="002060"/>
                </a:solidFill>
              </a:rPr>
              <a:t>? </a:t>
            </a:r>
            <a:endParaRPr lang="ru-RU" sz="4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92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25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Объем куба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со </a:t>
            </a:r>
            <a:r>
              <a:rPr lang="ru-RU" sz="4400" i="1" dirty="0">
                <a:solidFill>
                  <a:srgbClr val="002060"/>
                </a:solidFill>
              </a:rPr>
              <a:t>стороной  4 </a:t>
            </a:r>
            <a:r>
              <a:rPr lang="ru-RU" sz="4400" i="1" dirty="0" smtClean="0">
                <a:solidFill>
                  <a:srgbClr val="002060"/>
                </a:solidFill>
              </a:rPr>
              <a:t>м </a:t>
            </a: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равен? </a:t>
            </a:r>
            <a:endParaRPr lang="ru-RU" sz="4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18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26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равна градусная мера углов равностороннего треугольника? </a:t>
            </a:r>
          </a:p>
        </p:txBody>
      </p:sp>
    </p:spTree>
    <p:extLst>
      <p:ext uri="{BB962C8B-B14F-4D97-AF65-F5344CB8AC3E}">
        <p14:creationId xmlns:p14="http://schemas.microsoft.com/office/powerpoint/2010/main" val="255579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3"/>
            <a:ext cx="8811294" cy="4950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79912" y="2492897"/>
            <a:ext cx="5112568" cy="286232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cs typeface="Alef" pitchFamily="2" charset="-79"/>
              </a:rPr>
              <a:t>   День </a:t>
            </a:r>
            <a:r>
              <a:rPr lang="ru-RU" b="1" dirty="0">
                <a:cs typeface="Alef" pitchFamily="2" charset="-79"/>
              </a:rPr>
              <a:t>математика в России отмечается 1 </a:t>
            </a:r>
            <a:r>
              <a:rPr lang="ru-RU" b="1" dirty="0" smtClean="0">
                <a:cs typeface="Alef" pitchFamily="2" charset="-79"/>
              </a:rPr>
              <a:t>декабря</a:t>
            </a:r>
            <a:r>
              <a:rPr lang="ru-RU" b="1" dirty="0">
                <a:cs typeface="Alef" pitchFamily="2" charset="-79"/>
              </a:rPr>
              <a:t> </a:t>
            </a:r>
            <a:r>
              <a:rPr lang="ru-RU" b="1" dirty="0" smtClean="0">
                <a:cs typeface="Alef" pitchFamily="2" charset="-79"/>
              </a:rPr>
              <a:t>с 2024 г.</a:t>
            </a:r>
          </a:p>
          <a:p>
            <a:r>
              <a:rPr lang="ru-RU" b="1" dirty="0"/>
              <a:t>Дата приурочена </a:t>
            </a:r>
            <a:r>
              <a:rPr lang="ru-RU" b="1" dirty="0" smtClean="0"/>
              <a:t>ко </a:t>
            </a:r>
            <a:r>
              <a:rPr lang="ru-RU" b="1" dirty="0"/>
              <a:t>дню рождения выдающегося русского учёного, математика Николая Ивановича </a:t>
            </a:r>
            <a:r>
              <a:rPr lang="ru-RU" b="1" dirty="0" smtClean="0"/>
              <a:t>Лобачевского (01.12.1792 – 24.02.1856) - создателя неевклидовой геометрии, </a:t>
            </a:r>
            <a:r>
              <a:rPr lang="ru-RU" b="1" dirty="0"/>
              <a:t>чьи труды легли в основу многих открытий отечественной математической школы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0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27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Какие фигуры называются равновеликими? </a:t>
            </a:r>
          </a:p>
        </p:txBody>
      </p:sp>
    </p:spTree>
    <p:extLst>
      <p:ext uri="{BB962C8B-B14F-4D97-AF65-F5344CB8AC3E}">
        <p14:creationId xmlns:p14="http://schemas.microsoft.com/office/powerpoint/2010/main" val="39075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28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37626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>
                <a:solidFill>
                  <a:srgbClr val="002060"/>
                </a:solidFill>
              </a:rPr>
              <a:t>Какую трапецию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можно </a:t>
            </a:r>
            <a:r>
              <a:rPr lang="ru-RU" sz="4400" i="1" dirty="0">
                <a:solidFill>
                  <a:srgbClr val="002060"/>
                </a:solidFill>
              </a:rPr>
              <a:t>вписать в окружность? </a:t>
            </a:r>
            <a:r>
              <a:rPr lang="ru-RU" sz="4400" i="1" dirty="0" smtClean="0">
                <a:solidFill>
                  <a:srgbClr val="002060"/>
                </a:solidFill>
              </a:rPr>
              <a:t> </a:t>
            </a:r>
            <a:endParaRPr lang="ru-RU" sz="4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96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29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37626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>
                <a:solidFill>
                  <a:srgbClr val="002060"/>
                </a:solidFill>
              </a:rPr>
              <a:t>Кратчайшее расстояние от точки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до </a:t>
            </a:r>
            <a:r>
              <a:rPr lang="ru-RU" sz="4400" i="1" dirty="0">
                <a:solidFill>
                  <a:srgbClr val="002060"/>
                </a:solidFill>
              </a:rPr>
              <a:t>прямой </a:t>
            </a:r>
            <a:r>
              <a:rPr lang="ru-RU" sz="4400" i="1" dirty="0" smtClean="0">
                <a:solidFill>
                  <a:srgbClr val="002060"/>
                </a:solidFill>
              </a:rPr>
              <a:t>?  </a:t>
            </a:r>
            <a:endParaRPr lang="ru-RU" sz="4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5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30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равна сторона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квадрата </a:t>
            </a: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площадью  </a:t>
            </a:r>
            <a:r>
              <a:rPr lang="ru-RU" sz="4400" i="1" dirty="0">
                <a:solidFill>
                  <a:srgbClr val="002060"/>
                </a:solidFill>
              </a:rPr>
              <a:t>18 кв. </a:t>
            </a:r>
            <a:r>
              <a:rPr lang="ru-RU" sz="4400" i="1" dirty="0" smtClean="0">
                <a:solidFill>
                  <a:srgbClr val="002060"/>
                </a:solidFill>
              </a:rPr>
              <a:t>м?  </a:t>
            </a:r>
            <a:endParaRPr lang="ru-RU" sz="4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31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36912"/>
            <a:ext cx="77152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равно отношение площадей двух подобных треугольников? </a:t>
            </a:r>
          </a:p>
        </p:txBody>
      </p:sp>
    </p:spTree>
    <p:extLst>
      <p:ext uri="{BB962C8B-B14F-4D97-AF65-F5344CB8AC3E}">
        <p14:creationId xmlns:p14="http://schemas.microsoft.com/office/powerpoint/2010/main" val="12951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32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60848"/>
            <a:ext cx="7715200" cy="38164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Как называется тригонометрическая функция, равная отношению противолежащего катета к прилежащему? </a:t>
            </a:r>
          </a:p>
        </p:txBody>
      </p:sp>
    </p:spTree>
    <p:extLst>
      <p:ext uri="{BB962C8B-B14F-4D97-AF65-F5344CB8AC3E}">
        <p14:creationId xmlns:p14="http://schemas.microsoft.com/office/powerpoint/2010/main" val="176418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33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715200" cy="3240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Каким свойством обладает вписанный угол, опирающийся на диаметр?</a:t>
            </a:r>
            <a:r>
              <a:rPr lang="ru-RU" sz="4400" i="1" dirty="0"/>
              <a:t> </a:t>
            </a:r>
            <a:r>
              <a:rPr lang="ru-RU" sz="4400" i="1" dirty="0" smtClean="0">
                <a:solidFill>
                  <a:srgbClr val="002060"/>
                </a:solidFill>
              </a:rPr>
              <a:t> </a:t>
            </a:r>
            <a:endParaRPr lang="ru-RU" sz="4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8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34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715200" cy="3240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Из всех прямоугольников с равными периметрами эта фигура имеет наибольшую площадь</a:t>
            </a:r>
          </a:p>
        </p:txBody>
      </p:sp>
    </p:spTree>
    <p:extLst>
      <p:ext uri="{BB962C8B-B14F-4D97-AF65-F5344CB8AC3E}">
        <p14:creationId xmlns:p14="http://schemas.microsoft.com/office/powerpoint/2010/main" val="30207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35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715200" cy="3240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Где находятся точки, равноудаленные от концов отрезка? </a:t>
            </a:r>
          </a:p>
        </p:txBody>
      </p:sp>
    </p:spTree>
    <p:extLst>
      <p:ext uri="{BB962C8B-B14F-4D97-AF65-F5344CB8AC3E}">
        <p14:creationId xmlns:p14="http://schemas.microsoft.com/office/powerpoint/2010/main" val="301986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36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715200" cy="3240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Где находится центр вписанной в треугольник окружности? </a:t>
            </a:r>
          </a:p>
        </p:txBody>
      </p:sp>
    </p:spTree>
    <p:extLst>
      <p:ext uri="{BB962C8B-B14F-4D97-AF65-F5344CB8AC3E}">
        <p14:creationId xmlns:p14="http://schemas.microsoft.com/office/powerpoint/2010/main" val="35604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1: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7715200" cy="3005688"/>
          </a:xfrm>
        </p:spPr>
        <p:txBody>
          <a:bodyPr/>
          <a:lstStyle/>
          <a:p>
            <a:pPr marL="0" lvl="0" indent="0" algn="ctr">
              <a:buNone/>
            </a:pPr>
            <a:endParaRPr lang="ru-RU" sz="4000" i="1" dirty="0" smtClean="0"/>
          </a:p>
          <a:p>
            <a:pPr marL="0" lv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Автор книг </a:t>
            </a:r>
            <a:r>
              <a:rPr lang="ru-RU" sz="4400" i="1" dirty="0">
                <a:solidFill>
                  <a:srgbClr val="002060"/>
                </a:solidFill>
              </a:rPr>
              <a:t>«Начала</a:t>
            </a:r>
            <a:r>
              <a:rPr lang="ru-RU" sz="4400" i="1" dirty="0" smtClean="0">
                <a:solidFill>
                  <a:srgbClr val="002060"/>
                </a:solidFill>
              </a:rPr>
              <a:t>»?</a:t>
            </a:r>
            <a:endParaRPr lang="ru-RU" sz="4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8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37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715200" cy="3240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равна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средняя </a:t>
            </a:r>
            <a:r>
              <a:rPr lang="ru-RU" sz="4400" i="1" dirty="0">
                <a:solidFill>
                  <a:srgbClr val="002060"/>
                </a:solidFill>
              </a:rPr>
              <a:t>линия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трапеции?</a:t>
            </a:r>
            <a:endParaRPr lang="ru-RU" sz="4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69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38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715200" cy="3240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Каким свойством обладают вертикальные углы? </a:t>
            </a:r>
          </a:p>
        </p:txBody>
      </p:sp>
    </p:spTree>
    <p:extLst>
      <p:ext uri="{BB962C8B-B14F-4D97-AF65-F5344CB8AC3E}">
        <p14:creationId xmlns:p14="http://schemas.microsoft.com/office/powerpoint/2010/main" val="116644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39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708920"/>
            <a:ext cx="7715200" cy="2952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 является биссектриса в равнобедренном треугольнике? </a:t>
            </a:r>
          </a:p>
        </p:txBody>
      </p:sp>
    </p:spTree>
    <p:extLst>
      <p:ext uri="{BB962C8B-B14F-4D97-AF65-F5344CB8AC3E}">
        <p14:creationId xmlns:p14="http://schemas.microsoft.com/office/powerpoint/2010/main" val="140117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40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48880"/>
            <a:ext cx="7715200" cy="3312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  <a:cs typeface="Arial" panose="020B0604020202020204" pitchFamily="34" charset="0"/>
              </a:rPr>
              <a:t>Как называется сторона прямоугольного треугольника, лежащая против </a:t>
            </a:r>
            <a:r>
              <a:rPr lang="ru-RU" sz="4400" i="1" dirty="0" smtClean="0">
                <a:solidFill>
                  <a:srgbClr val="002060"/>
                </a:solidFill>
                <a:cs typeface="Arial" panose="020B0604020202020204" pitchFamily="34" charset="0"/>
              </a:rPr>
              <a:t>угла в 90</a:t>
            </a:r>
            <a:r>
              <a:rPr lang="ru-RU" sz="4400" dirty="0">
                <a:solidFill>
                  <a:srgbClr val="002060"/>
                </a:solidFill>
              </a:rPr>
              <a:t>°</a:t>
            </a:r>
            <a:r>
              <a:rPr lang="ru-RU" sz="4400" i="1" dirty="0" smtClean="0">
                <a:solidFill>
                  <a:srgbClr val="002060"/>
                </a:solidFill>
                <a:cs typeface="Arial" panose="020B0604020202020204" pitchFamily="34" charset="0"/>
              </a:rPr>
              <a:t>? </a:t>
            </a:r>
            <a:endParaRPr lang="ru-RU" sz="4400" i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0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41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6"/>
            <a:ext cx="7715200" cy="31683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равна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градусная </a:t>
            </a:r>
            <a:r>
              <a:rPr lang="ru-RU" sz="4400" i="1" dirty="0">
                <a:solidFill>
                  <a:srgbClr val="002060"/>
                </a:solidFill>
              </a:rPr>
              <a:t>мера вписанного угла</a:t>
            </a:r>
            <a:r>
              <a:rPr lang="ru-RU" sz="4400" i="1" dirty="0" smtClean="0">
                <a:solidFill>
                  <a:srgbClr val="002060"/>
                </a:solidFill>
                <a:cs typeface="Arial" panose="020B0604020202020204" pitchFamily="34" charset="0"/>
              </a:rPr>
              <a:t>? </a:t>
            </a:r>
            <a:endParaRPr lang="ru-RU" sz="4400" i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42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6"/>
            <a:ext cx="7715200" cy="31683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Какой многоугольник называется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правильным</a:t>
            </a:r>
            <a:r>
              <a:rPr lang="ru-RU" sz="4400" i="1" dirty="0" smtClean="0">
                <a:solidFill>
                  <a:srgbClr val="002060"/>
                </a:solidFill>
                <a:cs typeface="Arial" panose="020B0604020202020204" pitchFamily="34" charset="0"/>
              </a:rPr>
              <a:t>? </a:t>
            </a:r>
            <a:endParaRPr lang="ru-RU" sz="4400" i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51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43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6"/>
            <a:ext cx="7715200" cy="31683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равна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средняя </a:t>
            </a:r>
            <a:r>
              <a:rPr lang="ru-RU" sz="4400" i="1" dirty="0">
                <a:solidFill>
                  <a:srgbClr val="002060"/>
                </a:solidFill>
              </a:rPr>
              <a:t>линия треугольника?</a:t>
            </a:r>
            <a:r>
              <a:rPr lang="ru-RU" sz="4400" i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ru-RU" sz="4400" i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7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44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6"/>
            <a:ext cx="7715200" cy="31683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</a:t>
            </a:r>
            <a:r>
              <a:rPr lang="ru-RU" sz="4400" i="1" dirty="0" smtClean="0">
                <a:solidFill>
                  <a:srgbClr val="002060"/>
                </a:solidFill>
              </a:rPr>
              <a:t>равен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периметр треугольника со сторонами 2, 3, 6 см?</a:t>
            </a:r>
            <a:r>
              <a:rPr lang="ru-RU" sz="4400" i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ru-RU" sz="4400" i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1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45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6"/>
            <a:ext cx="7715200" cy="31683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Во сколько раз больше стороны квадрата его диагональ?</a:t>
            </a:r>
            <a:r>
              <a:rPr lang="ru-RU" sz="4400" i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ru-RU" sz="4400" i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32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</a:t>
            </a:r>
            <a:r>
              <a:rPr lang="ru-RU" sz="4900" dirty="0" smtClean="0">
                <a:solidFill>
                  <a:srgbClr val="002060"/>
                </a:solidFill>
              </a:rPr>
              <a:t>46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6"/>
            <a:ext cx="7715200" cy="31683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Что называют квадратурой круга?</a:t>
            </a:r>
            <a:endParaRPr lang="ru-RU" sz="4400" i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2: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7715200" cy="3941792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Это понятие </a:t>
            </a:r>
            <a:r>
              <a:rPr lang="ru-RU" sz="4400" i="1" dirty="0">
                <a:solidFill>
                  <a:srgbClr val="002060"/>
                </a:solidFill>
              </a:rPr>
              <a:t>происходит </a:t>
            </a:r>
            <a:endParaRPr lang="en-US" sz="4400" i="1" dirty="0" smtClean="0">
              <a:solidFill>
                <a:srgbClr val="002060"/>
              </a:solidFill>
            </a:endParaRP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от </a:t>
            </a:r>
            <a:r>
              <a:rPr lang="ru-RU" sz="4400" i="1" dirty="0">
                <a:solidFill>
                  <a:srgbClr val="002060"/>
                </a:solidFill>
              </a:rPr>
              <a:t>двух латинских слов «дважды» и «секу</a:t>
            </a:r>
            <a:r>
              <a:rPr lang="ru-RU" sz="4400" i="1" dirty="0" smtClean="0">
                <a:solidFill>
                  <a:srgbClr val="002060"/>
                </a:solidFill>
              </a:rPr>
              <a:t>».</a:t>
            </a:r>
            <a:endParaRPr lang="en-US" sz="4400" i="1" dirty="0" smtClean="0">
              <a:solidFill>
                <a:srgbClr val="002060"/>
              </a:solidFill>
            </a:endParaRP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 </a:t>
            </a:r>
            <a:r>
              <a:rPr lang="ru-RU" sz="4400" i="1" dirty="0">
                <a:solidFill>
                  <a:srgbClr val="002060"/>
                </a:solidFill>
              </a:rPr>
              <a:t>О чем идет речь? </a:t>
            </a:r>
          </a:p>
        </p:txBody>
      </p:sp>
    </p:spTree>
    <p:extLst>
      <p:ext uri="{BB962C8B-B14F-4D97-AF65-F5344CB8AC3E}">
        <p14:creationId xmlns:p14="http://schemas.microsoft.com/office/powerpoint/2010/main" val="9966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Список источников: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err="1" smtClean="0"/>
              <a:t>Фарков</a:t>
            </a:r>
            <a:r>
              <a:rPr lang="ru-RU" dirty="0" smtClean="0"/>
              <a:t> </a:t>
            </a:r>
            <a:r>
              <a:rPr lang="ru-RU" dirty="0"/>
              <a:t>А.В. Внеклассная работа по математике. 5-11 классы. М.: Айрис-пресс, 2008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Роганин</a:t>
            </a:r>
            <a:r>
              <a:rPr lang="ru-RU" dirty="0" smtClean="0"/>
              <a:t> А.Н. Геометрия в схемах, терминах, таблицах. Ростов н/Д: Феникс, 2016.</a:t>
            </a:r>
          </a:p>
          <a:p>
            <a:r>
              <a:rPr lang="ru-RU" dirty="0" err="1" smtClean="0"/>
              <a:t>Атанасян</a:t>
            </a:r>
            <a:r>
              <a:rPr lang="ru-RU" dirty="0" smtClean="0"/>
              <a:t> Л.С., Бутузов В.Ф Геометрия. 7-9 классы: учебник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</a:t>
            </a:r>
            <a:r>
              <a:rPr lang="ru-RU" smtClean="0"/>
              <a:t>организаций </a:t>
            </a:r>
            <a:r>
              <a:rPr lang="ru-RU" dirty="0" smtClean="0"/>
              <a:t>– М. Просвещение, 2014 г.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5863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7715200" cy="345638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ru-RU" sz="6600" i="1" smtClean="0">
                <a:solidFill>
                  <a:srgbClr val="002060"/>
                </a:solidFill>
              </a:rPr>
              <a:t> </a:t>
            </a:r>
            <a:r>
              <a:rPr lang="ru-RU" sz="6000" i="1" smtClean="0">
                <a:solidFill>
                  <a:srgbClr val="2D1341"/>
                </a:solidFill>
              </a:rPr>
              <a:t>Викторина </a:t>
            </a:r>
            <a:r>
              <a:rPr lang="ru-RU" sz="6000" i="1" dirty="0" smtClean="0">
                <a:solidFill>
                  <a:srgbClr val="2D1341"/>
                </a:solidFill>
              </a:rPr>
              <a:t>закончена!</a:t>
            </a:r>
          </a:p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ru-RU" sz="6000" i="1" dirty="0" smtClean="0">
                <a:solidFill>
                  <a:srgbClr val="2D1341"/>
                </a:solidFill>
              </a:rPr>
              <a:t>До новых встреч!</a:t>
            </a:r>
            <a:endParaRPr lang="ru-RU" sz="6000" i="1" dirty="0">
              <a:solidFill>
                <a:srgbClr val="2D134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6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3: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7715200" cy="3941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Именем какого математика названа формула расчета площади треугольника?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0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Вопрос 1: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4: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7715200" cy="3941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Чему равны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длины </a:t>
            </a:r>
            <a:r>
              <a:rPr lang="ru-RU" sz="4400" i="1" dirty="0">
                <a:solidFill>
                  <a:srgbClr val="002060"/>
                </a:solidFill>
              </a:rPr>
              <a:t>сторон </a:t>
            </a:r>
            <a:endParaRPr lang="ru-RU" sz="44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египетского треугольника?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51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Вопрос 1: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5: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7715200" cy="394179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В переводе с латинского означает «несущий» или «везущий». Что обозначает это слово?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3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2060"/>
                </a:solidFill>
              </a:rPr>
              <a:t>Вопрос 6: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7715200" cy="422982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4400" i="1" dirty="0">
                <a:solidFill>
                  <a:srgbClr val="002060"/>
                </a:solidFill>
              </a:rPr>
              <a:t>Название </a:t>
            </a:r>
            <a:r>
              <a:rPr lang="ru-RU" sz="4400" i="1" dirty="0" smtClean="0">
                <a:solidFill>
                  <a:srgbClr val="002060"/>
                </a:solidFill>
              </a:rPr>
              <a:t>это</a:t>
            </a:r>
            <a:r>
              <a:rPr lang="ru-RU" sz="4400" i="1" dirty="0">
                <a:solidFill>
                  <a:srgbClr val="002060"/>
                </a:solidFill>
              </a:rPr>
              <a:t>й</a:t>
            </a:r>
            <a:r>
              <a:rPr lang="ru-RU" sz="4400" i="1" dirty="0" smtClean="0">
                <a:solidFill>
                  <a:srgbClr val="002060"/>
                </a:solidFill>
              </a:rPr>
              <a:t> фигуры происходит </a:t>
            </a:r>
            <a:r>
              <a:rPr lang="ru-RU" sz="4400" i="1" dirty="0">
                <a:solidFill>
                  <a:srgbClr val="002060"/>
                </a:solidFill>
              </a:rPr>
              <a:t>от греческого слова, в переводе на русский означающее «столик», от него так же произошло слово – «трапеза». 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30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413</TotalTime>
  <Words>504</Words>
  <Application>Microsoft Office PowerPoint</Application>
  <PresentationFormat>Экран (4:3)</PresentationFormat>
  <Paragraphs>143</Paragraphs>
  <Slides>51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Поток</vt:lpstr>
      <vt:lpstr>      Викторина   «В мире геометрии»</vt:lpstr>
      <vt:lpstr>Цель викторины:  Развитие интереса студентов к математике через использование ИКТ-технологий  Задачи:  1. Развитие математических способностей учащихся 2. Развитие познавательной активности, памяти, внимания, эрудиции. 3. Расширение кругозора учащихся. </vt:lpstr>
      <vt:lpstr>Презентация PowerPoint</vt:lpstr>
      <vt:lpstr>      Вопрос 1:</vt:lpstr>
      <vt:lpstr>      Вопрос 2:</vt:lpstr>
      <vt:lpstr>      Вопрос 3:</vt:lpstr>
      <vt:lpstr>Вопрос 1:       Вопрос 4:</vt:lpstr>
      <vt:lpstr>Вопрос 1:       Вопрос 5:</vt:lpstr>
      <vt:lpstr>      Вопрос 6:</vt:lpstr>
      <vt:lpstr>      Вопрос 7:</vt:lpstr>
      <vt:lpstr>      Вопрос 8:</vt:lpstr>
      <vt:lpstr>      Вопрос 9:</vt:lpstr>
      <vt:lpstr>      Вопрос 10:</vt:lpstr>
      <vt:lpstr>      Вопрос 11:</vt:lpstr>
      <vt:lpstr>      Вопрос 12:</vt:lpstr>
      <vt:lpstr>      Вопрос 13:</vt:lpstr>
      <vt:lpstr>      Вопрос 14:</vt:lpstr>
      <vt:lpstr>      Вопрос 15:</vt:lpstr>
      <vt:lpstr>      Вопрос 16:</vt:lpstr>
      <vt:lpstr>      Вопрос 17:</vt:lpstr>
      <vt:lpstr>      Вопрос 18:</vt:lpstr>
      <vt:lpstr>      Вопрос 19:</vt:lpstr>
      <vt:lpstr>      Вопрос 20:</vt:lpstr>
      <vt:lpstr>      Вопрос 21:</vt:lpstr>
      <vt:lpstr>      Вопрос 22:</vt:lpstr>
      <vt:lpstr>      Вопрос 23:</vt:lpstr>
      <vt:lpstr>      Вопрос 24:</vt:lpstr>
      <vt:lpstr>      Вопрос 25:</vt:lpstr>
      <vt:lpstr>      Вопрос 26:</vt:lpstr>
      <vt:lpstr>      Вопрос 27:</vt:lpstr>
      <vt:lpstr>      Вопрос 28:</vt:lpstr>
      <vt:lpstr>      Вопрос 29:</vt:lpstr>
      <vt:lpstr>      Вопрос 30:</vt:lpstr>
      <vt:lpstr>      Вопрос 31:</vt:lpstr>
      <vt:lpstr>      Вопрос 32:</vt:lpstr>
      <vt:lpstr>      Вопрос 33:</vt:lpstr>
      <vt:lpstr>      Вопрос 34:</vt:lpstr>
      <vt:lpstr>      Вопрос 35:</vt:lpstr>
      <vt:lpstr>      Вопрос 36:</vt:lpstr>
      <vt:lpstr>      Вопрос 37:</vt:lpstr>
      <vt:lpstr>      Вопрос 38:</vt:lpstr>
      <vt:lpstr>      Вопрос 39:</vt:lpstr>
      <vt:lpstr>      Вопрос 40:</vt:lpstr>
      <vt:lpstr>      Вопрос 41:</vt:lpstr>
      <vt:lpstr>      Вопрос 42:</vt:lpstr>
      <vt:lpstr>      Вопрос 43:</vt:lpstr>
      <vt:lpstr>      Вопрос 44:</vt:lpstr>
      <vt:lpstr>      Вопрос 45:</vt:lpstr>
      <vt:lpstr>      Вопрос 46:</vt:lpstr>
      <vt:lpstr>Список источников:</vt:lpstr>
      <vt:lpstr>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Викторина   «В мире геометрии»</dc:title>
  <dc:creator>Наталья</dc:creator>
  <cp:lastModifiedBy>HUAWEI</cp:lastModifiedBy>
  <cp:revision>53</cp:revision>
  <dcterms:created xsi:type="dcterms:W3CDTF">2022-03-16T12:38:22Z</dcterms:created>
  <dcterms:modified xsi:type="dcterms:W3CDTF">2025-04-10T11:14:10Z</dcterms:modified>
</cp:coreProperties>
</file>