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37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61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53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91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82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65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73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94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35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8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79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91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01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04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0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52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68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40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17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00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7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94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2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7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9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72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8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7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0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9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7992" y="406545"/>
            <a:ext cx="116217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Муниципальное казённое общеобразовательное учреждение </a:t>
            </a:r>
          </a:p>
          <a:p>
            <a:pPr algn="ctr"/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«Центр образования Люторический»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35795" y="6453963"/>
            <a:ext cx="298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г. Узловая, 2024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1135" y="5273749"/>
            <a:ext cx="3678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Подготовил</a:t>
            </a:r>
          </a:p>
          <a:p>
            <a:r>
              <a:rPr lang="ru-RU" sz="2000" dirty="0">
                <a:latin typeface="+mj-lt"/>
              </a:rPr>
              <a:t>Учитель: Бабаева С.А.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2716" y="2094614"/>
            <a:ext cx="8314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Интерактивная игра: </a:t>
            </a:r>
          </a:p>
          <a:p>
            <a:pPr algn="ctr"/>
            <a:r>
              <a:rPr lang="ru-RU" sz="4800" dirty="0"/>
              <a:t>«Мастер своего дела»</a:t>
            </a:r>
          </a:p>
        </p:txBody>
      </p:sp>
    </p:spTree>
    <p:extLst>
      <p:ext uri="{BB962C8B-B14F-4D97-AF65-F5344CB8AC3E}">
        <p14:creationId xmlns:p14="http://schemas.microsoft.com/office/powerpoint/2010/main" val="88256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57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Перечислите приводы швейных машин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1755" y="5707038"/>
            <a:ext cx="6822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Ручной, ножной, электрический приводы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BEBA08-DCFF-416F-897F-8AA9C30FA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02" y="1877433"/>
            <a:ext cx="6470795" cy="3103133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1570" y="150812"/>
            <a:ext cx="1032394" cy="1595738"/>
          </a:xfrm>
          <a:prstGeom prst="rect">
            <a:avLst/>
          </a:prstGeom>
        </p:spPr>
      </p:pic>
      <p:pic>
        <p:nvPicPr>
          <p:cNvPr id="10" name="Рисунок 9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0090" y="809417"/>
            <a:ext cx="820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</a:rPr>
              <a:t>Назовите главное колесо швейной машины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Маховое колесо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576F54-F54D-46BF-B4A3-DD4F44247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44" y="1877433"/>
            <a:ext cx="4137510" cy="3103133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0196" y="193944"/>
            <a:ext cx="1032394" cy="1595738"/>
          </a:xfrm>
          <a:prstGeom prst="rect">
            <a:avLst/>
          </a:prstGeom>
        </p:spPr>
      </p:pic>
      <p:pic>
        <p:nvPicPr>
          <p:cNvPr id="10" name="Рисунок 9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706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   Устройство, с помощью которого рабочая часть швейной машины приводится в движение?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Привод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420A9F-138E-479D-999D-4878738A7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02" y="1877433"/>
            <a:ext cx="6470795" cy="3103133"/>
          </a:xfrm>
          <a:prstGeom prst="rect">
            <a:avLst/>
          </a:prstGeom>
        </p:spPr>
      </p:pic>
      <p:pic>
        <p:nvPicPr>
          <p:cNvPr id="10" name="Рисунок 9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3991" y="273050"/>
            <a:ext cx="1032394" cy="159573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3541" y="809417"/>
            <a:ext cx="794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Маленькая катушка для нижней нитки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Шпулька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5B39A7-F44D-449F-A15C-171F82E7D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50" y="1877433"/>
            <a:ext cx="4654699" cy="3103133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3875" y="90428"/>
            <a:ext cx="1032394" cy="1595738"/>
          </a:xfrm>
          <a:prstGeom prst="rect">
            <a:avLst/>
          </a:prstGeom>
        </p:spPr>
      </p:pic>
      <p:pic>
        <p:nvPicPr>
          <p:cNvPr id="10" name="Рисунок 9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134" y="791570"/>
            <a:ext cx="10683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  Несколько стежков в прямом и обратном направлениях в начале и конце машиной строчки.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8645" y="5707039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Закрепка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79BA5A-1A43-4204-BA44-066DC24CE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52" y="1877433"/>
            <a:ext cx="4497294" cy="3103133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90427"/>
            <a:ext cx="1032394" cy="1595738"/>
          </a:xfrm>
          <a:prstGeom prst="rect">
            <a:avLst/>
          </a:prstGeom>
        </p:spPr>
      </p:pic>
      <p:pic>
        <p:nvPicPr>
          <p:cNvPr id="10" name="Рисунок 9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487" y="797694"/>
            <a:ext cx="9697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С какой стороны вставляется нитка в машинную иглу?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4893" y="5707038"/>
            <a:ext cx="6854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Со стороны нижнего </a:t>
            </a:r>
            <a:r>
              <a:rPr lang="ru-RU" sz="3200" dirty="0" err="1"/>
              <a:t>нитенаправителя</a:t>
            </a:r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E3D01D-4305-4F45-9C32-11D714F31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44" y="1877433"/>
            <a:ext cx="4137510" cy="3103133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3875" y="116306"/>
            <a:ext cx="1032394" cy="1595738"/>
          </a:xfrm>
          <a:prstGeom prst="rect">
            <a:avLst/>
          </a:prstGeom>
        </p:spPr>
      </p:pic>
      <p:pic>
        <p:nvPicPr>
          <p:cNvPr id="10" name="Рисунок 9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6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5537" y="809417"/>
            <a:ext cx="742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</a:rPr>
              <a:t>Перечислите виды машинных строчек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9355" y="5707038"/>
            <a:ext cx="661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Прямые, зигзагообразные, декоративные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1375A6-EACF-4A2E-9FDF-C2E473BF4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08" y="1877433"/>
            <a:ext cx="3126582" cy="3103133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3875" y="124933"/>
            <a:ext cx="1032394" cy="1595738"/>
          </a:xfrm>
          <a:prstGeom prst="rect">
            <a:avLst/>
          </a:prstGeom>
        </p:spPr>
      </p:pic>
      <p:pic>
        <p:nvPicPr>
          <p:cNvPr id="10" name="Рисунок 9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9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022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   Перечислите виды тепловой обработки продуктов, которые исключают контакт с раскалённой сковородой и маслом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6247" y="5707038"/>
            <a:ext cx="745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Варка, </a:t>
            </a:r>
            <a:r>
              <a:rPr lang="ru-RU" sz="3200" dirty="0" err="1"/>
              <a:t>припускание</a:t>
            </a:r>
            <a:r>
              <a:rPr lang="ru-RU" sz="3200" dirty="0"/>
              <a:t>, запекание, тушение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3AB7C1-A1C9-4A07-94FB-CBA5986A5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54" y="1877433"/>
            <a:ext cx="4643091" cy="3103133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42186"/>
            <a:ext cx="1032394" cy="1595738"/>
          </a:xfrm>
          <a:prstGeom prst="rect">
            <a:avLst/>
          </a:prstGeom>
        </p:spPr>
      </p:pic>
      <p:pic>
        <p:nvPicPr>
          <p:cNvPr id="10" name="Рисунок 9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057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    Жидкое тесто, в которое окунают кусочек продукта (рыба, мясо, овощи) перед жареньем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Кляр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4AEEA5-47DC-4FA8-A2D7-1385F357F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08" y="2093094"/>
            <a:ext cx="4137510" cy="3103133"/>
          </a:xfrm>
          <a:prstGeom prst="rect">
            <a:avLst/>
          </a:prstGeom>
        </p:spPr>
      </p:pic>
      <p:pic>
        <p:nvPicPr>
          <p:cNvPr id="8" name="Рисунок 7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030048" y="5851630"/>
            <a:ext cx="1010920" cy="880366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73050"/>
            <a:ext cx="1032394" cy="15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5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385" y="568297"/>
            <a:ext cx="9238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Основная профессия на предприятиях питания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4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Повар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94C2B9-8205-4B88-9717-07FFB6C6D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36" y="1256331"/>
            <a:ext cx="3683479" cy="4130225"/>
          </a:xfrm>
          <a:prstGeom prst="rect">
            <a:avLst/>
          </a:prstGeom>
        </p:spPr>
      </p:pic>
      <p:pic>
        <p:nvPicPr>
          <p:cNvPr id="8" name="Рисунок 7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3875" y="5759"/>
            <a:ext cx="1032394" cy="15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22252" y="406545"/>
            <a:ext cx="26131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Технология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" y="1348698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Текстильные материалы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" y="2295753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Швейные машинные работы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3297236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Кулинария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0" y="4209037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Робототехника</a:t>
            </a: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4746171" y="1348698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5794922" y="1348698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6843673" y="1348698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7892424" y="1348698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8941175" y="1348698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17" name="Скругленный прямоугольник 16">
            <a:hlinkClick r:id="rId8" action="ppaction://hlinksldjump"/>
          </p:cNvPr>
          <p:cNvSpPr/>
          <p:nvPr/>
        </p:nvSpPr>
        <p:spPr>
          <a:xfrm>
            <a:off x="9989926" y="1337813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6</a:t>
            </a:r>
          </a:p>
        </p:txBody>
      </p:sp>
      <p:sp>
        <p:nvSpPr>
          <p:cNvPr id="18" name="Скругленный прямоугольник 17">
            <a:hlinkClick r:id="rId9" action="ppaction://hlinksldjump"/>
          </p:cNvPr>
          <p:cNvSpPr/>
          <p:nvPr/>
        </p:nvSpPr>
        <p:spPr>
          <a:xfrm>
            <a:off x="11038677" y="13378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7</a:t>
            </a:r>
          </a:p>
        </p:txBody>
      </p:sp>
      <p:sp>
        <p:nvSpPr>
          <p:cNvPr id="20" name="Скругленный прямоугольник 19">
            <a:hlinkClick r:id="rId10" action="ppaction://hlinksldjump"/>
          </p:cNvPr>
          <p:cNvSpPr/>
          <p:nvPr/>
        </p:nvSpPr>
        <p:spPr>
          <a:xfrm>
            <a:off x="4746171" y="2331008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21" name="Скругленный прямоугольник 20">
            <a:hlinkClick r:id="rId11" action="ppaction://hlinksldjump"/>
          </p:cNvPr>
          <p:cNvSpPr/>
          <p:nvPr/>
        </p:nvSpPr>
        <p:spPr>
          <a:xfrm>
            <a:off x="5794922" y="2331008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22" name="Скругленный прямоугольник 21">
            <a:hlinkClick r:id="rId12" action="ppaction://hlinksldjump"/>
          </p:cNvPr>
          <p:cNvSpPr/>
          <p:nvPr/>
        </p:nvSpPr>
        <p:spPr>
          <a:xfrm>
            <a:off x="6843673" y="2331008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23" name="Скругленный прямоугольник 22">
            <a:hlinkClick r:id="rId13" action="ppaction://hlinksldjump"/>
          </p:cNvPr>
          <p:cNvSpPr/>
          <p:nvPr/>
        </p:nvSpPr>
        <p:spPr>
          <a:xfrm>
            <a:off x="7892424" y="2331008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24" name="Скругленный прямоугольник 23">
            <a:hlinkClick r:id="rId14" action="ppaction://hlinksldjump"/>
          </p:cNvPr>
          <p:cNvSpPr/>
          <p:nvPr/>
        </p:nvSpPr>
        <p:spPr>
          <a:xfrm>
            <a:off x="8941175" y="2331008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25" name="Скругленный прямоугольник 24">
            <a:hlinkClick r:id="rId15" action="ppaction://hlinksldjump"/>
          </p:cNvPr>
          <p:cNvSpPr/>
          <p:nvPr/>
        </p:nvSpPr>
        <p:spPr>
          <a:xfrm>
            <a:off x="9989926" y="2320123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6</a:t>
            </a:r>
          </a:p>
        </p:txBody>
      </p:sp>
      <p:sp>
        <p:nvSpPr>
          <p:cNvPr id="26" name="Скругленный прямоугольник 25">
            <a:hlinkClick r:id="rId16" action="ppaction://hlinksldjump"/>
          </p:cNvPr>
          <p:cNvSpPr/>
          <p:nvPr/>
        </p:nvSpPr>
        <p:spPr>
          <a:xfrm>
            <a:off x="11038677" y="232012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7</a:t>
            </a:r>
          </a:p>
        </p:txBody>
      </p:sp>
      <p:sp>
        <p:nvSpPr>
          <p:cNvPr id="27" name="Скругленный прямоугольник 26">
            <a:hlinkClick r:id="rId17" action="ppaction://hlinksldjump"/>
          </p:cNvPr>
          <p:cNvSpPr/>
          <p:nvPr/>
        </p:nvSpPr>
        <p:spPr>
          <a:xfrm>
            <a:off x="4746171" y="330812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28" name="Скругленный прямоугольник 27">
            <a:hlinkClick r:id="rId18" action="ppaction://hlinksldjump"/>
          </p:cNvPr>
          <p:cNvSpPr/>
          <p:nvPr/>
        </p:nvSpPr>
        <p:spPr>
          <a:xfrm>
            <a:off x="5794922" y="330812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29" name="Скругленный прямоугольник 28">
            <a:hlinkClick r:id="rId19" action="ppaction://hlinksldjump"/>
          </p:cNvPr>
          <p:cNvSpPr/>
          <p:nvPr/>
        </p:nvSpPr>
        <p:spPr>
          <a:xfrm>
            <a:off x="6843673" y="330812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30" name="Скругленный прямоугольник 29">
            <a:hlinkClick r:id="rId20" action="ppaction://hlinksldjump"/>
          </p:cNvPr>
          <p:cNvSpPr/>
          <p:nvPr/>
        </p:nvSpPr>
        <p:spPr>
          <a:xfrm>
            <a:off x="7892424" y="330812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31" name="Скругленный прямоугольник 30">
            <a:hlinkClick r:id="rId21" action="ppaction://hlinksldjump"/>
          </p:cNvPr>
          <p:cNvSpPr/>
          <p:nvPr/>
        </p:nvSpPr>
        <p:spPr>
          <a:xfrm>
            <a:off x="8941175" y="330812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32" name="Скругленный прямоугольник 31">
            <a:hlinkClick r:id="rId22" action="ppaction://hlinksldjump"/>
          </p:cNvPr>
          <p:cNvSpPr/>
          <p:nvPr/>
        </p:nvSpPr>
        <p:spPr>
          <a:xfrm>
            <a:off x="9989926" y="329723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6</a:t>
            </a:r>
          </a:p>
        </p:txBody>
      </p:sp>
      <p:sp>
        <p:nvSpPr>
          <p:cNvPr id="33" name="Скругленный прямоугольник 32">
            <a:hlinkClick r:id="rId23" action="ppaction://hlinksldjump"/>
          </p:cNvPr>
          <p:cNvSpPr/>
          <p:nvPr/>
        </p:nvSpPr>
        <p:spPr>
          <a:xfrm>
            <a:off x="11038677" y="329723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7</a:t>
            </a:r>
          </a:p>
        </p:txBody>
      </p:sp>
      <p:sp>
        <p:nvSpPr>
          <p:cNvPr id="34" name="Скругленный прямоугольник 33">
            <a:hlinkClick r:id="rId24" action="ppaction://hlinksldjump"/>
          </p:cNvPr>
          <p:cNvSpPr/>
          <p:nvPr/>
        </p:nvSpPr>
        <p:spPr>
          <a:xfrm>
            <a:off x="4746171" y="424429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35" name="Скругленный прямоугольник 34">
            <a:hlinkClick r:id="rId25" action="ppaction://hlinksldjump"/>
          </p:cNvPr>
          <p:cNvSpPr/>
          <p:nvPr/>
        </p:nvSpPr>
        <p:spPr>
          <a:xfrm>
            <a:off x="5794922" y="424429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36" name="Скругленный прямоугольник 35">
            <a:hlinkClick r:id="rId26" action="ppaction://hlinksldjump"/>
          </p:cNvPr>
          <p:cNvSpPr/>
          <p:nvPr/>
        </p:nvSpPr>
        <p:spPr>
          <a:xfrm>
            <a:off x="6843673" y="424429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37" name="Скругленный прямоугольник 36">
            <a:hlinkClick r:id="rId27" action="ppaction://hlinksldjump"/>
          </p:cNvPr>
          <p:cNvSpPr/>
          <p:nvPr/>
        </p:nvSpPr>
        <p:spPr>
          <a:xfrm>
            <a:off x="7892424" y="424429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38" name="Скругленный прямоугольник 37">
            <a:hlinkClick r:id="rId28" action="ppaction://hlinksldjump"/>
          </p:cNvPr>
          <p:cNvSpPr/>
          <p:nvPr/>
        </p:nvSpPr>
        <p:spPr>
          <a:xfrm>
            <a:off x="8941175" y="424429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39" name="Скругленный прямоугольник 38">
            <a:hlinkClick r:id="rId28" action="ppaction://hlinksldjump"/>
          </p:cNvPr>
          <p:cNvSpPr/>
          <p:nvPr/>
        </p:nvSpPr>
        <p:spPr>
          <a:xfrm>
            <a:off x="9989926" y="4233407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6</a:t>
            </a:r>
          </a:p>
        </p:txBody>
      </p:sp>
      <p:sp>
        <p:nvSpPr>
          <p:cNvPr id="40" name="Скругленный прямоугольник 39">
            <a:hlinkClick r:id="rId29" action="ppaction://hlinksldjump"/>
          </p:cNvPr>
          <p:cNvSpPr/>
          <p:nvPr/>
        </p:nvSpPr>
        <p:spPr>
          <a:xfrm>
            <a:off x="11038677" y="423340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7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80442" y="5281670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КОМАНДА1</a:t>
            </a:r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71" name="Овал 7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918099" y="5301627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</a:t>
            </a:r>
            <a:r>
              <a:rPr lang="en-US" sz="2400" dirty="0"/>
              <a:t>2</a:t>
            </a:r>
            <a:endParaRPr lang="ru-RU" sz="2400" dirty="0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00" name="Овал 9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16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3026" y="774248"/>
            <a:ext cx="793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Жидкий навар из мяса, рыбы, овощей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Бульон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E45179-E157-43B0-A3CB-43E66B200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75" y="1877433"/>
            <a:ext cx="4659249" cy="3103133"/>
          </a:xfrm>
          <a:prstGeom prst="rect">
            <a:avLst/>
          </a:prstGeom>
        </p:spPr>
      </p:pic>
      <p:pic>
        <p:nvPicPr>
          <p:cNvPr id="9" name="Рисунок 8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  <p:pic>
        <p:nvPicPr>
          <p:cNvPr id="10" name="Рисунок 9" descr="Рисунок30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3875" y="5759"/>
            <a:ext cx="1032394" cy="15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8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72" y="379561"/>
            <a:ext cx="10765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    </a:t>
            </a:r>
            <a:r>
              <a:rPr lang="ru-RU" sz="3200" dirty="0">
                <a:latin typeface="+mj-lt"/>
              </a:rPr>
              <a:t>Назовите способ приготовления  супа из овощей, макаронных изделий или бобовых на бульоне или молоке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Заправочный суп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B772A1-99E8-4944-84FE-F0EB8C88F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93" y="1748036"/>
            <a:ext cx="6149018" cy="3393307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5536" y="247299"/>
            <a:ext cx="1032394" cy="1595738"/>
          </a:xfrm>
          <a:prstGeom prst="rect">
            <a:avLst/>
          </a:prstGeom>
        </p:spPr>
      </p:pic>
      <p:pic>
        <p:nvPicPr>
          <p:cNvPr id="10" name="Рисунок 9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533" y="791569"/>
            <a:ext cx="626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Назовите форму нарезки овощей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Брусочки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00F1F7-574E-44A0-A644-63C706431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50" y="1877433"/>
            <a:ext cx="4654699" cy="3103133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3875" y="5759"/>
            <a:ext cx="1032394" cy="1595738"/>
          </a:xfrm>
          <a:prstGeom prst="rect">
            <a:avLst/>
          </a:prstGeom>
        </p:spPr>
      </p:pic>
      <p:pic>
        <p:nvPicPr>
          <p:cNvPr id="10" name="Рисунок 9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4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385" y="508835"/>
            <a:ext cx="9592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Бутерброд, у которого между двумя кусочками хлеба находиться начинка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Сэндвич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652DED-DEC2-458E-B8A8-E9A168B5D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42" y="1877433"/>
            <a:ext cx="4711915" cy="3103133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3875" y="5759"/>
            <a:ext cx="1032394" cy="1595738"/>
          </a:xfrm>
          <a:prstGeom prst="rect">
            <a:avLst/>
          </a:prstGeom>
        </p:spPr>
      </p:pic>
      <p:pic>
        <p:nvPicPr>
          <p:cNvPr id="10" name="Рисунок 9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1364" y="809417"/>
            <a:ext cx="962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+mj-lt"/>
              </a:rPr>
              <a:t>В каком году появилось слово РОБОТ?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1687" y="6106213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</a:rPr>
              <a:t>В 1920</a:t>
            </a:r>
          </a:p>
        </p:txBody>
      </p:sp>
      <p:pic>
        <p:nvPicPr>
          <p:cNvPr id="11" name="Рисунок 10" descr="Рисунок3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3875" y="5759"/>
            <a:ext cx="1032394" cy="1595738"/>
          </a:xfrm>
          <a:prstGeom prst="rect">
            <a:avLst/>
          </a:prstGeom>
        </p:spPr>
      </p:pic>
      <p:pic>
        <p:nvPicPr>
          <p:cNvPr id="12" name="Рисунок 11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  <p:pic>
        <p:nvPicPr>
          <p:cNvPr id="13" name="Picture 4" descr="E:\РАЗНЫЕ МАТЕРИАЛЫ\8457_alpha_re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78" y="1540857"/>
            <a:ext cx="4742791" cy="42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19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+mj-lt"/>
              </a:rPr>
              <a:t>С 1968 года «столицей роботов» считается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4818" y="5707039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ЯПОНИЯ</a:t>
            </a: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3875" y="5759"/>
            <a:ext cx="1032394" cy="1595738"/>
          </a:xfrm>
          <a:prstGeom prst="rect">
            <a:avLst/>
          </a:prstGeom>
        </p:spPr>
      </p:pic>
      <p:pic>
        <p:nvPicPr>
          <p:cNvPr id="10" name="Рисунок 9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  <p:pic>
        <p:nvPicPr>
          <p:cNvPr id="13" name="Рисунок 12" descr="Picture backgroun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82" y="1376345"/>
            <a:ext cx="6345962" cy="4105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0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371" y="669879"/>
            <a:ext cx="1042071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+mj-lt"/>
              </a:rPr>
              <a:t>Кто придумал слово "Робот"? 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+mj-lt"/>
              </a:rPr>
              <a:t>Назовите Имя и Фамилию писателя фантаста,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+mj-lt"/>
              </a:rPr>
              <a:t>автора слова "РОБОТ".</a:t>
            </a:r>
            <a:endParaRPr lang="ru-RU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Карел Чапек</a:t>
            </a:r>
          </a:p>
        </p:txBody>
      </p:sp>
      <p:pic>
        <p:nvPicPr>
          <p:cNvPr id="8" name="Picture 2" descr="Картинки по запросу карел чап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88" y="2292312"/>
            <a:ext cx="2549167" cy="339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4317" y="539001"/>
            <a:ext cx="1032394" cy="159573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791570"/>
            <a:ext cx="1122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+mj-lt"/>
              </a:rPr>
              <a:t>Как выглядит ультразвуковой датчик? (Выберите цифру)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1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75628" y="1997737"/>
            <a:ext cx="8298612" cy="1535502"/>
            <a:chOff x="0" y="2726923"/>
            <a:chExt cx="9144000" cy="1408931"/>
          </a:xfrm>
        </p:grpSpPr>
        <p:pic>
          <p:nvPicPr>
            <p:cNvPr id="9" name="Рисунок 6" descr="hello_html_m3126fbc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650" y="2726923"/>
              <a:ext cx="1238250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3724275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69701" y="3631798"/>
              <a:ext cx="540060" cy="504056"/>
            </a:xfrm>
            <a:prstGeom prst="rect">
              <a:avLst/>
            </a:prstGeom>
            <a:solidFill>
              <a:srgbClr val="93A299"/>
            </a:solidFill>
            <a:ln w="25400" cap="flat" cmpd="sng" algn="ctr">
              <a:solidFill>
                <a:srgbClr val="93A29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767709" y="2715704"/>
            <a:ext cx="1314450" cy="1432744"/>
            <a:chOff x="2915881" y="2903519"/>
            <a:chExt cx="1314450" cy="1432744"/>
          </a:xfrm>
        </p:grpSpPr>
        <p:pic>
          <p:nvPicPr>
            <p:cNvPr id="13" name="Рисунок 5" descr="hello_html_m140eacb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81" y="2903519"/>
              <a:ext cx="131445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3452573" y="3832207"/>
              <a:ext cx="540060" cy="504056"/>
            </a:xfrm>
            <a:prstGeom prst="rect">
              <a:avLst/>
            </a:prstGeom>
            <a:solidFill>
              <a:srgbClr val="93A299"/>
            </a:solidFill>
            <a:ln w="25400" cap="flat" cmpd="sng" algn="ctr">
              <a:solidFill>
                <a:srgbClr val="93A29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639822" y="3220709"/>
            <a:ext cx="1257300" cy="1418456"/>
            <a:chOff x="7059116" y="2809875"/>
            <a:chExt cx="1257300" cy="1418456"/>
          </a:xfrm>
        </p:grpSpPr>
        <p:pic>
          <p:nvPicPr>
            <p:cNvPr id="19" name="Рисунок 3" descr="hello_html_m75e7a4d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116" y="2809875"/>
              <a:ext cx="12573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7524328" y="3724275"/>
              <a:ext cx="540060" cy="504056"/>
            </a:xfrm>
            <a:prstGeom prst="rect">
              <a:avLst/>
            </a:prstGeom>
            <a:solidFill>
              <a:srgbClr val="93A299"/>
            </a:solidFill>
            <a:ln w="25400" cap="flat" cmpd="sng" algn="ctr">
              <a:solidFill>
                <a:srgbClr val="93A29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643316" y="2076683"/>
            <a:ext cx="1314450" cy="1456556"/>
            <a:chOff x="4932040" y="2726923"/>
            <a:chExt cx="1314450" cy="1456556"/>
          </a:xfrm>
        </p:grpSpPr>
        <p:pic>
          <p:nvPicPr>
            <p:cNvPr id="22" name="Рисунок 4" descr="hello_html_c6018a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726923"/>
              <a:ext cx="131445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5454098" y="3679423"/>
              <a:ext cx="540060" cy="504056"/>
            </a:xfrm>
            <a:prstGeom prst="rect">
              <a:avLst/>
            </a:prstGeom>
            <a:solidFill>
              <a:srgbClr val="93A299"/>
            </a:solidFill>
            <a:ln w="25400" cap="flat" cmpd="sng" algn="ctr">
              <a:solidFill>
                <a:srgbClr val="93A29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3875" y="5759"/>
            <a:ext cx="1032394" cy="1595738"/>
          </a:xfrm>
          <a:prstGeom prst="rect">
            <a:avLst/>
          </a:prstGeom>
        </p:spPr>
      </p:pic>
      <p:pic>
        <p:nvPicPr>
          <p:cNvPr id="26" name="Рисунок 25" descr="дом-6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061" y="797694"/>
            <a:ext cx="936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</a:rPr>
              <a:t>Какие действия совершит робот?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9178" y="4919008"/>
            <a:ext cx="7694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·  Проедет прямо</a:t>
            </a:r>
          </a:p>
          <a:p>
            <a:pPr lvl="0"/>
            <a:r>
              <a:rPr lang="ru-RU" sz="2400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·  Подождет 2 секунды</a:t>
            </a:r>
          </a:p>
          <a:p>
            <a:pPr lvl="0"/>
            <a:r>
              <a:rPr lang="ru-RU" sz="2400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·  Сделает поворот на право</a:t>
            </a:r>
          </a:p>
          <a:p>
            <a:pPr lvl="0"/>
            <a:r>
              <a:rPr lang="ru-RU" sz="2400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·  Подождет 3 секунды</a:t>
            </a:r>
          </a:p>
          <a:p>
            <a:pPr lvl="0"/>
            <a:r>
              <a:rPr lang="ru-RU" sz="2400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·  Издаст звук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2" y="1509623"/>
            <a:ext cx="11748973" cy="2639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3875" y="5759"/>
            <a:ext cx="1032394" cy="159573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454" y="241540"/>
            <a:ext cx="11166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+mj-lt"/>
              </a:rPr>
              <a:t>Как называется эта палитра?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9744" y="5697473"/>
            <a:ext cx="4149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Общая</a:t>
            </a:r>
            <a:endParaRPr lang="ru-RU" sz="32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07" y="903956"/>
            <a:ext cx="3295290" cy="475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3875" y="5759"/>
            <a:ext cx="1032394" cy="1595738"/>
          </a:xfrm>
          <a:prstGeom prst="rect">
            <a:avLst/>
          </a:prstGeom>
        </p:spPr>
      </p:pic>
      <p:pic>
        <p:nvPicPr>
          <p:cNvPr id="12" name="Рисунок 11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776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    Замените словосочетание долевая нить одним словом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Основа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CA47E8-2054-4C41-8D19-E3B1325ED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55" y="1376345"/>
            <a:ext cx="3013634" cy="4018179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3875" y="164673"/>
            <a:ext cx="1032394" cy="1595738"/>
          </a:xfrm>
          <a:prstGeom prst="rect">
            <a:avLst/>
          </a:prstGeom>
        </p:spPr>
      </p:pic>
      <p:pic>
        <p:nvPicPr>
          <p:cNvPr id="10" name="Рисунок 9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774" y="123107"/>
            <a:ext cx="10490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+mj-lt"/>
              </a:rPr>
              <a:t>Мотор, двигатель. </a:t>
            </a:r>
            <a:br>
              <a:rPr lang="ru-RU" sz="3200" dirty="0">
                <a:solidFill>
                  <a:prstClr val="black"/>
                </a:solidFill>
                <a:latin typeface="+mj-lt"/>
              </a:rPr>
            </a:br>
            <a:r>
              <a:rPr lang="ru-RU" sz="3200" dirty="0">
                <a:solidFill>
                  <a:prstClr val="black"/>
                </a:solidFill>
                <a:latin typeface="+mj-lt"/>
              </a:rPr>
              <a:t>Какое третье название у данной детали?</a:t>
            </a:r>
            <a:endParaRPr lang="ru-RU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4232" y="5707038"/>
            <a:ext cx="628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СЕРВОМОТОР</a:t>
            </a:r>
            <a:r>
              <a:rPr lang="ru-RU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NXT</a:t>
            </a:r>
            <a:endParaRPr lang="ru-RU" sz="32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Картинки по запросу мотор n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31" y="1807249"/>
            <a:ext cx="5916389" cy="313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3875" y="5759"/>
            <a:ext cx="1032394" cy="159573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88" y="732661"/>
            <a:ext cx="11310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     Как называется процесс, когда из отдельных коротких волокон получают длинную и прочную нить?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Прядение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DC1D8D-AB14-4082-B434-496F58E8C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64" y="1877433"/>
            <a:ext cx="4650471" cy="3103133"/>
          </a:xfrm>
          <a:prstGeom prst="rect">
            <a:avLst/>
          </a:prstGeom>
        </p:spPr>
      </p:pic>
      <p:pic>
        <p:nvPicPr>
          <p:cNvPr id="10" name="Рисунок 9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3328" y="281695"/>
            <a:ext cx="1032394" cy="159573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424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    Для каких волокон сырьём является шерсть животных?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Натуральные волокна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CD1E01-5D7F-422F-B6B3-253C545C8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95" y="1877433"/>
            <a:ext cx="4645408" cy="3103133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3875" y="286088"/>
            <a:ext cx="1032394" cy="1595738"/>
          </a:xfrm>
          <a:prstGeom prst="rect">
            <a:avLst/>
          </a:prstGeom>
        </p:spPr>
      </p:pic>
      <p:pic>
        <p:nvPicPr>
          <p:cNvPr id="10" name="Рисунок 9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91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Из каких волокон изготавливают капрон?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Химические волокна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CDE2D2-A6AA-457F-9978-08DEAA2B7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76" y="1877433"/>
            <a:ext cx="3027446" cy="3103133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7672" y="281695"/>
            <a:ext cx="1032394" cy="1595738"/>
          </a:xfrm>
          <a:prstGeom prst="rect">
            <a:avLst/>
          </a:prstGeom>
        </p:spPr>
      </p:pic>
      <p:pic>
        <p:nvPicPr>
          <p:cNvPr id="10" name="Рисунок 9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1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468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Что образуется по краям ткани при её изготовлении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Кромка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6BD50C-6539-48AF-A31E-3856E8008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71" y="1877433"/>
            <a:ext cx="4486457" cy="3103133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1955" y="312319"/>
            <a:ext cx="1032394" cy="1595738"/>
          </a:xfrm>
          <a:prstGeom prst="rect">
            <a:avLst/>
          </a:prstGeom>
        </p:spPr>
      </p:pic>
      <p:pic>
        <p:nvPicPr>
          <p:cNvPr id="10" name="Рисунок 9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45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Какие нити в ткани более мягкие и пушистые?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Уточные нити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3A1B1E-C4FE-48CA-9C4A-FED9925E8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50" y="1877433"/>
            <a:ext cx="4654699" cy="3103133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7449" y="73175"/>
            <a:ext cx="1032394" cy="1595738"/>
          </a:xfrm>
          <a:prstGeom prst="rect">
            <a:avLst/>
          </a:prstGeom>
        </p:spPr>
      </p:pic>
      <p:pic>
        <p:nvPicPr>
          <p:cNvPr id="10" name="Рисунок 9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441" y="791570"/>
            <a:ext cx="8826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Какая ткань имеет на лицевой стороне ворс?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Ворсовая ткань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717922-FB8B-4D3D-9D79-BF56E9DCE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7" y="1877433"/>
            <a:ext cx="4123764" cy="3103133"/>
          </a:xfrm>
          <a:prstGeom prst="rect">
            <a:avLst/>
          </a:prstGeom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1955" y="168065"/>
            <a:ext cx="1032394" cy="1595738"/>
          </a:xfrm>
          <a:prstGeom prst="rect">
            <a:avLst/>
          </a:prstGeom>
        </p:spPr>
      </p:pic>
      <p:pic>
        <p:nvPicPr>
          <p:cNvPr id="10" name="Рисунок 9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89464" y="5984935"/>
            <a:ext cx="1002536" cy="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eebe10aeb26d565cbbf8a6e96d71d311b10c6a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719</TotalTime>
  <Words>509</Words>
  <Application>Microsoft Office PowerPoint</Application>
  <PresentationFormat>Широкоэкранный</PresentationFormat>
  <Paragraphs>209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Gothic</vt:lpstr>
      <vt:lpstr>Franklin Gothic Book</vt:lpstr>
      <vt:lpstr>Franklin Gothic Medium</vt:lpstr>
      <vt:lpstr>Georgia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School</cp:lastModifiedBy>
  <cp:revision>49</cp:revision>
  <dcterms:created xsi:type="dcterms:W3CDTF">2017-08-05T04:53:38Z</dcterms:created>
  <dcterms:modified xsi:type="dcterms:W3CDTF">2025-04-28T13:08:20Z</dcterms:modified>
</cp:coreProperties>
</file>