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9" r:id="rId4"/>
    <p:sldId id="260" r:id="rId5"/>
    <p:sldId id="257" r:id="rId6"/>
    <p:sldId id="258" r:id="rId7"/>
    <p:sldId id="261" r:id="rId8"/>
    <p:sldId id="263" r:id="rId9"/>
    <p:sldId id="266" r:id="rId10"/>
    <p:sldId id="262" r:id="rId11"/>
    <p:sldId id="267" r:id="rId12"/>
    <p:sldId id="264" r:id="rId13"/>
    <p:sldId id="265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83B2E-7548-4F21-9051-69C769C726C8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15723-5687-4EBD-A193-08CF9E60E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5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5723-5687-4EBD-A193-08CF9E60E9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3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9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6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0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2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6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6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3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2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A124-3A48-4F97-8FC5-9D0232955719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B5F02-CCF7-4911-9CC4-64FCD48F1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9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2093648"/>
            <a:ext cx="10720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                     САНКТ - ПЕТЕРБУРГ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723" y="324465"/>
            <a:ext cx="11754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общеобразовательное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27 «Микки-Маус»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0724" y="4601497"/>
            <a:ext cx="11351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Дубровская Г.С.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Сургут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66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452" y="843677"/>
            <a:ext cx="4940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800" b="1" dirty="0">
                <a:latin typeface="Bahnschrift Condensed" panose="020B0502040204020203" pitchFamily="34" charset="0"/>
              </a:rPr>
              <a:t>Самая главная площадь города называется Дворцовая. В центре площади стоит высоченная колонна. Она называется Александровской. Установлена она в честь победы России в войне с Францией.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81019" y="1002891"/>
            <a:ext cx="49554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2800" b="1" dirty="0">
                <a:latin typeface="Bahnschrift SemiBold Condensed" panose="020B0502040204020203" pitchFamily="34" charset="0"/>
              </a:rPr>
              <a:t>На вершине колонны находится ангел с крестом.</a:t>
            </a:r>
          </a:p>
          <a:p>
            <a:pPr algn="just">
              <a:spcBef>
                <a:spcPct val="0"/>
              </a:spcBef>
            </a:pPr>
            <a:r>
              <a:rPr lang="ru-RU" altLang="ru-RU" sz="2800" b="1" dirty="0">
                <a:latin typeface="Bahnschrift SemiBold Condensed" panose="020B0502040204020203" pitchFamily="34" charset="0"/>
              </a:rPr>
              <a:t>В праздники на площади проходят народные гулянья, встречи ветеранов войны, концерты.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79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19" y="653818"/>
            <a:ext cx="4077315" cy="5611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3097" y="1902542"/>
            <a:ext cx="5532284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Bahnschrift SemiBold Condensed" panose="020B0502040204020203" pitchFamily="34" charset="0"/>
              </a:rPr>
              <a:t>…Но день за днём в лучах рассветных,</a:t>
            </a:r>
          </a:p>
          <a:p>
            <a:r>
              <a:rPr lang="ru-RU" sz="3200" b="1" dirty="0">
                <a:latin typeface="Bahnschrift SemiBold Condensed" panose="020B0502040204020203" pitchFamily="34" charset="0"/>
              </a:rPr>
              <a:t>Пока мрак ночи не исчез,</a:t>
            </a:r>
          </a:p>
          <a:p>
            <a:r>
              <a:rPr lang="ru-RU" sz="3200" b="1" dirty="0">
                <a:latin typeface="Bahnschrift SemiBold Condensed" panose="020B0502040204020203" pitchFamily="34" charset="0"/>
              </a:rPr>
              <a:t>Молиться будет ангел медный</a:t>
            </a:r>
          </a:p>
          <a:p>
            <a:r>
              <a:rPr lang="ru-RU" sz="3200" b="1" dirty="0">
                <a:latin typeface="Bahnschrift SemiBold Condensed" panose="020B0502040204020203" pitchFamily="34" charset="0"/>
              </a:rPr>
              <a:t>В лазури пламенной небес…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80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0" y="664137"/>
            <a:ext cx="5973096" cy="5074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0516" y="796413"/>
            <a:ext cx="49554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endParaRPr lang="ru-RU" altLang="ru-RU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Для строительства кораблей в городе построили верфь – место, где строят и ремонтируют корабли – и назвали  Адмиралтейством.</a:t>
            </a:r>
          </a:p>
          <a:p>
            <a:pPr algn="just">
              <a:spcBef>
                <a:spcPct val="0"/>
              </a:spcBef>
            </a:pPr>
            <a:endParaRPr lang="ru-RU" altLang="ru-RU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      В строительстве многих кораблей принимал участие сам царь Петр </a:t>
            </a:r>
            <a:r>
              <a:rPr lang="en-US" altLang="ru-RU" b="1" dirty="0">
                <a:latin typeface="Arial" panose="020B0604020202020204" pitchFamily="34" charset="0"/>
              </a:rPr>
              <a:t>I</a:t>
            </a:r>
            <a:r>
              <a:rPr lang="ru-RU" altLang="ru-RU" b="1" dirty="0">
                <a:latin typeface="Arial" panose="020B0604020202020204" pitchFamily="34" charset="0"/>
              </a:rPr>
              <a:t>. У Адмиралтейства даже стоит памятник Царю-плотнику.</a:t>
            </a:r>
          </a:p>
          <a:p>
            <a:pPr algn="just">
              <a:spcBef>
                <a:spcPct val="0"/>
              </a:spcBef>
            </a:pPr>
            <a:endParaRPr lang="ru-RU" altLang="ru-RU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    У Адмиралтейства красивый золотой шпиль. На самом верху этого шпиля есть кораблик. Это символ нашего города.</a:t>
            </a: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      Сейчас в здании Адмиралтейства учатся моряки.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64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8" y="176980"/>
            <a:ext cx="12049432" cy="6681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181" y="1253613"/>
            <a:ext cx="4439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4800" b="1" dirty="0">
                <a:latin typeface="Bahnschrift SemiBold Condensed" panose="020B0502040204020203" pitchFamily="34" charset="0"/>
              </a:rPr>
              <a:t>Маленький кораблик</a:t>
            </a:r>
          </a:p>
          <a:p>
            <a:pPr>
              <a:spcBef>
                <a:spcPct val="0"/>
              </a:spcBef>
            </a:pPr>
            <a:r>
              <a:rPr lang="ru-RU" altLang="ru-RU" sz="4800" b="1" dirty="0">
                <a:latin typeface="Bahnschrift SemiBold Condensed" panose="020B0502040204020203" pitchFamily="34" charset="0"/>
              </a:rPr>
              <a:t>Высоко плывёт –</a:t>
            </a:r>
          </a:p>
          <a:p>
            <a:pPr>
              <a:spcBef>
                <a:spcPct val="0"/>
              </a:spcBef>
            </a:pPr>
            <a:r>
              <a:rPr lang="ru-RU" altLang="ru-RU" sz="4800" b="1" dirty="0">
                <a:latin typeface="Bahnschrift SemiBold Condensed" panose="020B0502040204020203" pitchFamily="34" charset="0"/>
              </a:rPr>
              <a:t>Это символ города:</a:t>
            </a:r>
          </a:p>
          <a:p>
            <a:pPr>
              <a:spcBef>
                <a:spcPct val="0"/>
              </a:spcBef>
            </a:pPr>
            <a:r>
              <a:rPr lang="ru-RU" altLang="ru-RU" sz="4800" b="1" dirty="0">
                <a:latin typeface="Bahnschrift SemiBold Condensed" panose="020B0502040204020203" pitchFamily="34" charset="0"/>
              </a:rPr>
              <a:t>Здесь рождался флот</a:t>
            </a:r>
            <a:r>
              <a:rPr lang="ru-RU" altLang="ru-RU" sz="4800" b="1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723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48549" y="4100050"/>
            <a:ext cx="4159045" cy="23394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0" y="1106130"/>
            <a:ext cx="2843489" cy="3554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94" y="1106130"/>
            <a:ext cx="3115038" cy="3746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8549" y="796413"/>
            <a:ext cx="43778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ahnschrift SemiBold Condensed" panose="020B0502040204020203" pitchFamily="34" charset="0"/>
              </a:rPr>
              <a:t>РАССКАЖИ, КАКИМ ДОСТОПРИМЕЧАТЕЛЬНОСТЯМ САНКТ – ПЕТЕРБУРГА ПРИНАДЛЕЖАТ ЭТИ СИМВОЛЫ?</a:t>
            </a:r>
          </a:p>
        </p:txBody>
      </p:sp>
    </p:spTree>
    <p:extLst>
      <p:ext uri="{BB962C8B-B14F-4D97-AF65-F5344CB8AC3E}">
        <p14:creationId xmlns:p14="http://schemas.microsoft.com/office/powerpoint/2010/main" val="72177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168" y="1312606"/>
            <a:ext cx="10690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r>
              <a:rPr lang="ru-RU" sz="88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 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4671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645" y="855406"/>
            <a:ext cx="87162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Bahnschrift SemiBold Condensed" panose="020B0502040204020203" pitchFamily="34" charset="0"/>
              </a:rPr>
              <a:t>Цель:</a:t>
            </a:r>
            <a:r>
              <a:rPr lang="ru-RU" sz="3600" dirty="0">
                <a:latin typeface="Bahnschrift SemiBold Condensed" panose="020B0502040204020203" pitchFamily="34" charset="0"/>
              </a:rPr>
              <a:t> Понимать ценность достопримечательностей, узнавать историю города.</a:t>
            </a:r>
          </a:p>
          <a:p>
            <a:endParaRPr lang="ru-RU" sz="3600" dirty="0">
              <a:latin typeface="Bahnschrift SemiBold Condensed" panose="020B0502040204020203" pitchFamily="34" charset="0"/>
            </a:endParaRPr>
          </a:p>
          <a:p>
            <a:r>
              <a:rPr lang="ru-RU" sz="3600" b="1" dirty="0">
                <a:latin typeface="Bahnschrift SemiBold Condensed" panose="020B0502040204020203" pitchFamily="34" charset="0"/>
              </a:rPr>
              <a:t>Задачи:</a:t>
            </a:r>
          </a:p>
          <a:p>
            <a:r>
              <a:rPr lang="ru-RU" sz="3600" dirty="0">
                <a:latin typeface="Bahnschrift SemiBold Condensed" panose="020B0502040204020203" pitchFamily="34" charset="0"/>
              </a:rPr>
              <a:t>Обогатить и закрепить словарный запас, развить внимание и образное мышление, воображение, сообразительность.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79024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689" y="1725561"/>
            <a:ext cx="53147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ahnschrift Condensed" panose="020B0502040204020203" pitchFamily="34" charset="0"/>
              </a:rPr>
              <a:t>Одним из символов Петербурга стал величественный памятник основателю города Петру I.</a:t>
            </a:r>
          </a:p>
          <a:p>
            <a:r>
              <a:rPr lang="ru-RU" sz="2800" b="1" dirty="0">
                <a:latin typeface="Bahnschrift Condensed" panose="020B0502040204020203" pitchFamily="34" charset="0"/>
              </a:rPr>
              <a:t>Император поднял на дыбы коня, правую руку он протягивает вперед, словно говоря: «Здесь будет город заложен!»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3" y="284842"/>
            <a:ext cx="5789012" cy="62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5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94" y="3637487"/>
            <a:ext cx="4412266" cy="29449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535" y="842777"/>
            <a:ext cx="2327000" cy="3473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6" y="842778"/>
            <a:ext cx="2420217" cy="3473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9891" y="415636"/>
            <a:ext cx="4946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Bahnschrift Condensed" panose="020B0502040204020203" pitchFamily="34" charset="0"/>
              </a:rPr>
              <a:t>НАЙДИ ПАМЯТНИК               ОСНОВАТЕЛЮ </a:t>
            </a:r>
          </a:p>
          <a:p>
            <a:r>
              <a:rPr lang="ru-RU" sz="4800" dirty="0">
                <a:latin typeface="Bahnschrift Condensed" panose="020B0502040204020203" pitchFamily="34" charset="0"/>
              </a:rPr>
              <a:t>САНКТ - 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363511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60" y="1032387"/>
            <a:ext cx="3870186" cy="479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2877" y="663677"/>
            <a:ext cx="5427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Bahnschrift SemiBold Condensed" panose="020B0502040204020203" pitchFamily="34" charset="0"/>
              </a:rPr>
              <a:t>На гербе Санкт-Петербурга изображены: скипетр -  символ столицы и императорской власти, морской якорь - символ морского порта и речной якорь – символ речного порта.</a:t>
            </a:r>
          </a:p>
        </p:txBody>
      </p:sp>
    </p:spTree>
    <p:extLst>
      <p:ext uri="{BB962C8B-B14F-4D97-AF65-F5344CB8AC3E}">
        <p14:creationId xmlns:p14="http://schemas.microsoft.com/office/powerpoint/2010/main" val="366402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4" y="1412287"/>
            <a:ext cx="2518930" cy="4574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60" y="2701636"/>
            <a:ext cx="2774266" cy="3285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13" y="2701636"/>
            <a:ext cx="2550527" cy="3285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382" y="665018"/>
            <a:ext cx="6944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Bahnschrift Condensed" panose="020B0502040204020203" pitchFamily="34" charset="0"/>
              </a:rPr>
              <a:t>НАЙДИ ГЕРБ САНКТ - 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109448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3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36837" cy="6883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684" y="353961"/>
            <a:ext cx="11164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dirty="0">
                <a:latin typeface="Bahnschrift Condensed" panose="020B0502040204020203" pitchFamily="34" charset="0"/>
              </a:rPr>
              <a:t>Самая первая постройка города находится на Заячьем острове на реке Неве. Царь Петр </a:t>
            </a:r>
            <a:r>
              <a:rPr lang="en-US" altLang="ru-RU" sz="3200" b="1" dirty="0">
                <a:latin typeface="Bahnschrift Condensed" panose="020B0502040204020203" pitchFamily="34" charset="0"/>
              </a:rPr>
              <a:t>I</a:t>
            </a:r>
            <a:r>
              <a:rPr lang="ru-RU" altLang="ru-RU" sz="3200" b="1" dirty="0">
                <a:latin typeface="Bahnschrift Condensed" panose="020B0502040204020203" pitchFamily="34" charset="0"/>
              </a:rPr>
              <a:t> выбрал именно этот остров. Здесь он построил крепость, потому что новый город надо было защищать от врагов. В крепости в честь святых Петра и Павла построили собор и стала она называться Петропавловской.</a:t>
            </a:r>
            <a:endParaRPr lang="ru-RU" sz="32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98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174" y="899652"/>
            <a:ext cx="429178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 Собор – главный храм, где собираются верующие в бога люди, где проходят службы. </a:t>
            </a:r>
          </a:p>
          <a:p>
            <a:pPr>
              <a:spcBef>
                <a:spcPct val="0"/>
              </a:spcBef>
            </a:pPr>
            <a:endParaRPr lang="ru-RU" altLang="ru-RU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       У Петропавловского  собора есть колокольня – высокая башня со шпилем. На башне тикают часы – куранты. </a:t>
            </a:r>
          </a:p>
          <a:p>
            <a:pPr>
              <a:spcBef>
                <a:spcPct val="0"/>
              </a:spcBef>
            </a:pPr>
            <a:endParaRPr lang="ru-RU" altLang="ru-RU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    На самом верху шпиля – летящий ангел с крестом.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      Он указывает </a:t>
            </a:r>
            <a:r>
              <a:rPr lang="ru-RU" altLang="ru-RU" b="1" dirty="0" err="1">
                <a:latin typeface="Arial" panose="020B0604020202020204" pitchFamily="34" charset="0"/>
              </a:rPr>
              <a:t>петербур-жцам</a:t>
            </a:r>
            <a:r>
              <a:rPr lang="ru-RU" altLang="ru-RU" b="1" dirty="0">
                <a:latin typeface="Arial" panose="020B0604020202020204" pitchFamily="34" charset="0"/>
              </a:rPr>
              <a:t> направление ветра, он – флюгер.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Летящий ангел – символ нашего города.</a:t>
            </a:r>
          </a:p>
          <a:p>
            <a:pPr>
              <a:spcBef>
                <a:spcPct val="0"/>
              </a:spcBef>
            </a:pPr>
            <a:endParaRPr lang="ru-RU" altLang="ru-RU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Arial" panose="020B0604020202020204" pitchFamily="34" charset="0"/>
              </a:rPr>
              <a:t>     Шпиль Петропавловской крепости – самый высокий в Санкт-Петербурге.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59" y="390177"/>
            <a:ext cx="4078544" cy="614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08" y="1320698"/>
            <a:ext cx="6440129" cy="4320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8076" y="752168"/>
            <a:ext cx="314140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Раздумал, видно,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Ангел улететь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И вот застыл,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Пространства не </a:t>
            </a:r>
            <a:r>
              <a:rPr lang="ru-RU" altLang="ru-RU" sz="2000" b="1" dirty="0" err="1">
                <a:latin typeface="Bahnschrift SemiBold Condensed" panose="020B0502040204020203" pitchFamily="34" charset="0"/>
              </a:rPr>
              <a:t>осиля</a:t>
            </a:r>
            <a:r>
              <a:rPr lang="ru-RU" altLang="ru-RU" sz="2000" b="1" dirty="0">
                <a:latin typeface="Bahnschrift SemiBold Condensed" panose="020B0502040204020203" pitchFamily="34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Ему на город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Весело глядеть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С вершины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Петропавловского шпиля.</a:t>
            </a:r>
          </a:p>
          <a:p>
            <a:pPr>
              <a:spcBef>
                <a:spcPct val="0"/>
              </a:spcBef>
            </a:pPr>
            <a:endParaRPr lang="ru-RU" altLang="ru-RU" sz="2000" b="1" dirty="0">
              <a:latin typeface="Bahnschrift SemiBold Condensed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Под ним течет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Красавица Нева,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И воды омывают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Пляж знакомый,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А в невских водах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Неба синева.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Здесь всё свое.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latin typeface="Bahnschrift SemiBold Condensed" panose="020B0502040204020203" pitchFamily="34" charset="0"/>
              </a:rPr>
              <a:t>Он в Петербурге – дома.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557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483</Words>
  <Application>Microsoft Office PowerPoint</Application>
  <PresentationFormat>Широкоэкранный</PresentationFormat>
  <Paragraphs>66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Bahnschrift Condensed</vt:lpstr>
      <vt:lpstr>Bahnschrift SemiBold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 Roman</dc:creator>
  <cp:lastModifiedBy>Макал Дубровский</cp:lastModifiedBy>
  <cp:revision>11</cp:revision>
  <dcterms:created xsi:type="dcterms:W3CDTF">2021-06-14T14:45:51Z</dcterms:created>
  <dcterms:modified xsi:type="dcterms:W3CDTF">2025-02-09T13:31:23Z</dcterms:modified>
</cp:coreProperties>
</file>