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58" r:id="rId6"/>
    <p:sldId id="263" r:id="rId7"/>
    <p:sldId id="259" r:id="rId8"/>
    <p:sldId id="265" r:id="rId9"/>
    <p:sldId id="268" r:id="rId10"/>
    <p:sldId id="266" r:id="rId11"/>
    <p:sldId id="267" r:id="rId12"/>
    <p:sldId id="260" r:id="rId13"/>
    <p:sldId id="261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05.03.2013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c/ce/Kramskoy_Portrait_of_a_Woma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flowers31.narod.ru/Portret_M_Lopuchinoy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oikompas.ru/tags/rossiya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38_%D0%B3%D0%BE%D0%B4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ru.wikipedia.org/wiki/1937_%D0%B3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5" Type="http://schemas.openxmlformats.org/officeDocument/2006/relationships/hyperlink" Target="http://ru.wikipedia.org/wiki/%D0%91%D0%B5%D1%81%D0%BF%D0%BE%D1%81%D0%B0%D0%B4%D0%BE%D1%87%D0%BD%D1%8B%D0%B9_%D0%BF%D0%B5%D1%80%D0%B5%D0%BB%D1%91%D1%82_%D0%9C%D0%BE%D1%81%D0%BA%D0%B2%D0%B0_%E2%80%94_%D0%94%D0%B0%D0%BB%D1%8C%D0%BD%D0%B8%D0%B9_%D0%92%D0%BE%D1%81%D1%82%D0%BE%D0%BA" TargetMode="External"/><Relationship Id="rId4" Type="http://schemas.openxmlformats.org/officeDocument/2006/relationships/hyperlink" Target="http://ru.wikipedia.org/w/index.php?title=%D0%90%D0%9D%D0%A2-37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victory.mil.ru/lib/art/01/0032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sz="4900" b="1" i="1" dirty="0" smtClean="0"/>
              <a:t>«</a:t>
            </a:r>
            <a:r>
              <a:rPr lang="ru-RU" sz="4900" b="1" dirty="0"/>
              <a:t>Великие женщины </a:t>
            </a:r>
            <a:r>
              <a:rPr lang="ru-RU" sz="4900" b="1" dirty="0" smtClean="0"/>
              <a:t>России</a:t>
            </a:r>
            <a:r>
              <a:rPr lang="ru-RU" sz="4900" b="1" i="1" dirty="0" smtClean="0"/>
              <a:t>»</a:t>
            </a:r>
            <a:r>
              <a:rPr lang="ru-RU" sz="4900" b="1" dirty="0"/>
              <a:t/>
            </a:r>
            <a:br>
              <a:rPr lang="ru-RU" sz="4900" b="1" dirty="0"/>
            </a:br>
            <a:endParaRPr lang="ru-RU" sz="4900" b="1" dirty="0"/>
          </a:p>
        </p:txBody>
      </p:sp>
      <p:pic>
        <p:nvPicPr>
          <p:cNvPr id="10" name="Объект 9" descr="Файл:Argunov pt neizv kres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47864" y="1556792"/>
            <a:ext cx="3800475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94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Зоя Космодемьянская</a:t>
            </a: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797" y="1524000"/>
            <a:ext cx="311020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932040" y="1524000"/>
            <a:ext cx="4001648" cy="466344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7200" dirty="0" smtClean="0"/>
              <a:t>Избивали </a:t>
            </a:r>
            <a:r>
              <a:rPr lang="ru-RU" sz="7200" dirty="0"/>
              <a:t>фашисты и мучили,</a:t>
            </a:r>
            <a:br>
              <a:rPr lang="ru-RU" sz="7200" dirty="0"/>
            </a:br>
            <a:r>
              <a:rPr lang="ru-RU" sz="7200" dirty="0"/>
              <a:t>Выгоняли босой на мороз,</a:t>
            </a:r>
            <a:br>
              <a:rPr lang="ru-RU" sz="7200" dirty="0"/>
            </a:br>
            <a:r>
              <a:rPr lang="ru-RU" sz="7200" dirty="0"/>
              <a:t>Были руки веревками скручены,</a:t>
            </a:r>
            <a:br>
              <a:rPr lang="ru-RU" sz="7200" dirty="0"/>
            </a:br>
            <a:r>
              <a:rPr lang="ru-RU" sz="7200" dirty="0"/>
              <a:t>Пять часов продолжался допрос.</a:t>
            </a:r>
            <a:br>
              <a:rPr lang="ru-RU" sz="7200" dirty="0"/>
            </a:br>
            <a:r>
              <a:rPr lang="ru-RU" sz="7200" dirty="0"/>
              <a:t>На лице твоем шрамы и ссадины,</a:t>
            </a:r>
            <a:br>
              <a:rPr lang="ru-RU" sz="7200" dirty="0"/>
            </a:br>
            <a:r>
              <a:rPr lang="ru-RU" sz="7200" dirty="0"/>
              <a:t>Но молчанье ответом врагу.</a:t>
            </a:r>
            <a:br>
              <a:rPr lang="ru-RU" sz="7200" dirty="0"/>
            </a:br>
            <a:r>
              <a:rPr lang="ru-RU" sz="7200" dirty="0"/>
              <a:t>Деревянный помост с перекладиной,</a:t>
            </a:r>
            <a:br>
              <a:rPr lang="ru-RU" sz="7200" dirty="0"/>
            </a:br>
            <a:r>
              <a:rPr lang="ru-RU" sz="7200" dirty="0"/>
              <a:t>Ты босая стоишь на снегу.</a:t>
            </a:r>
            <a:br>
              <a:rPr lang="ru-RU" sz="7200" dirty="0"/>
            </a:br>
            <a:r>
              <a:rPr lang="ru-RU" sz="7200" dirty="0"/>
              <a:t>Юный голос звучит над пожарищем,</a:t>
            </a:r>
          </a:p>
          <a:p>
            <a:r>
              <a:rPr lang="ru-RU" sz="7200" dirty="0"/>
              <a:t>Над молчаньем морозного дня:</a:t>
            </a:r>
            <a:br>
              <a:rPr lang="ru-RU" sz="7200" dirty="0"/>
            </a:br>
            <a:r>
              <a:rPr lang="ru-RU" sz="7200" dirty="0"/>
              <a:t>— Умирать мне не страшно, товарищи,</a:t>
            </a:r>
            <a:br>
              <a:rPr lang="ru-RU" sz="7200" dirty="0"/>
            </a:br>
            <a:r>
              <a:rPr lang="ru-RU" sz="7200" dirty="0"/>
              <a:t>Мой народ отомстит за меня!</a:t>
            </a:r>
          </a:p>
          <a:p>
            <a:pPr algn="r"/>
            <a:endParaRPr lang="ru-RU" b="1" dirty="0" smtClean="0"/>
          </a:p>
          <a:p>
            <a:pPr algn="r"/>
            <a:r>
              <a:rPr lang="ru-RU" sz="7200" b="1" dirty="0" smtClean="0"/>
              <a:t>АГНИЯ БАРТО</a:t>
            </a:r>
          </a:p>
        </p:txBody>
      </p:sp>
    </p:spTree>
    <p:extLst>
      <p:ext uri="{BB962C8B-B14F-4D97-AF65-F5344CB8AC3E}">
        <p14:creationId xmlns:p14="http://schemas.microsoft.com/office/powerpoint/2010/main" val="310830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Людмила </a:t>
            </a:r>
            <a:r>
              <a:rPr lang="ru-RU" sz="4400" b="1" dirty="0" smtClean="0"/>
              <a:t>Павличенко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51453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Павличенко </a:t>
            </a:r>
            <a:r>
              <a:rPr lang="ru-RU" b="1" dirty="0"/>
              <a:t>Людмила Михайловна</a:t>
            </a:r>
            <a:r>
              <a:rPr lang="ru-RU" dirty="0"/>
              <a:t> </a:t>
            </a:r>
            <a:r>
              <a:rPr lang="ru-RU" dirty="0" smtClean="0"/>
              <a:t>- снайпер </a:t>
            </a:r>
            <a:r>
              <a:rPr lang="ru-RU" dirty="0"/>
              <a:t>54-го стрелкового полка (25-я стрелковая дивизия (Чапаевская), Приморская армия, Северо-Кавказский фронт), </a:t>
            </a:r>
            <a:r>
              <a:rPr lang="ru-RU" dirty="0" smtClean="0"/>
              <a:t>майор.</a:t>
            </a:r>
          </a:p>
          <a:p>
            <a:r>
              <a:rPr lang="ru-RU" dirty="0" smtClean="0"/>
              <a:t> Уничтожила </a:t>
            </a:r>
            <a:r>
              <a:rPr lang="ru-RU" dirty="0"/>
              <a:t>309 германских солдат и офицеров (в том числе 36 снайперов противника). </a:t>
            </a:r>
            <a:endParaRPr lang="ru-RU" dirty="0" smtClean="0"/>
          </a:p>
          <a:p>
            <a:r>
              <a:rPr lang="ru-RU" dirty="0" smtClean="0"/>
              <a:t>Награждена </a:t>
            </a:r>
            <a:r>
              <a:rPr lang="ru-RU" dirty="0"/>
              <a:t>медалью "Золотая звезда" Героя СССР и двумя орденами Ленина.</a:t>
            </a:r>
            <a:br>
              <a:rPr lang="ru-RU" dirty="0"/>
            </a:br>
            <a:endParaRPr lang="ru-RU" dirty="0" smtClean="0"/>
          </a:p>
          <a:p>
            <a:pPr algn="ctr"/>
            <a:r>
              <a:rPr lang="ru-RU" b="1" dirty="0" smtClean="0"/>
              <a:t>Лучшая </a:t>
            </a:r>
            <a:r>
              <a:rPr lang="ru-RU" b="1" dirty="0"/>
              <a:t>женщина-снайпер в истории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59" y="1524000"/>
            <a:ext cx="3528881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01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Бершанская Евдокия Давыдовна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524000"/>
            <a:ext cx="4145664" cy="4663440"/>
          </a:xfrm>
        </p:spPr>
        <p:txBody>
          <a:bodyPr>
            <a:normAutofit fontScale="70000" lnSpcReduction="20000"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Гвардии подполковник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1932 году окончила авиационную школу лётчиков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 1933 года работала лётчиком - инструктором в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Батайской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авиашколе.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Участница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войны с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февраля 1942 года.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командиром женского 588-го ( 46-го Гвардейского Таманского ) ночного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лёгкобомбардировочного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полка.</a:t>
            </a:r>
          </a:p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Лично выполнила 20 боевых вылетов. Под её командованием полк совершил 23672 боевых вылета, сбросил на противника более 3000 тонн бомб. 23 лётчицы полка стали Героями Советского Союза.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2050" name="Picture 2" descr="C:\Users\A0188\Desktop\bershan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85" y="1556792"/>
            <a:ext cx="318232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1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Раскова Марина Михайловна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524000"/>
            <a:ext cx="4217672" cy="4663440"/>
          </a:xfrm>
        </p:spPr>
        <p:txBody>
          <a:bodyPr>
            <a:noAutofit/>
          </a:bodyPr>
          <a:lstStyle/>
          <a:p>
            <a:r>
              <a:rPr lang="ru-RU" sz="1800" dirty="0" smtClean="0">
                <a:cs typeface="Times New Roman" pitchFamily="18" charset="0"/>
              </a:rPr>
              <a:t>Участвовала </a:t>
            </a:r>
            <a:r>
              <a:rPr lang="ru-RU" sz="1800" dirty="0">
                <a:cs typeface="Times New Roman" pitchFamily="18" charset="0"/>
              </a:rPr>
              <a:t>в полётах на большие расстояния. 24 - 25 сентября 1938 года вместе </a:t>
            </a:r>
            <a:r>
              <a:rPr lang="ru-RU" sz="1800" dirty="0" smtClean="0">
                <a:cs typeface="Times New Roman" pitchFamily="18" charset="0"/>
              </a:rPr>
              <a:t>с П</a:t>
            </a:r>
            <a:r>
              <a:rPr lang="ru-RU" sz="1800" dirty="0">
                <a:cs typeface="Times New Roman" pitchFamily="18" charset="0"/>
              </a:rPr>
              <a:t>. Д. Осипенко совершила беспосадочный перелёт Москва - Комсомольск-на-Амуре на самолёте "Родина". </a:t>
            </a:r>
            <a:endParaRPr lang="ru-RU" sz="1800" dirty="0" smtClean="0">
              <a:cs typeface="Times New Roman" pitchFamily="18" charset="0"/>
            </a:endParaRPr>
          </a:p>
          <a:p>
            <a:r>
              <a:rPr lang="ru-RU" sz="1800" dirty="0" smtClean="0">
                <a:cs typeface="Times New Roman" pitchFamily="18" charset="0"/>
              </a:rPr>
              <a:t>Во </a:t>
            </a:r>
            <a:r>
              <a:rPr lang="ru-RU" sz="1800" dirty="0">
                <a:cs typeface="Times New Roman" pitchFamily="18" charset="0"/>
              </a:rPr>
              <a:t>время Великой Отечественной войны командовала бомбардировочным полком. </a:t>
            </a:r>
            <a:endParaRPr lang="ru-RU" sz="1800" dirty="0" smtClean="0">
              <a:cs typeface="Times New Roman" pitchFamily="18" charset="0"/>
            </a:endParaRPr>
          </a:p>
          <a:p>
            <a:r>
              <a:rPr lang="ru-RU" sz="1800" dirty="0" smtClean="0">
                <a:cs typeface="Times New Roman" pitchFamily="18" charset="0"/>
              </a:rPr>
              <a:t>Погибла </a:t>
            </a:r>
            <a:r>
              <a:rPr lang="ru-RU" sz="1800" dirty="0">
                <a:cs typeface="Times New Roman" pitchFamily="18" charset="0"/>
              </a:rPr>
              <a:t>в авиационной катастрофе. Похоронена в Кремлёвской стене. </a:t>
            </a:r>
            <a:endParaRPr lang="ru-RU" sz="1800" dirty="0" smtClean="0">
              <a:cs typeface="Times New Roman" pitchFamily="18" charset="0"/>
            </a:endParaRPr>
          </a:p>
          <a:p>
            <a:r>
              <a:rPr lang="ru-RU" sz="1800" dirty="0" smtClean="0">
                <a:cs typeface="Times New Roman" pitchFamily="18" charset="0"/>
              </a:rPr>
              <a:t>Её </a:t>
            </a:r>
            <a:r>
              <a:rPr lang="ru-RU" sz="1800" dirty="0">
                <a:cs typeface="Times New Roman" pitchFamily="18" charset="0"/>
              </a:rPr>
              <a:t>имя присвоено 125-му Гвардейскому бомбардировочному авиаполку, Тамбовскому ВВАУЛ, пассажирскому теплоходу на Волге. Автор книги "Записки штурмана".</a:t>
            </a:r>
          </a:p>
          <a:p>
            <a:endParaRPr lang="ru-RU" sz="1800" dirty="0">
              <a:cs typeface="Times New Roman" pitchFamily="18" charset="0"/>
            </a:endParaRPr>
          </a:p>
        </p:txBody>
      </p:sp>
      <p:pic>
        <p:nvPicPr>
          <p:cNvPr id="3074" name="Picture 2" descr="C:\Users\A0188\Desktop\rasko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3384377" cy="454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30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/>
              <a:t>Валентина Терешкова</a:t>
            </a:r>
            <a:br>
              <a:rPr lang="ru-RU" sz="4400" b="1" dirty="0"/>
            </a:b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980728"/>
            <a:ext cx="3785624" cy="5616624"/>
          </a:xfrm>
        </p:spPr>
        <p:txBody>
          <a:bodyPr>
            <a:normAutofit fontScale="55000" lnSpcReduction="20000"/>
          </a:bodyPr>
          <a:lstStyle/>
          <a:p>
            <a:pPr algn="just"/>
            <a:endParaRPr lang="ru-RU" sz="3200" b="1" dirty="0" smtClean="0"/>
          </a:p>
          <a:p>
            <a:pPr algn="just"/>
            <a:r>
              <a:rPr lang="ru-RU" sz="3200" b="1" dirty="0" smtClean="0"/>
              <a:t>“</a:t>
            </a:r>
            <a:r>
              <a:rPr lang="ru-RU" sz="3200" b="1" dirty="0"/>
              <a:t>Ее позывные “Чайка</a:t>
            </a:r>
            <a:r>
              <a:rPr lang="ru-RU" sz="3200" b="1" dirty="0" smtClean="0"/>
              <a:t>”</a:t>
            </a:r>
          </a:p>
          <a:p>
            <a:pPr algn="just"/>
            <a:r>
              <a:rPr lang="ru-RU" sz="3200" dirty="0" smtClean="0"/>
              <a:t>Первая женщина- космонавт.</a:t>
            </a:r>
          </a:p>
          <a:p>
            <a:r>
              <a:rPr lang="ru-RU" sz="3200" b="1" dirty="0"/>
              <a:t>: </a:t>
            </a:r>
            <a:r>
              <a:rPr lang="ru-RU" sz="3200" dirty="0"/>
              <a:t>В 2012 году первая женщина-космонавт Земли, Герой Советского Союза, Валентина Терешкова отмечает 75-летний юбилей. В июне 1963 года о русской "Чайке" (позывной Терешковой) узнали во всех уголках планеты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Судьба простой девушки из крестьянской семьи, которая после окончания вечерней школы рабочей молодежи трудилась на ткацкой фабрике, а потом взлетела к звездам, стала "легендой о космической Золушке</a:t>
            </a:r>
            <a:r>
              <a:rPr lang="ru-RU" sz="3200" dirty="0" smtClean="0"/>
              <a:t>".</a:t>
            </a:r>
          </a:p>
          <a:p>
            <a:r>
              <a:rPr lang="ru-RU" sz="3200" dirty="0" smtClean="0"/>
              <a:t>В 70 лет она до сих пор играет с внуками в футбол.</a:t>
            </a:r>
            <a:endParaRPr lang="ru-RU" sz="3200" dirty="0"/>
          </a:p>
          <a:p>
            <a:endParaRPr lang="ru-RU" b="1" dirty="0"/>
          </a:p>
          <a:p>
            <a:pPr>
              <a:buNone/>
            </a:pPr>
            <a:r>
              <a:rPr lang="ru-RU" b="1" dirty="0"/>
              <a:t>  </a:t>
            </a: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5" name="Picture 8" descr="2007030753814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3096344" cy="479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354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err="1"/>
              <a:t>Чулпа́н</a:t>
            </a:r>
            <a:r>
              <a:rPr lang="ru-RU" sz="4400" b="1" dirty="0"/>
              <a:t> </a:t>
            </a:r>
            <a:r>
              <a:rPr lang="ru-RU" sz="4400" b="1" dirty="0" err="1"/>
              <a:t>Наи́левна</a:t>
            </a:r>
            <a:r>
              <a:rPr lang="ru-RU" sz="4400" b="1" dirty="0"/>
              <a:t> </a:t>
            </a:r>
            <a:r>
              <a:rPr lang="ru-RU" sz="4400" b="1" dirty="0" err="1"/>
              <a:t>Хама́това</a:t>
            </a:r>
            <a:r>
              <a:rPr lang="ru-RU" sz="4400" dirty="0"/>
              <a:t> </a:t>
            </a:r>
          </a:p>
        </p:txBody>
      </p:sp>
      <p:pic>
        <p:nvPicPr>
          <p:cNvPr id="12290" name="Picture 2" descr="C:\Users\A0188\Pictures\chulpan_200_auto_j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484784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556792"/>
            <a:ext cx="3657600" cy="466344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Чулпан </a:t>
            </a:r>
            <a:r>
              <a:rPr lang="ru-RU" dirty="0" smtClean="0"/>
              <a:t>Наилевна- российская </a:t>
            </a:r>
            <a:r>
              <a:rPr lang="ru-RU" dirty="0"/>
              <a:t>актриса театра и кино. </a:t>
            </a:r>
            <a:endParaRPr lang="ru-RU" dirty="0" smtClean="0"/>
          </a:p>
          <a:p>
            <a:r>
              <a:rPr lang="ru-RU" dirty="0" smtClean="0"/>
              <a:t>Заслуженная </a:t>
            </a:r>
            <a:r>
              <a:rPr lang="ru-RU" dirty="0"/>
              <a:t>артистка России (2004), ведущая актриса театра «Современник», лауреат Государственной премии в области театрального искусства (2004), а также премий «Золотая маска», «Кумир», «Чайка», зрительской премии «Живой театр». </a:t>
            </a:r>
            <a:endParaRPr lang="ru-RU" dirty="0" smtClean="0"/>
          </a:p>
          <a:p>
            <a:r>
              <a:rPr lang="ru-RU" dirty="0" smtClean="0"/>
              <a:t>Член </a:t>
            </a:r>
            <a:r>
              <a:rPr lang="ru-RU" dirty="0"/>
              <a:t>Общественной палаты Российской Федерации, одна из учредителей благотворительного фонда «Подари жизнь».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519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Ирина  Александровна Винер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289680" cy="4846672"/>
          </a:xfrm>
        </p:spPr>
        <p:txBody>
          <a:bodyPr>
            <a:noAutofit/>
          </a:bodyPr>
          <a:lstStyle/>
          <a:p>
            <a:r>
              <a:rPr lang="ru-RU" sz="1800" dirty="0"/>
              <a:t>Главный тренер сборной России по художественной гимнастике, президент Всероссийской федерации художественной </a:t>
            </a:r>
            <a:r>
              <a:rPr lang="ru-RU" sz="1800" dirty="0" smtClean="0"/>
              <a:t>гимнастики</a:t>
            </a:r>
          </a:p>
          <a:p>
            <a:r>
              <a:rPr lang="ru-RU" sz="1800" dirty="0" smtClean="0"/>
              <a:t>Ирина </a:t>
            </a:r>
            <a:r>
              <a:rPr lang="ru-RU" sz="1800" dirty="0"/>
              <a:t>Александровна удостоена почетного звания "Заслуженный тренер России", награждена российским орденом Почета, она доктор физического воспитания, профессор. </a:t>
            </a:r>
            <a:br>
              <a:rPr lang="ru-RU" sz="1800" dirty="0"/>
            </a:br>
            <a:r>
              <a:rPr lang="ru-RU" sz="1800" dirty="0" smtClean="0"/>
              <a:t>Всероссийская </a:t>
            </a:r>
            <a:r>
              <a:rPr lang="ru-RU" sz="1800" dirty="0"/>
              <a:t>Академия бизнеса и предпринимательства и Международная ассоциация журналистов "АСМО-пресс" включили И.А. Винер в уникальное издание - альманах Золотой серии </a:t>
            </a:r>
            <a:r>
              <a:rPr lang="ru-RU" sz="1800" b="1" dirty="0"/>
              <a:t>"Знаменитые женщины России".</a:t>
            </a:r>
          </a:p>
        </p:txBody>
      </p:sp>
      <p:pic>
        <p:nvPicPr>
          <p:cNvPr id="11268" name="Picture 4" descr="C:\Users\A0188\Pictures\viner_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8088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70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Валентина Михайловна Матвиенко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484784"/>
            <a:ext cx="4593704" cy="4968552"/>
          </a:xfrm>
        </p:spPr>
        <p:txBody>
          <a:bodyPr>
            <a:noAutofit/>
          </a:bodyPr>
          <a:lstStyle/>
          <a:p>
            <a:r>
              <a:rPr lang="ru-RU" sz="1800" dirty="0"/>
              <a:t>В .Матвиенко </a:t>
            </a:r>
            <a:r>
              <a:rPr lang="ru-RU" sz="1800" dirty="0" smtClean="0"/>
              <a:t>-Председатель </a:t>
            </a:r>
            <a:r>
              <a:rPr lang="ru-RU" sz="1800" dirty="0"/>
              <a:t>Совета Федерации Федерального Собрания России. 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dirty="0" smtClean="0"/>
              <a:t>.Матвиенко </a:t>
            </a:r>
            <a:r>
              <a:rPr lang="ru-RU" sz="1800" dirty="0"/>
              <a:t>стала </a:t>
            </a:r>
            <a:r>
              <a:rPr lang="ru-RU" sz="1800" b="1" dirty="0"/>
              <a:t>первой женщиной в России, которая встала во главе верхней палаты парламента. </a:t>
            </a:r>
            <a:endParaRPr lang="ru-RU" sz="1800" b="1" dirty="0" smtClean="0"/>
          </a:p>
          <a:p>
            <a:r>
              <a:rPr lang="ru-RU" sz="1800" dirty="0" smtClean="0"/>
              <a:t>Ранее </a:t>
            </a:r>
            <a:r>
              <a:rPr lang="ru-RU" sz="1800" dirty="0"/>
              <a:t>занимала пост губернатора Санкт-Петербурга (2003-2011), </a:t>
            </a:r>
            <a:r>
              <a:rPr lang="ru-RU" sz="1800" dirty="0" smtClean="0"/>
              <a:t>работала </a:t>
            </a:r>
            <a:r>
              <a:rPr lang="ru-RU" sz="1800" dirty="0"/>
              <a:t>на дипломатической службе (1991-1998). </a:t>
            </a:r>
            <a:endParaRPr lang="ru-RU" sz="1800" dirty="0" smtClean="0"/>
          </a:p>
          <a:p>
            <a:r>
              <a:rPr lang="ru-RU" sz="1800" dirty="0" smtClean="0"/>
              <a:t>Начинала </a:t>
            </a:r>
            <a:r>
              <a:rPr lang="ru-RU" sz="1800" dirty="0"/>
              <a:t>карьеру как комсомольский и партийный функционер. </a:t>
            </a:r>
            <a:endParaRPr lang="ru-RU" sz="1800" dirty="0" smtClean="0"/>
          </a:p>
          <a:p>
            <a:r>
              <a:rPr lang="ru-RU" sz="1800" dirty="0" smtClean="0"/>
              <a:t>Имеет </a:t>
            </a:r>
            <a:r>
              <a:rPr lang="ru-RU" sz="1800" dirty="0"/>
              <a:t>дипломатический ранг чрезвычайного и полномочного посла. </a:t>
            </a:r>
            <a:endParaRPr lang="ru-RU" sz="1800" dirty="0" smtClean="0"/>
          </a:p>
          <a:p>
            <a:r>
              <a:rPr lang="ru-RU" sz="1800" dirty="0" smtClean="0"/>
              <a:t>Входит </a:t>
            </a:r>
            <a:r>
              <a:rPr lang="ru-RU" sz="1800" dirty="0"/>
              <a:t>в состав совета при президенте РФ по реализации приоритетных национальных проектов.</a:t>
            </a:r>
          </a:p>
        </p:txBody>
      </p:sp>
      <p:pic>
        <p:nvPicPr>
          <p:cNvPr id="13314" name="Picture 2" descr="C:\Users\A0188\Pictures\Matvienko-Valentina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655594" cy="48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34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Картинка 2 из 8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77" y="2636912"/>
            <a:ext cx="3157605" cy="29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Картинка 7 из 15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14" y="1535651"/>
            <a:ext cx="2736304" cy="34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big_1187197314_1187197107_copyofnicsbeautyearth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82" y="3539318"/>
            <a:ext cx="238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effectLst/>
              </a:rPr>
              <a:t>Мы рассказали вам о прекрасных женщинах, которые оставили и оставляют свой след в истории нашего государства. О женщинах, чье мужество не может оставить никого равнодушным</a:t>
            </a:r>
            <a:r>
              <a:rPr lang="ru-RU" sz="2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318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4400" b="1" dirty="0" smtClean="0">
                <a:effectLst/>
              </a:rPr>
              <a:t>Княгиня Ольга </a:t>
            </a:r>
            <a:r>
              <a:rPr lang="ru-RU" sz="4400" b="1" dirty="0">
                <a:effectLst/>
              </a:rPr>
              <a:t/>
            </a:r>
            <a:br>
              <a:rPr lang="ru-RU" sz="4400" b="1" dirty="0">
                <a:effectLst/>
              </a:rPr>
            </a:br>
            <a:endParaRPr lang="ru-RU" sz="4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76056" y="1412776"/>
            <a:ext cx="3857632" cy="4896544"/>
          </a:xfrm>
        </p:spPr>
        <p:txBody>
          <a:bodyPr>
            <a:noAutofit/>
          </a:bodyPr>
          <a:lstStyle/>
          <a:p>
            <a:r>
              <a:rPr lang="ru-RU" sz="1800" dirty="0"/>
              <a:t>Имя великой княгини Ольги упоминается всякий раз, когда речь заходит о выдающихся женщинах Древней Руси. </a:t>
            </a:r>
            <a:endParaRPr lang="ru-RU" sz="1800" dirty="0" smtClean="0"/>
          </a:p>
          <a:p>
            <a:r>
              <a:rPr lang="ru-RU" sz="1800" dirty="0"/>
              <a:t>Считается, что именно Княгиня положила начало каменному градостроительству на </a:t>
            </a:r>
            <a:r>
              <a:rPr lang="ru-RU" sz="1800" dirty="0" smtClean="0"/>
              <a:t>Руси. Это первые </a:t>
            </a:r>
            <a:r>
              <a:rPr lang="ru-RU" sz="1800" dirty="0"/>
              <a:t>каменные здания Киева — городской дворец и загородный терем </a:t>
            </a:r>
            <a:r>
              <a:rPr lang="ru-RU" sz="1800" dirty="0" smtClean="0"/>
              <a:t>Ольги. </a:t>
            </a:r>
          </a:p>
          <a:p>
            <a:r>
              <a:rPr lang="ru-RU" sz="1800" dirty="0" smtClean="0"/>
              <a:t>С </a:t>
            </a:r>
            <a:r>
              <a:rPr lang="ru-RU" sz="1800" dirty="0"/>
              <a:t>большим </a:t>
            </a:r>
            <a:r>
              <a:rPr lang="ru-RU" sz="1800" dirty="0" smtClean="0"/>
              <a:t>вниманием княгиня относилась </a:t>
            </a:r>
            <a:r>
              <a:rPr lang="ru-RU" sz="1800" dirty="0"/>
              <a:t>к благоустройству подвластных Киеву земель. </a:t>
            </a:r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/>
              <a:t>период ее правления Русь становится </a:t>
            </a:r>
            <a:r>
              <a:rPr lang="ru-RU" sz="1800" b="1" dirty="0"/>
              <a:t>«страной городов».</a:t>
            </a:r>
          </a:p>
        </p:txBody>
      </p:sp>
      <p:pic>
        <p:nvPicPr>
          <p:cNvPr id="5122" name="Picture 2" descr="C:\Users\A0188\Pictures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14" y="1412776"/>
            <a:ext cx="3233117" cy="482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2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Екатерина Великая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857328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/>
              <a:t>Эту женщину уважали даже ее враги. </a:t>
            </a:r>
            <a:r>
              <a:rPr lang="ru-RU" sz="2300" dirty="0" smtClean="0"/>
              <a:t>Ее </a:t>
            </a:r>
            <a:r>
              <a:rPr lang="ru-RU" sz="2300" dirty="0"/>
              <a:t>ум, образованность заставляли склонять врагов на колени. Она создала одну из самых ярчайших страниц в истории </a:t>
            </a:r>
            <a:r>
              <a:rPr lang="ru-RU" sz="2300" dirty="0" smtClean="0"/>
              <a:t>русской.</a:t>
            </a:r>
          </a:p>
          <a:p>
            <a:r>
              <a:rPr lang="ru-RU" sz="2300" dirty="0"/>
              <a:t>В результате русско-турецких войн </a:t>
            </a:r>
            <a:r>
              <a:rPr lang="ru-RU" sz="2300" u="sng" dirty="0" smtClean="0">
                <a:hlinkClick r:id="rId2"/>
              </a:rPr>
              <a:t>Россия</a:t>
            </a:r>
            <a:r>
              <a:rPr lang="ru-RU" sz="2300" dirty="0" smtClean="0"/>
              <a:t> </a:t>
            </a:r>
            <a:r>
              <a:rPr lang="ru-RU" sz="2300" dirty="0"/>
              <a:t>окончательно закрепилась на Черном море, были присоединены </a:t>
            </a:r>
            <a:r>
              <a:rPr lang="ru-RU" sz="2300" dirty="0" smtClean="0"/>
              <a:t>Северное </a:t>
            </a:r>
            <a:r>
              <a:rPr lang="ru-RU" sz="2300" dirty="0"/>
              <a:t>Причерноморье, Крым, Прикубанье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 По </a:t>
            </a:r>
            <a:r>
              <a:rPr lang="ru-RU" sz="2300" dirty="0"/>
              <a:t>численности населения Россия стала самой крупной европейской страной (на неё приходилось 20 % населения Европы). </a:t>
            </a:r>
          </a:p>
          <a:p>
            <a:r>
              <a:rPr lang="ru-RU" sz="2300" dirty="0" smtClean="0"/>
              <a:t>Екатерина </a:t>
            </a:r>
            <a:r>
              <a:rPr lang="ru-RU" sz="2300" dirty="0"/>
              <a:t>II образовала 29 новых губерний и построила около 144 городов.</a:t>
            </a:r>
          </a:p>
          <a:p>
            <a:endParaRPr lang="ru-RU" sz="1800" dirty="0"/>
          </a:p>
        </p:txBody>
      </p:sp>
      <p:pic>
        <p:nvPicPr>
          <p:cNvPr id="4100" name="Picture 4" descr="C:\Users\A0188\Pictures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3456384" cy="456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3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Жены декабристов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412776"/>
            <a:ext cx="3929640" cy="49685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14 декабря 1825 года в Петербурге на Сенатской площади произошло первое в истории России </a:t>
            </a:r>
            <a:r>
              <a:rPr lang="ru-RU" dirty="0" err="1" smtClean="0"/>
              <a:t>организо</a:t>
            </a:r>
            <a:r>
              <a:rPr lang="ru-RU" dirty="0" smtClean="0"/>
              <a:t>              ванное </a:t>
            </a:r>
            <a:r>
              <a:rPr lang="ru-RU" dirty="0"/>
              <a:t>выступление дворян-революционеров против царского самодержавия и произвола. </a:t>
            </a:r>
            <a:endParaRPr lang="ru-RU" dirty="0" smtClean="0"/>
          </a:p>
          <a:p>
            <a:pPr algn="just"/>
            <a:r>
              <a:rPr lang="ru-RU" dirty="0" smtClean="0"/>
              <a:t>Восстание </a:t>
            </a:r>
            <a:r>
              <a:rPr lang="ru-RU" dirty="0"/>
              <a:t>было подавлено. Пятерых его организаторов повесили, остальные были сосланы на каторгу в Сибирь, разжалованы в солдаты... </a:t>
            </a:r>
            <a:endParaRPr lang="ru-RU" dirty="0" smtClean="0"/>
          </a:p>
          <a:p>
            <a:pPr algn="just"/>
            <a:r>
              <a:rPr lang="ru-RU" dirty="0" smtClean="0"/>
              <a:t>Жены </a:t>
            </a:r>
            <a:r>
              <a:rPr lang="ru-RU" dirty="0"/>
              <a:t>одиннадцати </a:t>
            </a:r>
            <a:r>
              <a:rPr lang="ru-RU" dirty="0" smtClean="0"/>
              <a:t>осужденных </a:t>
            </a:r>
            <a:r>
              <a:rPr lang="ru-RU" dirty="0"/>
              <a:t>декабристов </a:t>
            </a:r>
            <a:r>
              <a:rPr lang="ru-RU" dirty="0" smtClean="0"/>
              <a:t>разделили </a:t>
            </a:r>
            <a:r>
              <a:rPr lang="ru-RU" dirty="0"/>
              <a:t>их сибирское изгнание. </a:t>
            </a:r>
            <a:r>
              <a:rPr lang="ru-RU" dirty="0" smtClean="0"/>
              <a:t>Многие из них принадлежали к знатному роду.</a:t>
            </a:r>
          </a:p>
          <a:p>
            <a:pPr algn="just"/>
            <a:r>
              <a:rPr lang="ru-RU" dirty="0" smtClean="0"/>
              <a:t>Гражданский </a:t>
            </a:r>
            <a:r>
              <a:rPr lang="ru-RU" dirty="0"/>
              <a:t>подвиг этих женщин - одна из славных страниц нашей истории</a:t>
            </a:r>
          </a:p>
        </p:txBody>
      </p:sp>
      <p:pic>
        <p:nvPicPr>
          <p:cNvPr id="8195" name="Picture 3" descr="C:\Users\A0188\Pictures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4" y="1530122"/>
            <a:ext cx="3910934" cy="46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0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/>
              </a:rPr>
              <a:t>Екатерина Ивановна Трубецкая</a:t>
            </a:r>
            <a:endParaRPr lang="ru-RU" sz="4400" b="1" dirty="0"/>
          </a:p>
        </p:txBody>
      </p:sp>
      <p:pic>
        <p:nvPicPr>
          <p:cNvPr id="7171" name="Picture 3" descr="C:\Users\A0188\Pictures\трубецк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700808"/>
            <a:ext cx="34563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b="1" dirty="0" smtClean="0"/>
          </a:p>
          <a:p>
            <a:pPr algn="just"/>
            <a:r>
              <a:rPr lang="ru-RU" dirty="0" smtClean="0"/>
              <a:t>Екатерина </a:t>
            </a:r>
            <a:r>
              <a:rPr lang="ru-RU" dirty="0"/>
              <a:t>Ивановна Трубецкая, урожденная </a:t>
            </a:r>
            <a:r>
              <a:rPr lang="ru-RU" dirty="0" err="1"/>
              <a:t>Лаваль</a:t>
            </a:r>
            <a:r>
              <a:rPr lang="ru-RU" dirty="0"/>
              <a:t>, первой покинула дом, отвергла блеск и роскошь, отказалась от богатства и доброго имени, порвала с прошлым и бросилась вслед за мужем в Сибирь. Ей тогда было 26 лет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Княгине предстояло преодолеть почти 6 тысяч верст тяжелейшего пути, а впереди её ждала неизвестность. Но мужественная женщина готова была все перенести, чтобы быть рядом с супругом.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75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Мария Николаевна Волконская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Мария Николаевна Волконская (девичья фамилия - Раевская) родилась 6 января 1807 года </a:t>
            </a:r>
            <a:r>
              <a:rPr lang="ru-RU" dirty="0" smtClean="0"/>
              <a:t>в </a:t>
            </a:r>
            <a:r>
              <a:rPr lang="ru-RU" dirty="0"/>
              <a:t>семье героя Отечественной войны 1812 года генерала Николая Раевского. По материнской линии Мария была правнучкой русского ученого Михаила Ломоносова.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1827 году последовала за мужем в Забайкалье. </a:t>
            </a:r>
            <a:r>
              <a:rPr lang="ru-RU" dirty="0" smtClean="0"/>
              <a:t>Вела </a:t>
            </a:r>
            <a:r>
              <a:rPr lang="ru-RU" dirty="0"/>
              <a:t>обширную переписку по поручению декабристов с их родственниками и знакомыми.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имя Волконской присылались «Литературная газета» </a:t>
            </a:r>
            <a:r>
              <a:rPr lang="ru-RU" dirty="0" err="1"/>
              <a:t>Дельвига</a:t>
            </a:r>
            <a:r>
              <a:rPr lang="ru-RU" dirty="0"/>
              <a:t>, художественные произведения, зарубежные журналы и газеты.</a:t>
            </a:r>
          </a:p>
        </p:txBody>
      </p:sp>
      <p:pic>
        <p:nvPicPr>
          <p:cNvPr id="9219" name="Picture 3" descr="C:\Users\A0188\Pictures\230px-Maria_Volkonskaya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3421056" cy="45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Полина Денисовна Осипенко- советская летчица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5001344"/>
          </a:xfrm>
        </p:spPr>
        <p:txBody>
          <a:bodyPr>
            <a:normAutofit fontScale="92500"/>
          </a:bodyPr>
          <a:lstStyle/>
          <a:p>
            <a:r>
              <a:rPr lang="ru-RU" sz="1800" dirty="0"/>
              <a:t>Летом </a:t>
            </a:r>
            <a:r>
              <a:rPr lang="ru-RU" sz="1800" dirty="0">
                <a:hlinkClick r:id="rId2"/>
              </a:rPr>
              <a:t>1937 года</a:t>
            </a:r>
            <a:r>
              <a:rPr lang="ru-RU" sz="1800" dirty="0"/>
              <a:t> П. Д. Осипенко </a:t>
            </a:r>
            <a:r>
              <a:rPr lang="ru-RU" sz="1800" b="1" dirty="0"/>
              <a:t>побила три мировых рекорда высотных полётов</a:t>
            </a:r>
            <a:r>
              <a:rPr lang="ru-RU" sz="1800" dirty="0"/>
              <a:t> с грузом и без </a:t>
            </a:r>
            <a:r>
              <a:rPr lang="ru-RU" sz="1800" dirty="0" smtClean="0"/>
              <a:t>нагрузки.</a:t>
            </a:r>
          </a:p>
          <a:p>
            <a:r>
              <a:rPr lang="ru-RU" sz="1800" dirty="0"/>
              <a:t>В </a:t>
            </a:r>
            <a:r>
              <a:rPr lang="ru-RU" sz="1800" u="sng" dirty="0">
                <a:hlinkClick r:id="rId3"/>
              </a:rPr>
              <a:t>1938 году</a:t>
            </a:r>
            <a:r>
              <a:rPr lang="ru-RU" sz="1800" dirty="0"/>
              <a:t> на самолёте </a:t>
            </a:r>
            <a:r>
              <a:rPr lang="ru-RU" sz="1800" dirty="0">
                <a:hlinkClick r:id="rId4"/>
              </a:rPr>
              <a:t>АНТ-37</a:t>
            </a:r>
            <a:r>
              <a:rPr lang="ru-RU" sz="1800" dirty="0"/>
              <a:t> «Родина» совершила </a:t>
            </a:r>
            <a:r>
              <a:rPr lang="ru-RU" sz="1800" dirty="0">
                <a:hlinkClick r:id="rId5"/>
              </a:rPr>
              <a:t>беспосадочный перелёт Москва — Дальний Восток</a:t>
            </a:r>
            <a:r>
              <a:rPr lang="ru-RU" sz="1800" dirty="0"/>
              <a:t>  протяжённостью 6450 км (по прямой — 5910 км). В ходе </a:t>
            </a:r>
            <a:r>
              <a:rPr lang="ru-RU" sz="1800" b="1" dirty="0"/>
              <a:t>перелёта был установлен женский мировой авиационный рекорд дальности полёта</a:t>
            </a:r>
            <a:r>
              <a:rPr lang="ru-RU" sz="1800" b="1" dirty="0" smtClean="0"/>
              <a:t>.</a:t>
            </a:r>
          </a:p>
          <a:p>
            <a:r>
              <a:rPr lang="ru-RU" sz="1800" dirty="0"/>
              <a:t>За выполнение этого перелёта и проявленные при этом мужество и героизм Полине Денисовне Осипенко присвоено звание </a:t>
            </a:r>
            <a:r>
              <a:rPr lang="ru-RU" sz="1800" dirty="0">
                <a:hlinkClick r:id="rId6"/>
              </a:rPr>
              <a:t>Героя Советского Союза</a:t>
            </a:r>
            <a:r>
              <a:rPr lang="ru-RU" sz="1800" dirty="0"/>
              <a:t>.</a:t>
            </a:r>
          </a:p>
          <a:p>
            <a:endParaRPr lang="ru-RU" sz="1800" b="1" dirty="0" smtClean="0"/>
          </a:p>
          <a:p>
            <a:pPr marL="82296" indent="0">
              <a:buNone/>
            </a:pPr>
            <a:endParaRPr lang="ru-RU" sz="1800" dirty="0"/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0188\Desktop\OsipenkoP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367973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1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Женщины и война...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ru-RU" sz="2400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/>
              <a:t>Что </a:t>
            </a:r>
            <a:r>
              <a:rPr lang="ru-RU" sz="2400" dirty="0"/>
              <a:t>может быть более </a:t>
            </a:r>
            <a:endParaRPr lang="ru-RU" sz="2400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/>
              <a:t>противоестественным</a:t>
            </a:r>
            <a:r>
              <a:rPr lang="ru-RU" sz="2400" dirty="0"/>
              <a:t>?</a:t>
            </a:r>
          </a:p>
          <a:p>
            <a:pPr algn="ctr">
              <a:lnSpc>
                <a:spcPct val="80000"/>
              </a:lnSpc>
              <a:buNone/>
            </a:pPr>
            <a:endParaRPr lang="ru-RU" sz="2400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/>
              <a:t>Женщина</a:t>
            </a:r>
            <a:r>
              <a:rPr lang="ru-RU" sz="2400" dirty="0"/>
              <a:t>, </a:t>
            </a:r>
            <a:endParaRPr lang="ru-RU" sz="2400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400" i="1" dirty="0" smtClean="0"/>
              <a:t>дарящая жизнь и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i="1" dirty="0" smtClean="0"/>
              <a:t>оберегающая </a:t>
            </a:r>
            <a:r>
              <a:rPr lang="ru-RU" sz="2400" i="1" dirty="0"/>
              <a:t>ее</a:t>
            </a:r>
            <a:r>
              <a:rPr lang="ru-RU" sz="2400" dirty="0"/>
              <a:t>, </a:t>
            </a:r>
            <a:endParaRPr lang="ru-RU" sz="2400" dirty="0" smtClean="0"/>
          </a:p>
          <a:p>
            <a:pPr algn="ctr">
              <a:lnSpc>
                <a:spcPct val="80000"/>
              </a:lnSpc>
              <a:buNone/>
            </a:pPr>
            <a:endParaRPr lang="ru-RU" sz="2400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/>
              <a:t>и </a:t>
            </a:r>
            <a:r>
              <a:rPr lang="ru-RU" sz="2400" dirty="0"/>
              <a:t>война</a:t>
            </a:r>
            <a:r>
              <a:rPr lang="ru-RU" sz="2400" dirty="0" smtClean="0"/>
              <a:t>,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400" dirty="0" smtClean="0"/>
              <a:t> </a:t>
            </a:r>
            <a:r>
              <a:rPr lang="ru-RU" sz="2400" i="1" dirty="0"/>
              <a:t>уносящая эту жизнь, </a:t>
            </a:r>
            <a:endParaRPr lang="ru-RU" sz="2400" i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400" i="1" dirty="0" smtClean="0"/>
              <a:t>единственную </a:t>
            </a:r>
            <a:r>
              <a:rPr lang="ru-RU" sz="2400" i="1" dirty="0"/>
              <a:t>и </a:t>
            </a:r>
            <a:endParaRPr lang="ru-RU" sz="2400" i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400" i="1" dirty="0" smtClean="0"/>
              <a:t>неповторимую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6" name="Picture 5" descr="Картинка 11 из 258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36253"/>
            <a:ext cx="3657600" cy="44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4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Великая Отечественная война</a:t>
            </a:r>
            <a:endParaRPr lang="ru-RU" sz="49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sz="3800" dirty="0" smtClean="0"/>
          </a:p>
          <a:p>
            <a:r>
              <a:rPr lang="ru-RU" sz="3800" dirty="0" smtClean="0"/>
              <a:t>В </a:t>
            </a:r>
            <a:r>
              <a:rPr lang="ru-RU" sz="3800" dirty="0"/>
              <a:t>годы Великой Отечественной войны в рядах Красной Армии, наравне с мужчинами, сражалось около 600 000 женщин ! Свыше 90 были удостоены звания Героя Советского Союза, более 100 000 награждены орденами и медалями.</a:t>
            </a:r>
          </a:p>
          <a:p>
            <a:r>
              <a:rPr lang="ru-RU" sz="3800" dirty="0"/>
              <a:t>Значительное число женщин непосредственно участвовало в боевых действиях. При этом, спектр их деятельности был довольно разнообразен. Они принимали участие в рейдах разведывательно - </a:t>
            </a:r>
            <a:r>
              <a:rPr lang="ru-RU" sz="3800" dirty="0" smtClean="0"/>
              <a:t>диверсионных </a:t>
            </a:r>
            <a:r>
              <a:rPr lang="ru-RU" sz="3800" dirty="0"/>
              <a:t>групп и партизанских отрядов, были санинструкторами, связистками, зенитчицами, снайперами, пулемётчицами, водителями автомобилей и танков. Много женщин было и в авиации: лётчицы, штурманы, стрелки - радисты...</a:t>
            </a:r>
          </a:p>
          <a:p>
            <a:r>
              <a:rPr lang="ru-RU" sz="3800" dirty="0"/>
              <a:t>При этом, женщины - авиаторы сражались как в составах обычных "мужских" авиационных полков, так и отдельных "женских".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258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478</TotalTime>
  <Words>1127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 «Великие женщины России» </vt:lpstr>
      <vt:lpstr> Княгиня Ольга  </vt:lpstr>
      <vt:lpstr>Екатерина Великая</vt:lpstr>
      <vt:lpstr>Жены декабристов</vt:lpstr>
      <vt:lpstr>Екатерина Ивановна Трубецкая</vt:lpstr>
      <vt:lpstr>Мария Николаевна Волконская</vt:lpstr>
      <vt:lpstr>Полина Денисовна Осипенко- советская летчица</vt:lpstr>
      <vt:lpstr> Женщины и война... </vt:lpstr>
      <vt:lpstr>Великая Отечественная война</vt:lpstr>
      <vt:lpstr>Зоя Космодемьянская</vt:lpstr>
      <vt:lpstr>Людмила Павличенко</vt:lpstr>
      <vt:lpstr>Бершанская Евдокия Давыдовна </vt:lpstr>
      <vt:lpstr>Раскова Марина Михайловна</vt:lpstr>
      <vt:lpstr>Валентина Терешкова </vt:lpstr>
      <vt:lpstr>Чулпа́н Наи́левна Хама́това </vt:lpstr>
      <vt:lpstr>Ирина  Александровна Винер</vt:lpstr>
      <vt:lpstr>Валентина Михайловна Матвиенко</vt:lpstr>
      <vt:lpstr>Мы рассказали вам о прекрасных женщинах, которые оставили и оставляют свой след в истории нашего государства. О женщинах, чье мужество не может оставить никого равнодушным.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«Великие женщины России.  Женские образы в искусстве.» </dc:title>
  <dc:creator>Разова В.А.</dc:creator>
  <cp:lastModifiedBy>Разова В.А.</cp:lastModifiedBy>
  <cp:revision>32</cp:revision>
  <dcterms:created xsi:type="dcterms:W3CDTF">2013-03-05T09:02:26Z</dcterms:created>
  <dcterms:modified xsi:type="dcterms:W3CDTF">2013-03-05T17:14:58Z</dcterms:modified>
</cp:coreProperties>
</file>