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5" r:id="rId10"/>
    <p:sldId id="266" r:id="rId11"/>
    <p:sldId id="267" r:id="rId12"/>
    <p:sldId id="264" r:id="rId13"/>
    <p:sldId id="269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0D610"/>
    <a:srgbClr val="190504"/>
    <a:srgbClr val="DDC7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858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13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708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48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992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3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767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409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373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410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221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586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1248-1C3D-46AC-B0A0-9BAC73AF7C9B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839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1450" y="2731477"/>
            <a:ext cx="7209692" cy="1395046"/>
          </a:xfrm>
          <a:noFill/>
          <a:effectLst>
            <a:glow rad="571500">
              <a:srgbClr val="190504">
                <a:alpha val="34000"/>
              </a:srgbClr>
            </a:glow>
            <a:softEdge rad="127000"/>
          </a:effectLst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10D61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10D61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10D61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10D61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10D61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10D61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10D61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10D61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10D61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10D61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10D61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10D61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10D61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«Новые формы уроков по английскому языку в условиях реализации ФГОС нового поколения»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10D61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1734" y="4759568"/>
            <a:ext cx="6759928" cy="732003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1800" dirty="0" err="1" smtClean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Кирдяева</a:t>
            </a:r>
            <a:r>
              <a:rPr lang="ru-RU" sz="1800" dirty="0" smtClean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Ольга Валерьевна, учитель англ. </a:t>
            </a:r>
            <a:r>
              <a:rPr lang="ru-RU" sz="1800" dirty="0" smtClean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язык</a:t>
            </a:r>
            <a:r>
              <a:rPr lang="ru-RU" sz="1800" dirty="0" smtClean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а</a:t>
            </a:r>
            <a:endParaRPr lang="ru-RU" sz="1800" dirty="0" smtClean="0">
              <a:ln w="0"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endParaRPr lang="ru-RU" sz="2700" dirty="0">
              <a:ln w="0">
                <a:noFill/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5354" y="34335"/>
            <a:ext cx="6729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1592" y="511388"/>
            <a:ext cx="5219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 26»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углубленным изучением отдельных предметов)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«г. Якутск»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0450" y="2118974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Образовательный проект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1662" y="6389077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Якутск, 2016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урок ИК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6103" y="5023337"/>
            <a:ext cx="2236911" cy="158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2831" y="351692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Использование Интернета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0861" y="1019908"/>
            <a:ext cx="668215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Возможность использовать аутентичные тексты.</a:t>
            </a:r>
          </a:p>
          <a:p>
            <a:pPr marL="342900" indent="-342900" algn="just">
              <a:buAutoNum type="arabicPeriod"/>
            </a:pP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Возможность общаться с носителем языка, т.к. он создает естественную языковую среду.</a:t>
            </a:r>
          </a:p>
          <a:p>
            <a:pPr marL="342900" indent="-342900" algn="just">
              <a:buAutoNum type="arabicPeriod"/>
            </a:pP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Возможность включить материалы сети в содержание урока.</a:t>
            </a:r>
          </a:p>
          <a:p>
            <a:pPr marL="342900" indent="-342900" algn="just">
              <a:buAutoNum type="arabicPeriod"/>
            </a:pP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Возможность самостоятельного поиска информации  учащимися в процессе работы над проектом.</a:t>
            </a:r>
          </a:p>
          <a:p>
            <a:pPr marL="342900" indent="-342900" algn="just">
              <a:buAutoNum type="arabicPeriod"/>
            </a:pP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Возможность ликвидации пробелов в знаниях.</a:t>
            </a:r>
          </a:p>
          <a:p>
            <a:pPr marL="342900" indent="-342900" algn="just">
              <a:buAutoNum type="arabicPeriod"/>
            </a:pP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Совершенствование умения </a:t>
            </a:r>
            <a:r>
              <a:rPr lang="ru-RU" sz="1700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аудировать</a:t>
            </a: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на основе аутентичных звуковых текстов.</a:t>
            </a:r>
          </a:p>
          <a:p>
            <a:pPr marL="342900" indent="-342900" algn="just">
              <a:buAutoNum type="arabicPeriod"/>
            </a:pP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Пополнение словарного запаса.</a:t>
            </a:r>
          </a:p>
          <a:p>
            <a:pPr marL="342900" indent="-342900" algn="just">
              <a:buAutoNum type="arabicPeriod"/>
            </a:pP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Формирование устойчивой мотивации иноязычной деятельности.</a:t>
            </a:r>
            <a:endParaRPr lang="ru-RU" sz="17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77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8308" y="550985"/>
            <a:ext cx="3247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Урок - праздник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 descr="I:\Урок праздн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097" y="4059240"/>
            <a:ext cx="3566273" cy="242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5324" y="1289538"/>
            <a:ext cx="59670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Расширяет знания учащихся о традициях и обычаях, существующих в  англоязычных странах.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Развивает способности к иноязычному общению.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Позволяет участвовать в различных ситуациях  межкультурной коммуникации.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13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3569" y="691662"/>
            <a:ext cx="357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Урок - экскурсия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I:\Урок -экск.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2415" y="4148505"/>
            <a:ext cx="4191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6061" y="1466221"/>
            <a:ext cx="6377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Развивает представление о культуре родной страны.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Формирует представление о культуре стран изучаемого языка. 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Развивает коммуникативные УУД.</a:t>
            </a:r>
          </a:p>
        </p:txBody>
      </p:sp>
    </p:spTree>
    <p:extLst>
      <p:ext uri="{BB962C8B-B14F-4D97-AF65-F5344CB8AC3E}">
        <p14:creationId xmlns:p14="http://schemas.microsoft.com/office/powerpoint/2010/main" xmlns="" val="13630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4492" y="738554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Урок - мюзикл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43" name="Picture 3" descr="C:\Users\Admin\Downloads\кош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2287" y="4528771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68769" y="1289538"/>
            <a:ext cx="59904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1. Способствует развитию социокультурной компетенции и ознакомлению с культурами англоязычных стран.</a:t>
            </a:r>
          </a:p>
          <a:p>
            <a:pPr algn="just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2. Содействует эстетическому и нравственному воспитанию.</a:t>
            </a:r>
          </a:p>
          <a:p>
            <a:pPr algn="just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3. Более полно раскрывает творческие способности каждого ученика.</a:t>
            </a:r>
          </a:p>
          <a:p>
            <a:pPr algn="just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4. Создает благоприятный психологический климат, снижает усталость.</a:t>
            </a:r>
          </a:p>
          <a:p>
            <a:pPr algn="just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5. Активизирует языковую деятельность.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33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7386" y="580347"/>
            <a:ext cx="430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Интегрированный урок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 descr="I:\Мюзик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7583" y="5055962"/>
            <a:ext cx="2442064" cy="126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ownloads\истор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3474" y="765013"/>
            <a:ext cx="1545981" cy="221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\Downloads\географ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29489"/>
            <a:ext cx="2732141" cy="134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\Downloads\Шекспи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2773" y="3221576"/>
            <a:ext cx="2227384" cy="157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1936" y="1047433"/>
            <a:ext cx="533400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1.Расширяет общеобразовательный кругозор учащихся.</a:t>
            </a:r>
          </a:p>
          <a:p>
            <a:pPr algn="just"/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2.Прививает стремление овладевать знаниями шире обязательных программ.     </a:t>
            </a:r>
          </a:p>
          <a:p>
            <a:pPr algn="just"/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3.Дает возможность систематизировать и обобщать знания по смежным  учебным предметам.</a:t>
            </a:r>
          </a:p>
          <a:p>
            <a:pPr algn="just"/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4.Развитие и совершенствование эстетического вкуса учащихся.</a:t>
            </a:r>
          </a:p>
          <a:p>
            <a:pPr algn="just"/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5.Формирует художественный вкус, умение понимать и ценить произведения искусства.</a:t>
            </a:r>
            <a:endParaRPr lang="ru-RU" sz="17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0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3108" y="460103"/>
            <a:ext cx="164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Выводы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6195" y="4706904"/>
            <a:ext cx="3049220" cy="198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8860" y="829435"/>
            <a:ext cx="71665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Нетрадиционные виды уроков иностранного языка являются залогом успешной речевой активности учащихся, с их помощью они приобщаются к культуре стран изучаемого языка, а также расширяют знания о культурном наследии родной страны, что позволяет им принимать активное участие в диалоге культур.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Нетрадиционные виды уроков дают возможность не только поднять интерес учащихся к изучаемому предмету, но и развивать их творческую самостоятельность, обучать работе с различными источниками знаний, формировать и совершенствовать коммуникативные навыки.</a:t>
            </a:r>
          </a:p>
        </p:txBody>
      </p:sp>
    </p:spTree>
    <p:extLst>
      <p:ext uri="{BB962C8B-B14F-4D97-AF65-F5344CB8AC3E}">
        <p14:creationId xmlns:p14="http://schemas.microsoft.com/office/powerpoint/2010/main" xmlns="" val="35382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5292" y="1849343"/>
            <a:ext cx="4747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75" name="Picture 3" descr="C:\Users\Admin\Downloads\Английский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1375" y="3259015"/>
            <a:ext cx="2671763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290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29506" y="544177"/>
            <a:ext cx="67993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«Развивающемуся обществу нужны современно образованные, нравственные, предприимчивые люди, которые могут самостоятельно принимать ответственные решения в ситуации выбора, прогнозируя возможные последствия, способные к сотрудничеству, отличаются мобильностью, динамизмом, конструктивностью, обладают развитым чувством ответственности за судьбу страны».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(Концепция модернизации образования)</a:t>
            </a:r>
          </a:p>
        </p:txBody>
      </p:sp>
      <p:pic>
        <p:nvPicPr>
          <p:cNvPr id="1026" name="Picture 2" descr="I:\Думающ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1478" y="3941406"/>
            <a:ext cx="2157413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80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34309" y="351693"/>
            <a:ext cx="672904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Актуальность</a:t>
            </a:r>
          </a:p>
          <a:p>
            <a:pPr algn="just"/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Основное назначение иностранного языка - формирование коммуникативной компетентности, т.е. способности и готовности осуществлять иноязычное </a:t>
            </a:r>
            <a:r>
              <a:rPr lang="ru-RU" sz="17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межличностное и межкультурное общение с носителями языка.</a:t>
            </a:r>
          </a:p>
          <a:p>
            <a:pPr algn="just"/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Нельзя научить человека плавать, не окунув его в воду. Нельзя научить человека говорить на иностранном языке, не погрузив его в иноязычную среду.</a:t>
            </a:r>
          </a:p>
          <a:p>
            <a:pPr algn="just"/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Но как это сделать вне среды изучаемого языка? </a:t>
            </a:r>
            <a:endParaRPr lang="ru-RU" sz="17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Важным моментом в ответе на этот вопрос является мотивация. Чем интереснее будет ученику на уроке, тем эффективнее будет его учебная деятельность.</a:t>
            </a:r>
          </a:p>
          <a:p>
            <a:pPr algn="just"/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Нетрадиционная форма урока – это такая форма обучения в школе, которая делает урок разнообразным и необычным.</a:t>
            </a:r>
          </a:p>
        </p:txBody>
      </p:sp>
      <p:pic>
        <p:nvPicPr>
          <p:cNvPr id="2050" name="Picture 2" descr="C:\Users\Admin\Downloads\Учить английск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5056" y="5195543"/>
            <a:ext cx="1998295" cy="13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01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6063" y="281354"/>
            <a:ext cx="7080738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Объект</a:t>
            </a: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– процесс обучения иностранному языку в общеобразовательной школе.</a:t>
            </a:r>
          </a:p>
          <a:p>
            <a:pPr algn="just"/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Предмет </a:t>
            </a: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– нетрадиционные уроки как средство формирования коммуникативных навыков у учащихся в процессе изучения иностранного языка.</a:t>
            </a:r>
            <a:endParaRPr lang="ru-RU" sz="1700" dirty="0" smtClean="0"/>
          </a:p>
          <a:p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Цель</a:t>
            </a: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– систематизация и обобщение теоретического материала по теме проекта.</a:t>
            </a:r>
          </a:p>
          <a:p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Задачи:</a:t>
            </a:r>
          </a:p>
          <a:p>
            <a:pPr marL="285750" indent="-285750" algn="just">
              <a:buFontTx/>
              <a:buChar char="-"/>
            </a:pPr>
            <a:r>
              <a:rPr lang="ru-RU" sz="17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</a:t>
            </a: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характеризовать основные виды нетрадиционных уроков; </a:t>
            </a:r>
          </a:p>
          <a:p>
            <a:pPr marL="285750" indent="-285750" algn="just">
              <a:buFontTx/>
              <a:buChar char="-"/>
            </a:pPr>
            <a:r>
              <a:rPr lang="ru-RU" sz="17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</a:t>
            </a: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оказать их потенциал в формировании коммуникативных навыков. </a:t>
            </a:r>
          </a:p>
          <a:p>
            <a:pPr algn="just"/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Практическая значимость </a:t>
            </a: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– возможность использовать представленные в данной работе материалы для подготовки к урокам учителей иностранного языка в средних школах, гимназиях, школах с углубленным изучением иностранного языка.</a:t>
            </a:r>
            <a:endParaRPr lang="ru-RU" sz="17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C:\Users\Admin\Downloads\Английский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7169" y="4895268"/>
            <a:ext cx="4079631" cy="18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291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6030" y="574430"/>
            <a:ext cx="68579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Особенности нетрадиционных форм урока</a:t>
            </a:r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46031" y="1220762"/>
            <a:ext cx="702212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1</a:t>
            </a: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. Используется для повышения эффективности образовательного процесса за счет активизации деятельности учащихся на уроке.</a:t>
            </a:r>
          </a:p>
          <a:p>
            <a:pPr algn="just"/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2. Содержат неограниченные возможности в деле ликвидации перегрузки учащихся домашними заданиями путем использования различных способов изучения нового материала на уроке.</a:t>
            </a:r>
          </a:p>
          <a:p>
            <a:pPr algn="just"/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3. Позволяют шире вводить элементы занимательности, что повышает интерес к предмету.</a:t>
            </a:r>
          </a:p>
          <a:p>
            <a:pPr algn="just"/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4. Одна из форм активного обучения – попытка свести воедино и осуществить на практике все принципы обучения с использованием  различных средств и методов обучения.</a:t>
            </a:r>
          </a:p>
          <a:p>
            <a:pPr algn="just"/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5. Возможность развивать свои творческие способности и личностные качества, оценить роль знаний и увидеть их применение на практике, ощутить взаимосвязь разных наук.</a:t>
            </a:r>
          </a:p>
        </p:txBody>
      </p:sp>
    </p:spTree>
    <p:extLst>
      <p:ext uri="{BB962C8B-B14F-4D97-AF65-F5344CB8AC3E}">
        <p14:creationId xmlns:p14="http://schemas.microsoft.com/office/powerpoint/2010/main" xmlns="" val="139528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I:\Урок проек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5292" y="4463320"/>
            <a:ext cx="2426677" cy="219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0998" y="219037"/>
            <a:ext cx="4513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Урок - проект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2215" y="147710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81908" y="855785"/>
            <a:ext cx="70690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Направлен на активное самостоятельное мышление. 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Учит применять полученные знания на практике. 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Отличается кооперативным характером выполнения заданий.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Предполагает высокий уровень индивидуальной и коллективной ответственности за выполнение задания по разработке проекта.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Является одной из форм исследовательской познавательной деятельности.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Главный результат – актуализация имеющихся и формирование новых УУД и их творческое применение в новых условиях.</a:t>
            </a:r>
          </a:p>
          <a:p>
            <a:pPr marL="342900" indent="-342900">
              <a:buAutoNum type="arabicPeriod"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4491" y="281354"/>
            <a:ext cx="1774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Урок - игра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1571" y="681464"/>
            <a:ext cx="71393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Расширяет знания учащихся об обычаях, существующих в англоязычных  странах и развивает у школьников способности к иноязычному общению, позволяющих участвовать в различных ситуациях межкультурной коммуникации.</a:t>
            </a:r>
          </a:p>
          <a:p>
            <a:pPr algn="just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Виды игр: деловые, ролевые,  лексические, грамматические, орфографические,  фонетические, творческие: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брейн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-ринг, урок-КВН, урок-викторина, урок-соревнование, урок-путешествие.</a:t>
            </a:r>
          </a:p>
        </p:txBody>
      </p:sp>
      <p:pic>
        <p:nvPicPr>
          <p:cNvPr id="1026" name="Picture 2" descr="C:\Users\Admin\Downloads\Игр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4251" y="4509506"/>
            <a:ext cx="4216379" cy="206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723" y="316523"/>
            <a:ext cx="269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Видео - урок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I:\видеоуро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3559" y="4452203"/>
            <a:ext cx="3240990" cy="21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8211" y="890954"/>
            <a:ext cx="61663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Процесс овладения языком  представляется как постижение живой иноязычной культуры.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Повышается мотивация речевой деятельности обучающихся.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Эмоциональное воздействие.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Развитие внимания и памяти.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Атмосфера совместной познавательной деятельности.</a:t>
            </a:r>
          </a:p>
          <a:p>
            <a:pPr marL="342900" indent="-342900" algn="just">
              <a:buAutoNum type="arabicPeriod"/>
            </a:pP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 algn="just">
              <a:buAutoNum type="arabicPeriod"/>
            </a:pPr>
            <a:endParaRPr lang="ru-RU" sz="20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08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Урок спектак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8463" y="4026650"/>
            <a:ext cx="2614245" cy="244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1076" y="293077"/>
            <a:ext cx="3223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Урок - спектакль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9138" y="1113692"/>
            <a:ext cx="62835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Совершенствование произносительных навыков.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Создание коммуникативной, познавательной и эстетической коммуникации.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Выработка навыков языкового общения.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Развитие индивидуальных творческих способностей.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Развитие интереса к литературе.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Увеличение лексического запаса.</a:t>
            </a:r>
          </a:p>
          <a:p>
            <a:pPr marL="342900" indent="-342900" algn="just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251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</TotalTime>
  <Words>858</Words>
  <Application>Microsoft Office PowerPoint</Application>
  <PresentationFormat>Экран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«Новые формы уроков по английскому языку в условиях реализации ФГОС нового поколения»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User</cp:lastModifiedBy>
  <cp:revision>39</cp:revision>
  <dcterms:created xsi:type="dcterms:W3CDTF">2015-09-22T12:08:41Z</dcterms:created>
  <dcterms:modified xsi:type="dcterms:W3CDTF">2016-04-01T15:10:02Z</dcterms:modified>
</cp:coreProperties>
</file>