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98" r:id="rId3"/>
    <p:sldId id="282" r:id="rId4"/>
    <p:sldId id="300" r:id="rId5"/>
    <p:sldId id="322" r:id="rId6"/>
    <p:sldId id="320" r:id="rId7"/>
    <p:sldId id="321" r:id="rId8"/>
    <p:sldId id="323" r:id="rId9"/>
    <p:sldId id="302" r:id="rId10"/>
    <p:sldId id="316" r:id="rId11"/>
    <p:sldId id="29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CC40"/>
    <a:srgbClr val="ED42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0" autoAdjust="0"/>
    <p:restoredTop sz="94714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Начало года</a:t>
            </a:r>
            <a:r>
              <a:rPr lang="ru-RU" baseline="0" dirty="0"/>
              <a:t> 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5244604841061536E-2"/>
          <c:y val="0.12356375869621559"/>
          <c:w val="0.52549369852138539"/>
          <c:h val="0.274254051137175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ниже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соц.коммуникативные </c:v>
                </c:pt>
                <c:pt idx="1">
                  <c:v>познавательное </c:v>
                </c:pt>
                <c:pt idx="2">
                  <c:v>речевое </c:v>
                </c:pt>
                <c:pt idx="3">
                  <c:v>худ.эстетическое </c:v>
                </c:pt>
                <c:pt idx="4">
                  <c:v>физическое 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70</c:v>
                </c:pt>
                <c:pt idx="1">
                  <c:v>50</c:v>
                </c:pt>
                <c:pt idx="2">
                  <c:v>80</c:v>
                </c:pt>
                <c:pt idx="3">
                  <c:v>70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88-48C7-BD37-98E2181D50C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соответсвует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соц.коммуникативные </c:v>
                </c:pt>
                <c:pt idx="1">
                  <c:v>познавательное </c:v>
                </c:pt>
                <c:pt idx="2">
                  <c:v>речевое </c:v>
                </c:pt>
                <c:pt idx="3">
                  <c:v>худ.эстетическое </c:v>
                </c:pt>
                <c:pt idx="4">
                  <c:v>физическое 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30</c:v>
                </c:pt>
                <c:pt idx="1">
                  <c:v>50</c:v>
                </c:pt>
                <c:pt idx="2">
                  <c:v>20</c:v>
                </c:pt>
                <c:pt idx="3">
                  <c:v>30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88-48C7-BD37-98E2181D50C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выше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соц.коммуникативные </c:v>
                </c:pt>
                <c:pt idx="1">
                  <c:v>познавательное </c:v>
                </c:pt>
                <c:pt idx="2">
                  <c:v>речевое </c:v>
                </c:pt>
                <c:pt idx="3">
                  <c:v>худ.эстетическое </c:v>
                </c:pt>
                <c:pt idx="4">
                  <c:v>физическое  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88-48C7-BD37-98E2181D5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8361023"/>
        <c:axId val="978356031"/>
      </c:barChart>
      <c:catAx>
        <c:axId val="9783610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8356031"/>
        <c:crosses val="autoZero"/>
        <c:auto val="1"/>
        <c:lblAlgn val="ctr"/>
        <c:lblOffset val="100"/>
        <c:noMultiLvlLbl val="0"/>
      </c:catAx>
      <c:valAx>
        <c:axId val="978356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8361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470602028100441E-2"/>
          <c:y val="0.83539184303595893"/>
          <c:w val="0.86698916107708768"/>
          <c:h val="8.09690127022923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Конец года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4351834079022613E-2"/>
          <c:y val="0.13635544877628833"/>
          <c:w val="0.76229571048918654"/>
          <c:h val="0.318100673598976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ниже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соц.коммуникативное</c:v>
                </c:pt>
                <c:pt idx="1">
                  <c:v>познавательное </c:v>
                </c:pt>
                <c:pt idx="2">
                  <c:v>речевое</c:v>
                </c:pt>
                <c:pt idx="3">
                  <c:v>худ.эстетическое  </c:v>
                </c:pt>
                <c:pt idx="4">
                  <c:v>физическое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</c:v>
                </c:pt>
                <c:pt idx="1">
                  <c:v>19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0A-492C-8CFC-D64C102E4B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соответсвует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соц.коммуникативное</c:v>
                </c:pt>
                <c:pt idx="1">
                  <c:v>познавательное </c:v>
                </c:pt>
                <c:pt idx="2">
                  <c:v>речевое</c:v>
                </c:pt>
                <c:pt idx="3">
                  <c:v>худ.эстетическое  </c:v>
                </c:pt>
                <c:pt idx="4">
                  <c:v>физическое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74</c:v>
                </c:pt>
                <c:pt idx="1">
                  <c:v>62</c:v>
                </c:pt>
                <c:pt idx="2">
                  <c:v>81</c:v>
                </c:pt>
                <c:pt idx="3">
                  <c:v>81</c:v>
                </c:pt>
                <c:pt idx="4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0A-492C-8CFC-D64C102E4B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выше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соц.коммуникативное</c:v>
                </c:pt>
                <c:pt idx="1">
                  <c:v>познавательное </c:v>
                </c:pt>
                <c:pt idx="2">
                  <c:v>речевое</c:v>
                </c:pt>
                <c:pt idx="3">
                  <c:v>худ.эстетическое  </c:v>
                </c:pt>
                <c:pt idx="4">
                  <c:v>физическое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12</c:v>
                </c:pt>
                <c:pt idx="1">
                  <c:v>19</c:v>
                </c:pt>
                <c:pt idx="2">
                  <c:v>19</c:v>
                </c:pt>
                <c:pt idx="3">
                  <c:v>19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0A-492C-8CFC-D64C102E4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478927"/>
        <c:axId val="1113479343"/>
      </c:barChart>
      <c:catAx>
        <c:axId val="1113478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3479343"/>
        <c:crosses val="autoZero"/>
        <c:auto val="1"/>
        <c:lblAlgn val="ctr"/>
        <c:lblOffset val="100"/>
        <c:noMultiLvlLbl val="0"/>
      </c:catAx>
      <c:valAx>
        <c:axId val="1113479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3478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7CD7541-9467-4B50-A855-AB1868B03107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47B7B6-57CB-487F-AC63-602E7B0E05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AF319C-577C-4772-8689-E96C16AD612A}" type="slidenum">
              <a:rPr lang="ru-RU" altLang="ru-RU"/>
              <a:pPr eaLnBrk="1" hangingPunct="1"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6C902-0594-48B3-B8AB-E22F27466D7B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E331C-A886-4985-A55C-6B00211BDD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2014646"/>
      </p:ext>
    </p:extLst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8FD57-7603-4133-8704-7A40666D79EB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B56A0-E462-4822-B931-4611832C76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5571975"/>
      </p:ext>
    </p:extLst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BC3F9-DF02-48A9-A2BB-56E3EFB99A0A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C981C-D804-4ECC-B2B3-4E2498E62C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9725621"/>
      </p:ext>
    </p:extLst>
  </p:cSld>
  <p:clrMapOvr>
    <a:masterClrMapping/>
  </p:clrMapOvr>
  <p:transition spd="med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B5A0D-93AF-48C6-BF7A-26D081B506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2367857"/>
      </p:ext>
    </p:extLst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DD3B4-A94D-4A6A-9F0F-BB607C403825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6393A-4765-4168-9A67-CE5642A771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3146771"/>
      </p:ext>
    </p:extLst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4C416-BCA0-4193-9E7D-C288CAD4197D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B436E-9CF0-4DB4-B205-96F4F8D8EF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4545463"/>
      </p:ext>
    </p:extLst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69150-12AB-434A-8201-2A3BFB6DCC7E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08BA7-61DA-487A-B480-A4F28F999D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5808845"/>
      </p:ext>
    </p:extLst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4BF22-9C4C-4336-B1CF-FBC995CD9739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AF974-5971-4EDA-98D6-7D96B2A917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5672240"/>
      </p:ext>
    </p:extLst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30863-3C70-40DA-891D-A7A26CA3A6D2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1FBC4-7A3C-4E86-A031-22417CE524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8676624"/>
      </p:ext>
    </p:extLst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74BE7-E050-4571-B015-8022A4C15590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E5558-71C1-4A5F-9B28-FB387A390F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8411278"/>
      </p:ext>
    </p:extLst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BBC69-00D1-4B7E-8C2A-8954D8FF1BF9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DE596-E156-4AAE-A4D6-CE5AFA8BD4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4860907"/>
      </p:ext>
    </p:extLst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D534-0075-4C8C-ADB4-0B836CF2EC7C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26EB1D-2D43-4F87-A035-E2A8DE3A75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9352079"/>
      </p:ext>
    </p:extLst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39EE2F-4EEF-4321-AFD1-A2A5D5872060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76D324D-8E50-48F8-8644-874FEA38F62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med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5" y="1340768"/>
            <a:ext cx="7632849" cy="266429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highlight>
                  <a:srgbClr val="89CC40"/>
                </a:highlight>
                <a:latin typeface="Monotype Corsiva" panose="03010101010201010101" pitchFamily="66" charset="0"/>
              </a:rPr>
              <a:t>Годовой отчёт за  </a:t>
            </a:r>
            <a:br>
              <a:rPr lang="ru-RU" dirty="0">
                <a:highlight>
                  <a:srgbClr val="89CC40"/>
                </a:highlight>
                <a:latin typeface="Monotype Corsiva" panose="03010101010201010101" pitchFamily="66" charset="0"/>
              </a:rPr>
            </a:br>
            <a:r>
              <a:rPr lang="ru-RU" dirty="0">
                <a:highlight>
                  <a:srgbClr val="89CC40"/>
                </a:highlight>
                <a:latin typeface="Monotype Corsiva" panose="03010101010201010101" pitchFamily="66" charset="0"/>
              </a:rPr>
              <a:t>«2024-2025 учебный год»</a:t>
            </a:r>
            <a:br>
              <a:rPr lang="ru-RU" dirty="0">
                <a:highlight>
                  <a:srgbClr val="89CC40"/>
                </a:highlight>
                <a:latin typeface="Monotype Corsiva" panose="03010101010201010101" pitchFamily="66" charset="0"/>
              </a:rPr>
            </a:br>
            <a:r>
              <a:rPr lang="ru-RU" dirty="0">
                <a:highlight>
                  <a:srgbClr val="89CC40"/>
                </a:highlight>
                <a:latin typeface="Monotype Corsiva" panose="03010101010201010101" pitchFamily="66" charset="0"/>
              </a:rPr>
              <a:t>группа раннего возраста детей с 2-х месяцев до 2-х лет  </a:t>
            </a:r>
            <a:br>
              <a:rPr lang="ru-RU" dirty="0">
                <a:highlight>
                  <a:srgbClr val="89CC40"/>
                </a:highlight>
                <a:latin typeface="Monotype Corsiva" panose="03010101010201010101" pitchFamily="66" charset="0"/>
              </a:rPr>
            </a:br>
            <a:r>
              <a:rPr lang="ru-RU" dirty="0">
                <a:highlight>
                  <a:srgbClr val="89CC40"/>
                </a:highlight>
                <a:latin typeface="Monotype Corsiva" panose="03010101010201010101" pitchFamily="66" charset="0"/>
              </a:rPr>
              <a:t>«Светлячок»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7236295" y="5301208"/>
            <a:ext cx="1881979" cy="122894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dirty="0">
                <a:highlight>
                  <a:srgbClr val="89CC40"/>
                </a:highlight>
                <a:latin typeface="Monotype Corsiva" panose="03010101010201010101" pitchFamily="66" charset="0"/>
                <a:cs typeface="Mongolian Baiti" panose="03000500000000000000" pitchFamily="66" charset="0"/>
              </a:rPr>
              <a:t>Воспитатели: </a:t>
            </a: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dirty="0">
                <a:highlight>
                  <a:srgbClr val="89CC40"/>
                </a:highlight>
                <a:latin typeface="Monotype Corsiva" panose="03010101010201010101" pitchFamily="66" charset="0"/>
                <a:cs typeface="Mongolian Baiti" panose="03000500000000000000" pitchFamily="66" charset="0"/>
              </a:rPr>
              <a:t>Скворцова .К.В.</a:t>
            </a: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dirty="0">
                <a:highlight>
                  <a:srgbClr val="89CC40"/>
                </a:highlight>
                <a:latin typeface="Monotype Corsiva" panose="03010101010201010101" pitchFamily="66" charset="0"/>
                <a:cs typeface="Mongolian Baiti" panose="03000500000000000000" pitchFamily="66" charset="0"/>
              </a:rPr>
              <a:t> Кутяева А.А. </a:t>
            </a:r>
          </a:p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4100" name="Picture 2" descr="http://img-fotki.yandex.ru/get/4424/35295979.4/0_5f053_b43d1bcf_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" y="4509120"/>
            <a:ext cx="2643188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onotype Corsiva" pitchFamily="66" charset="0"/>
              </a:rPr>
              <a:t> Задачи на 2025-2026 </a:t>
            </a:r>
            <a:r>
              <a:rPr lang="ru-RU" b="1" dirty="0">
                <a:solidFill>
                  <a:schemeClr val="bg1"/>
                </a:solidFill>
                <a:latin typeface="Monotype Corsiva" pitchFamily="66" charset="0"/>
              </a:rPr>
              <a:t>учебный год</a:t>
            </a:r>
            <a:r>
              <a:rPr lang="ru-RU" dirty="0">
                <a:solidFill>
                  <a:schemeClr val="bg1"/>
                </a:solidFill>
                <a:latin typeface="Monotype Corsiva" pitchFamily="66" charset="0"/>
              </a:rPr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184576"/>
          </a:xfrm>
        </p:spPr>
        <p:txBody>
          <a:bodyPr/>
          <a:lstStyle/>
          <a:p>
            <a:r>
              <a:rPr lang="ru-RU" sz="2000" dirty="0">
                <a:solidFill>
                  <a:schemeClr val="bg1"/>
                </a:solidFill>
              </a:rPr>
              <a:t>1. Продолжать работу с детьми по всем направлениям развития;</a:t>
            </a:r>
          </a:p>
          <a:p>
            <a:r>
              <a:rPr lang="ru-RU" sz="2000" dirty="0">
                <a:solidFill>
                  <a:schemeClr val="bg1"/>
                </a:solidFill>
              </a:rPr>
              <a:t>2. Использовать в работе современные педагогические технологии;</a:t>
            </a:r>
          </a:p>
          <a:p>
            <a:r>
              <a:rPr lang="ru-RU" sz="2000" dirty="0">
                <a:solidFill>
                  <a:schemeClr val="bg1"/>
                </a:solidFill>
              </a:rPr>
              <a:t>3. Укреплять здоровье детей, развивать двигательную и гигиеническую культуру;</a:t>
            </a:r>
          </a:p>
          <a:p>
            <a:r>
              <a:rPr lang="ru-RU" sz="2000" dirty="0">
                <a:solidFill>
                  <a:schemeClr val="bg1"/>
                </a:solidFill>
              </a:rPr>
              <a:t>4. Развивать и совершенствовать методы работы по взаимодействию с родителями;</a:t>
            </a:r>
          </a:p>
          <a:p>
            <a:r>
              <a:rPr lang="ru-RU" sz="2000" dirty="0">
                <a:solidFill>
                  <a:schemeClr val="bg1"/>
                </a:solidFill>
              </a:rPr>
              <a:t>5. Повышать свой уровень профессионализма ;</a:t>
            </a:r>
          </a:p>
          <a:p>
            <a:r>
              <a:rPr lang="ru-RU" sz="2000" dirty="0">
                <a:solidFill>
                  <a:schemeClr val="bg1"/>
                </a:solidFill>
              </a:rPr>
              <a:t>6. Принимать активное участие в мероприятиях ДОУ и посёлка.</a:t>
            </a:r>
          </a:p>
          <a:p>
            <a:pPr marL="0" indent="0">
              <a:buNone/>
            </a:pPr>
            <a:r>
              <a:rPr lang="ru-RU" sz="2000" dirty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00"/>
          </a:xfrm>
        </p:spPr>
        <p:txBody>
          <a:bodyPr/>
          <a:lstStyle/>
          <a:p>
            <a:pPr>
              <a:defRPr/>
            </a:pPr>
            <a:r>
              <a:rPr lang="ru-RU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</a:t>
            </a:r>
            <a:br>
              <a:rPr lang="ru-RU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</a:t>
            </a:r>
            <a:br>
              <a:rPr lang="ru-RU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ВНИМАНИЕ!</a:t>
            </a:r>
          </a:p>
        </p:txBody>
      </p:sp>
    </p:spTree>
  </p:cSld>
  <p:clrMapOvr>
    <a:masterClrMapping/>
  </p:clrMapOvr>
  <p:transition spd="med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893763" y="-62825"/>
            <a:ext cx="8250237" cy="914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Характеристика группы.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914311" y="1382617"/>
            <a:ext cx="3238066" cy="1214283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600" dirty="0">
                <a:solidFill>
                  <a:schemeClr val="bg1"/>
                </a:solidFill>
                <a:highlight>
                  <a:srgbClr val="89CC40"/>
                </a:highlight>
                <a:latin typeface="Times New Roman" pitchFamily="18" charset="0"/>
                <a:cs typeface="Times New Roman" pitchFamily="18" charset="0"/>
              </a:rPr>
              <a:t>Возраст: с 2-х месяцев – 2 лет.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600" dirty="0">
                <a:solidFill>
                  <a:schemeClr val="bg1"/>
                </a:solidFill>
                <a:highlight>
                  <a:srgbClr val="89CC40"/>
                </a:highlight>
                <a:latin typeface="Times New Roman" pitchFamily="18" charset="0"/>
                <a:cs typeface="Times New Roman" pitchFamily="18" charset="0"/>
              </a:rPr>
              <a:t>Списочный состав: 16 детей;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600" dirty="0">
                <a:solidFill>
                  <a:schemeClr val="bg1"/>
                </a:solidFill>
                <a:highlight>
                  <a:srgbClr val="89CC40"/>
                </a:highlight>
                <a:latin typeface="Times New Roman" pitchFamily="18" charset="0"/>
                <a:cs typeface="Times New Roman" pitchFamily="18" charset="0"/>
              </a:rPr>
              <a:t>Девочек – 8;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600" dirty="0">
                <a:solidFill>
                  <a:schemeClr val="bg1"/>
                </a:solidFill>
                <a:highlight>
                  <a:srgbClr val="89CC40"/>
                </a:highlight>
                <a:latin typeface="Times New Roman" pitchFamily="18" charset="0"/>
                <a:cs typeface="Times New Roman" pitchFamily="18" charset="0"/>
              </a:rPr>
              <a:t>Мальчиков – 8.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DEF342-4C7E-42F8-A60B-5A79F25200FA}"/>
              </a:ext>
            </a:extLst>
          </p:cNvPr>
          <p:cNvSpPr txBox="1"/>
          <p:nvPr/>
        </p:nvSpPr>
        <p:spPr>
          <a:xfrm>
            <a:off x="685985" y="2867879"/>
            <a:ext cx="6700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В  группе созданы условия для нормального психосоциального развития детей:</a:t>
            </a:r>
            <a:endParaRPr lang="ru-RU" sz="28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79AFD-8665-4E76-AF02-2BC604882C75}"/>
              </a:ext>
            </a:extLst>
          </p:cNvPr>
          <p:cNvSpPr txBox="1"/>
          <p:nvPr/>
        </p:nvSpPr>
        <p:spPr>
          <a:xfrm>
            <a:off x="-858649" y="4077072"/>
            <a:ext cx="5042854" cy="1515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>
              <a:spcBef>
                <a:spcPct val="0"/>
              </a:spcBef>
              <a:spcAft>
                <a:spcPts val="907"/>
              </a:spcAft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9CC40"/>
                </a:highlight>
                <a:latin typeface="Times New Roman" pitchFamily="18" charset="0"/>
                <a:cs typeface="Times New Roman" pitchFamily="18" charset="0"/>
              </a:rPr>
              <a:t>спокойная и доброжелательная обстановка;</a:t>
            </a:r>
          </a:p>
          <a:p>
            <a:pPr marL="1200150" lvl="2" indent="-285750">
              <a:spcBef>
                <a:spcPct val="0"/>
              </a:spcBef>
              <a:spcAft>
                <a:spcPts val="907"/>
              </a:spcAft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9CC40"/>
                </a:highlight>
                <a:latin typeface="Times New Roman" pitchFamily="18" charset="0"/>
                <a:cs typeface="Times New Roman" pitchFamily="18" charset="0"/>
              </a:rPr>
              <a:t>внимание к эмоциональным потребностям детей</a:t>
            </a:r>
          </a:p>
          <a:p>
            <a:pPr marL="1200150" lvl="2" indent="-285750">
              <a:spcBef>
                <a:spcPct val="0"/>
              </a:spcBef>
              <a:spcAft>
                <a:spcPts val="907"/>
              </a:spcAft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9CC40"/>
                </a:highlight>
                <a:latin typeface="Times New Roman" pitchFamily="18" charset="0"/>
                <a:cs typeface="Times New Roman" pitchFamily="18" charset="0"/>
              </a:rPr>
              <a:t>организация игр и бесед с детьми</a:t>
            </a:r>
          </a:p>
          <a:p>
            <a:pPr marL="1200150" lvl="2" indent="-285750">
              <a:spcBef>
                <a:spcPct val="0"/>
              </a:spcBef>
              <a:spcAft>
                <a:spcPts val="907"/>
              </a:spcAft>
              <a:buClr>
                <a:srgbClr val="92D050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9CC40"/>
                </a:highlight>
                <a:latin typeface="Times New Roman" pitchFamily="18" charset="0"/>
                <a:cs typeface="Times New Roman" pitchFamily="18" charset="0"/>
              </a:rPr>
              <a:t>созданы условия для развития и обучения.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CABDC7-1F69-437F-88CE-D2ECD2679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597" y="4081203"/>
            <a:ext cx="2002851" cy="23939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5339DC-7E8A-4F8F-909A-D147F54EA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4077072"/>
            <a:ext cx="3191893" cy="23939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F26E32-145C-452F-91B6-DC84EF245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7" y="735522"/>
            <a:ext cx="2981124" cy="226143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" y="142875"/>
            <a:ext cx="8001000" cy="7971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u="sng" dirty="0">
                <a:solidFill>
                  <a:schemeClr val="bg1"/>
                </a:solidFill>
                <a:latin typeface="Monotype Corsiva" pitchFamily="66" charset="0"/>
                <a:cs typeface="Arial" charset="0"/>
              </a:rPr>
              <a:t>Различают три степени тяжести прохождения адаптационного периода: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легкая адаптация</a:t>
            </a:r>
            <a:r>
              <a:rPr lang="ru-RU" sz="3600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 </a:t>
            </a:r>
            <a:r>
              <a:rPr lang="ru-RU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— </a:t>
            </a:r>
            <a:r>
              <a:rPr lang="ru-RU" sz="1600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поведение нормализуется в течение 10—15 дней;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ребенок соответственно норме прибавляет в весе, адекватно ведет себя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в коллективе, не болеет в течение первого месяца посещения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дошкольного учреждения;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highlight>
                <a:srgbClr val="89CC40"/>
              </a:highlight>
              <a:latin typeface="Monotype Corsiva" pitchFamily="66" charset="0"/>
              <a:cs typeface="Arial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адаптация средней тяжести</a:t>
            </a:r>
            <a:r>
              <a:rPr lang="ru-RU" sz="3600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 </a:t>
            </a:r>
            <a:r>
              <a:rPr lang="ru-RU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—сдвиги нормализуются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в течение месяца, ребенок на короткое время теряет в весе;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может наступить однократное заболевание длительностью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5—7 дней, есть признаки психического стресса;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highlight>
                <a:srgbClr val="89CC40"/>
              </a:highlight>
              <a:latin typeface="Monotype Corsiva" pitchFamily="66" charset="0"/>
              <a:cs typeface="Arial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тяжелая адаптация </a:t>
            </a:r>
            <a:r>
              <a:rPr lang="ru-RU" sz="2400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длится от 2 до 6 месяцев</a:t>
            </a:r>
            <a:r>
              <a:rPr lang="ru-RU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;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ребенок часто болеет, теряет уже полученные навыки;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может наступить как физическое,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highlight>
                  <a:srgbClr val="89CC40"/>
                </a:highlight>
                <a:latin typeface="Monotype Corsiva" pitchFamily="66" charset="0"/>
                <a:cs typeface="Arial" charset="0"/>
              </a:rPr>
              <a:t>так и психическое истощение организма.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highlight>
                <a:srgbClr val="89CC40"/>
              </a:highlight>
              <a:latin typeface="Monotype Corsiva" pitchFamily="66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Monotype Corsiva" pitchFamily="66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>
                  <a:lumMod val="95000"/>
                </a:schemeClr>
              </a:solidFill>
              <a:latin typeface="Monotype Corsiva" pitchFamily="66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>
                  <a:lumMod val="95000"/>
                </a:schemeClr>
              </a:solidFill>
              <a:latin typeface="Monotype Corsiva" pitchFamily="66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>
                  <a:lumMod val="95000"/>
                </a:schemeClr>
              </a:solidFill>
              <a:latin typeface="Monotype Corsiva" pitchFamily="66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>
                  <a:lumMod val="95000"/>
                </a:schemeClr>
              </a:solidFill>
              <a:latin typeface="Monotype Corsiva" pitchFamily="66" charset="0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 txBox="1">
            <a:spLocks noGrp="1"/>
          </p:cNvSpPr>
          <p:nvPr>
            <p:ph type="ctrTitle"/>
          </p:nvPr>
        </p:nvSpPr>
        <p:spPr>
          <a:xfrm>
            <a:off x="900113" y="549275"/>
            <a:ext cx="7772400" cy="14398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ahoma" pitchFamily="34" charset="0"/>
              </a:rPr>
              <a:t>Адаптация</a:t>
            </a:r>
            <a:r>
              <a:rPr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ahoma" pitchFamily="34" charset="0"/>
              </a:rPr>
              <a:t> в</a:t>
            </a:r>
            <a:r>
              <a:rPr lang="ru-RU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ahoma" pitchFamily="34" charset="0"/>
              </a:rPr>
              <a:t> группе раннего возраста</a:t>
            </a:r>
            <a:r>
              <a:rPr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ahoma" pitchFamily="34" charset="0"/>
              </a:rPr>
              <a:t>.</a:t>
            </a:r>
            <a:br>
              <a:rPr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ahoma" pitchFamily="34" charset="0"/>
              </a:rPr>
            </a:b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any"/>
              <a:cs typeface="Tahoma" pitchFamily="34" charset="0"/>
            </a:endParaRPr>
          </a:p>
        </p:txBody>
      </p:sp>
      <p:graphicFrame>
        <p:nvGraphicFramePr>
          <p:cNvPr id="1026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6825875"/>
              </p:ext>
            </p:extLst>
          </p:nvPr>
        </p:nvGraphicFramePr>
        <p:xfrm>
          <a:off x="1331913" y="1773238"/>
          <a:ext cx="6456362" cy="429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Worksheet" r:id="rId3" imgW="6457988" imgH="4295741" progId="Excel.Sheet.8">
                  <p:embed/>
                </p:oleObj>
              </mc:Choice>
              <mc:Fallback>
                <p:oleObj name="Worksheet" r:id="rId3" imgW="6457988" imgH="4295741" progId="Excel.Sheet.8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773238"/>
                        <a:ext cx="6456362" cy="429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672A6A-0EF7-4E65-BA5D-402E4E7E8779}"/>
              </a:ext>
            </a:extLst>
          </p:cNvPr>
          <p:cNvSpPr txBox="1"/>
          <p:nvPr/>
        </p:nvSpPr>
        <p:spPr>
          <a:xfrm>
            <a:off x="1115616" y="1124744"/>
            <a:ext cx="788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Здоровьесберегающая среда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89E602-216A-4198-9843-D17153FFE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76" y="2996952"/>
            <a:ext cx="3840427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037A69-321E-4E0C-B523-D2D159FEB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0211957"/>
      </p:ext>
    </p:extLst>
  </p:cSld>
  <p:clrMapOvr>
    <a:masterClrMapping/>
  </p:clrMapOvr>
  <p:transition spd="med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6F78C-5345-4E1B-9BE6-D1563902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Результаты мониторинга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62419C3-79C8-4E99-8229-D28F85A95D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8604168"/>
              </p:ext>
            </p:extLst>
          </p:nvPr>
        </p:nvGraphicFramePr>
        <p:xfrm>
          <a:off x="457200" y="1628800"/>
          <a:ext cx="411480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9969C843-6092-475A-A3F1-1837E6E1C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4205271"/>
              </p:ext>
            </p:extLst>
          </p:nvPr>
        </p:nvGraphicFramePr>
        <p:xfrm>
          <a:off x="4355976" y="1627164"/>
          <a:ext cx="4536504" cy="3169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85646313"/>
      </p:ext>
    </p:extLst>
  </p:cSld>
  <p:clrMapOvr>
    <a:masterClrMapping/>
  </p:clrMapOvr>
  <p:transition spd="med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>
            <a:extLst>
              <a:ext uri="{FF2B5EF4-FFF2-40B4-BE49-F238E27FC236}">
                <a16:creationId xmlns:a16="http://schemas.microsoft.com/office/drawing/2014/main" id="{A8DA8FD4-6934-40FC-8346-F5543CA6A19E}"/>
              </a:ext>
            </a:extLst>
          </p:cNvPr>
          <p:cNvSpPr/>
          <p:nvPr/>
        </p:nvSpPr>
        <p:spPr>
          <a:xfrm>
            <a:off x="2843808" y="1772816"/>
            <a:ext cx="3240360" cy="21602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5 областей развития</a:t>
            </a:r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9DD6D4F6-6377-4851-8FC0-FA6A2AEBAABE}"/>
              </a:ext>
            </a:extLst>
          </p:cNvPr>
          <p:cNvSpPr/>
          <p:nvPr/>
        </p:nvSpPr>
        <p:spPr>
          <a:xfrm>
            <a:off x="383356" y="908720"/>
            <a:ext cx="2664296" cy="12241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Художественно –эстетическое </a:t>
            </a:r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B1E4F7DC-6701-48C0-8686-55F764597736}"/>
              </a:ext>
            </a:extLst>
          </p:cNvPr>
          <p:cNvSpPr/>
          <p:nvPr/>
        </p:nvSpPr>
        <p:spPr>
          <a:xfrm>
            <a:off x="5652120" y="832558"/>
            <a:ext cx="3096344" cy="122772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Социально – коммуникативное </a:t>
            </a:r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4667847D-2889-43DB-A249-802B6603E689}"/>
              </a:ext>
            </a:extLst>
          </p:cNvPr>
          <p:cNvSpPr/>
          <p:nvPr/>
        </p:nvSpPr>
        <p:spPr>
          <a:xfrm>
            <a:off x="431540" y="3575466"/>
            <a:ext cx="2808312" cy="12241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Познавательное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05D0537F-18EB-489A-9D2A-01CB231C946D}"/>
              </a:ext>
            </a:extLst>
          </p:cNvPr>
          <p:cNvSpPr/>
          <p:nvPr/>
        </p:nvSpPr>
        <p:spPr>
          <a:xfrm>
            <a:off x="3239852" y="4947204"/>
            <a:ext cx="3096344" cy="136570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Речевое</a:t>
            </a:r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AAB8B2B0-2D10-4AC1-AC49-F0A45A35620E}"/>
              </a:ext>
            </a:extLst>
          </p:cNvPr>
          <p:cNvSpPr/>
          <p:nvPr/>
        </p:nvSpPr>
        <p:spPr>
          <a:xfrm>
            <a:off x="5940152" y="3575466"/>
            <a:ext cx="3096344" cy="136570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Физическое </a:t>
            </a:r>
          </a:p>
        </p:txBody>
      </p:sp>
    </p:spTree>
    <p:extLst>
      <p:ext uri="{BB962C8B-B14F-4D97-AF65-F5344CB8AC3E}">
        <p14:creationId xmlns:p14="http://schemas.microsoft.com/office/powerpoint/2010/main" val="4234807660"/>
      </p:ext>
    </p:extLst>
  </p:cSld>
  <p:clrMapOvr>
    <a:masterClrMapping/>
  </p:clrMapOvr>
  <p:transition spd="med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FC1248-A692-407C-A8FD-20CEA5CF5009}"/>
              </a:ext>
            </a:extLst>
          </p:cNvPr>
          <p:cNvSpPr txBox="1"/>
          <p:nvPr/>
        </p:nvSpPr>
        <p:spPr>
          <a:xfrm>
            <a:off x="395536" y="764704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Предметно – развивающая среда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47E170-249C-4D9D-BE6F-AD89F9844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2537519"/>
            <a:ext cx="2772308" cy="36964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34A7B1-F457-42EB-B5EF-28F7D0D1A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916831"/>
            <a:ext cx="2664296" cy="35523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DFDC7A-EF8A-4AD9-884B-20D76A3C2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772816"/>
            <a:ext cx="2106235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64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 txBox="1">
            <a:spLocks noGrp="1"/>
          </p:cNvSpPr>
          <p:nvPr>
            <p:ph type="title"/>
          </p:nvPr>
        </p:nvSpPr>
        <p:spPr>
          <a:xfrm>
            <a:off x="755650" y="260350"/>
            <a:ext cx="7807325" cy="1144588"/>
          </a:xfrm>
        </p:spPr>
        <p:txBody>
          <a:bodyPr/>
          <a:lstStyle/>
          <a:p>
            <a:pPr>
              <a:defRPr/>
            </a:pPr>
            <a:r>
              <a:rPr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ahoma" pitchFamily="34" charset="0"/>
              </a:rPr>
              <a:t>Работа</a:t>
            </a:r>
            <a:r>
              <a:rPr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ahoma" pitchFamily="34" charset="0"/>
              </a:rPr>
              <a:t> с </a:t>
            </a:r>
            <a:r>
              <a:rPr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ahoma" pitchFamily="34" charset="0"/>
              </a:rPr>
              <a:t>родителями</a:t>
            </a:r>
            <a:endParaRPr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ahoma" pitchFamily="34" charset="0"/>
            </a:endParaRPr>
          </a:p>
        </p:txBody>
      </p:sp>
      <p:sp>
        <p:nvSpPr>
          <p:cNvPr id="5123" name="Содержимое 2"/>
          <p:cNvSpPr txBox="1">
            <a:spLocks noGrp="1"/>
          </p:cNvSpPr>
          <p:nvPr>
            <p:ph idx="1"/>
          </p:nvPr>
        </p:nvSpPr>
        <p:spPr>
          <a:xfrm>
            <a:off x="1691680" y="1484784"/>
            <a:ext cx="5616575" cy="4900612"/>
          </a:xfrm>
        </p:spPr>
        <p:txBody>
          <a:bodyPr>
            <a:normAutofit fontScale="85000" lnSpcReduction="10000"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совместные мероприятия</a:t>
            </a:r>
          </a:p>
          <a:p>
            <a:r>
              <a:rPr lang="ru-RU" sz="4000" dirty="0">
                <a:solidFill>
                  <a:schemeClr val="bg1"/>
                </a:solidFill>
              </a:rPr>
              <a:t> консультации</a:t>
            </a:r>
          </a:p>
          <a:p>
            <a:r>
              <a:rPr lang="ru-RU" sz="4000" dirty="0">
                <a:solidFill>
                  <a:schemeClr val="bg1"/>
                </a:solidFill>
              </a:rPr>
              <a:t> родительские собрания</a:t>
            </a:r>
          </a:p>
          <a:p>
            <a:r>
              <a:rPr lang="ru-RU" sz="4000" dirty="0">
                <a:solidFill>
                  <a:schemeClr val="bg1"/>
                </a:solidFill>
              </a:rPr>
              <a:t>наглядно-стендовая информация. </a:t>
            </a:r>
          </a:p>
          <a:p>
            <a:r>
              <a:rPr lang="ru-RU" sz="4000" dirty="0">
                <a:solidFill>
                  <a:schemeClr val="bg1"/>
                </a:solidFill>
              </a:rPr>
              <a:t> индивидуальные беседы непосредственно с родителями.</a:t>
            </a:r>
          </a:p>
          <a:p>
            <a:r>
              <a:rPr lang="ru-RU" sz="4000" dirty="0">
                <a:solidFill>
                  <a:schemeClr val="bg1"/>
                </a:solidFill>
              </a:rPr>
              <a:t>Мастер - класс</a:t>
            </a:r>
            <a:endParaRPr sz="3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•"/>
              <a:defRPr/>
            </a:pPr>
            <a:endParaRPr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endParaRPr dirty="0">
              <a:solidFill>
                <a:schemeClr val="tx2">
                  <a:lumMod val="75000"/>
                </a:schemeClr>
              </a:solidFill>
              <a:latin typeface="Albany"/>
              <a:cs typeface="Tahoma" pitchFamily="34" charset="0"/>
            </a:endParaRPr>
          </a:p>
        </p:txBody>
      </p:sp>
    </p:spTree>
  </p:cSld>
  <p:clrMapOvr>
    <a:masterClrMapping/>
  </p:clrMapOvr>
  <p:transition spd="med">
    <p:wedg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2242</TotalTime>
  <Words>330</Words>
  <Application>Microsoft Office PowerPoint</Application>
  <PresentationFormat>Экран (4:3)</PresentationFormat>
  <Paragraphs>63</Paragraphs>
  <Slides>11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Albany</vt:lpstr>
      <vt:lpstr>Arial</vt:lpstr>
      <vt:lpstr>Calibri</vt:lpstr>
      <vt:lpstr>Monotype Corsiva</vt:lpstr>
      <vt:lpstr>Times New Roman</vt:lpstr>
      <vt:lpstr>Wingdings 2</vt:lpstr>
      <vt:lpstr>Тема Office</vt:lpstr>
      <vt:lpstr>Worksheet</vt:lpstr>
      <vt:lpstr>Годовой отчёт за   «2024-2025 учебный год» группа раннего возраста детей с 2-х месяцев до 2-х лет   «Светлячок»</vt:lpstr>
      <vt:lpstr>Характеристика группы.</vt:lpstr>
      <vt:lpstr>Презентация PowerPoint</vt:lpstr>
      <vt:lpstr>Адаптация в группе раннего возраста. </vt:lpstr>
      <vt:lpstr>Презентация PowerPoint</vt:lpstr>
      <vt:lpstr>Результаты мониторинга</vt:lpstr>
      <vt:lpstr>Презентация PowerPoint</vt:lpstr>
      <vt:lpstr>Презентация PowerPoint</vt:lpstr>
      <vt:lpstr>Работа с родителями</vt:lpstr>
      <vt:lpstr> Задачи на 2025-2026 учебный год: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за 1 полугодие  «2012-2013 уч.год»</dc:title>
  <dc:creator>User</dc:creator>
  <cp:lastModifiedBy>2004nisanprimera@mail.ru</cp:lastModifiedBy>
  <cp:revision>239</cp:revision>
  <dcterms:created xsi:type="dcterms:W3CDTF">2013-02-18T11:37:41Z</dcterms:created>
  <dcterms:modified xsi:type="dcterms:W3CDTF">2025-05-28T08:08:57Z</dcterms:modified>
</cp:coreProperties>
</file>