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46" y="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09.09.2025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320762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>
                <a:latin typeface="Mistral" pitchFamily="66" charset="0"/>
              </a:rPr>
              <a:t>Виды спорта</a:t>
            </a:r>
            <a:br>
              <a:rPr lang="ru-RU" sz="9600" dirty="0" smtClean="0">
                <a:latin typeface="Mistral" pitchFamily="66" charset="0"/>
              </a:rPr>
            </a:br>
            <a:endParaRPr lang="ru-RU" sz="9600" dirty="0">
              <a:latin typeface="Mistral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 descr="C:\Users\123\Desktop\phpkTRJMt_Programma_SHSK_2022_2025_html_84b68d5eac979c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44000" cy="5157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smtClean="0">
                <a:latin typeface="Mistral" panose="03090702030407020403" pitchFamily="66" charset="0"/>
              </a:rPr>
              <a:t>Теннис</a:t>
            </a:r>
            <a:endParaRPr lang="ru-RU" sz="9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CC3300"/>
                </a:solidFill>
                <a:latin typeface="Mistral" pitchFamily="66" charset="0"/>
              </a:rPr>
              <a:t>ТЕННИС</a:t>
            </a:r>
            <a:r>
              <a:rPr lang="ru-RU" sz="3600" dirty="0" smtClean="0">
                <a:latin typeface="Mistral" pitchFamily="66" charset="0"/>
              </a:rPr>
              <a:t> </a:t>
            </a:r>
            <a:r>
              <a:rPr lang="ru-RU" sz="1800" i="1" dirty="0" smtClean="0">
                <a:solidFill>
                  <a:srgbClr val="0A6192"/>
                </a:solidFill>
                <a:latin typeface="Mistral" pitchFamily="66" charset="0"/>
              </a:rPr>
              <a:t>-</a:t>
            </a:r>
            <a:r>
              <a:rPr lang="ru-RU" sz="1800" b="1" i="1" dirty="0" smtClean="0">
                <a:solidFill>
                  <a:srgbClr val="0A6192"/>
                </a:solidFill>
              </a:rPr>
              <a:t>спортивная игра с мячом и ракетками на специальной площадке (корте), разделенной сеткой.</a:t>
            </a:r>
          </a:p>
          <a:p>
            <a:r>
              <a:rPr lang="ru-RU" sz="3600" b="1" dirty="0" smtClean="0">
                <a:solidFill>
                  <a:srgbClr val="CC3300"/>
                </a:solidFill>
                <a:latin typeface="Mistral" pitchFamily="66" charset="0"/>
              </a:rPr>
              <a:t>Настольный теннис</a:t>
            </a:r>
            <a:r>
              <a:rPr lang="ru-RU" sz="3600" dirty="0" smtClean="0">
                <a:latin typeface="Mistral" pitchFamily="66" charset="0"/>
              </a:rPr>
              <a:t> </a:t>
            </a:r>
            <a:r>
              <a:rPr lang="ru-RU" sz="1800" b="1" i="1" dirty="0" smtClean="0">
                <a:solidFill>
                  <a:srgbClr val="0A6192"/>
                </a:solidFill>
              </a:rPr>
              <a:t>-спортивная игра ракетками через игровой стол с сеткой по определённым правилам.</a:t>
            </a:r>
          </a:p>
          <a:p>
            <a:endParaRPr lang="ru-RU" dirty="0"/>
          </a:p>
        </p:txBody>
      </p:sp>
      <p:pic>
        <p:nvPicPr>
          <p:cNvPr id="4" name="Picture 9" descr="933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4149080"/>
            <a:ext cx="2808288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861048"/>
            <a:ext cx="2703326" cy="2717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smtClean="0">
                <a:latin typeface="Mistral" pitchFamily="66" charset="0"/>
              </a:rPr>
              <a:t>Лыжи</a:t>
            </a:r>
            <a:endParaRPr lang="ru-RU" sz="9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CC3300"/>
                </a:solidFill>
                <a:latin typeface="Mistral" pitchFamily="66" charset="0"/>
              </a:rPr>
              <a:t>Лыжный спорт</a:t>
            </a:r>
            <a:r>
              <a:rPr lang="ru-RU" sz="3600" b="1" dirty="0" smtClean="0">
                <a:solidFill>
                  <a:srgbClr val="0A6192"/>
                </a:solidFill>
                <a:latin typeface="Mistral" pitchFamily="66" charset="0"/>
              </a:rPr>
              <a:t> </a:t>
            </a:r>
            <a:r>
              <a:rPr lang="ru-RU" sz="1800" b="1" i="1" dirty="0" smtClean="0">
                <a:solidFill>
                  <a:srgbClr val="0A6192"/>
                </a:solidFill>
              </a:rPr>
              <a:t>включает лыжные гонки, прыжки с трамплина, двоеборье (гонки и прыжки), спуск с гор по специальным трассам — слалом, слалом-гигант и скоростной спуск, биатлон (гонки со стрельбой из винтовки). </a:t>
            </a:r>
          </a:p>
          <a:p>
            <a:endParaRPr lang="ru-RU" dirty="0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6709" y="3501008"/>
            <a:ext cx="4237395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smtClean="0">
                <a:latin typeface="Mistral" pitchFamily="66" charset="0"/>
              </a:rPr>
              <a:t>Фигурное катание</a:t>
            </a:r>
            <a:endParaRPr lang="ru-RU" sz="9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i="1" dirty="0" smtClean="0">
                <a:solidFill>
                  <a:srgbClr val="FF0000"/>
                </a:solidFill>
                <a:latin typeface="Mistral" pitchFamily="66" charset="0"/>
              </a:rPr>
              <a:t>Фигурное катание  </a:t>
            </a:r>
            <a:r>
              <a:rPr lang="ru-RU" sz="1800" b="1" i="1" dirty="0" smtClean="0">
                <a:solidFill>
                  <a:srgbClr val="0070C0"/>
                </a:solidFill>
              </a:rPr>
              <a:t>появилось </a:t>
            </a:r>
            <a:r>
              <a:rPr lang="ru-RU" sz="1800" b="1" i="1" dirty="0" smtClean="0">
                <a:solidFill>
                  <a:srgbClr val="0070C0"/>
                </a:solidFill>
              </a:rPr>
              <a:t>тогда, когда изобрели железные коньки с двумя рёбрами — только такие коньки позволяли свободно маневрировать по льду. Современную форму фигурное катание приобрело с появлением телевидения.</a:t>
            </a:r>
          </a:p>
          <a:p>
            <a:endParaRPr lang="ru-RU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3363386"/>
            <a:ext cx="3600400" cy="3458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dirty="0" smtClean="0">
                <a:latin typeface="Mistral" pitchFamily="66" charset="0"/>
              </a:rPr>
              <a:t>Хоккей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CC3300"/>
                </a:solidFill>
                <a:latin typeface="Mistral" pitchFamily="66" charset="0"/>
              </a:rPr>
              <a:t>ХОККЕЙ</a:t>
            </a:r>
            <a:r>
              <a:rPr lang="ru-RU" sz="4800" dirty="0" smtClean="0">
                <a:latin typeface="Mistral" pitchFamily="66" charset="0"/>
              </a:rPr>
              <a:t> </a:t>
            </a:r>
            <a:r>
              <a:rPr lang="ru-RU" sz="1800" b="1" i="1" dirty="0" smtClean="0">
                <a:solidFill>
                  <a:srgbClr val="0A6192"/>
                </a:solidFill>
              </a:rPr>
              <a:t>- спортивная  игра  двух команд на коньках с клюшками и шайбой на специальной площадке  с воротами. Игроки команд передавая шайбу клюшками, стремятся забросить её  в ворота соперника и не пропустить </a:t>
            </a:r>
            <a:r>
              <a:rPr lang="ru-RU" sz="1800" b="1" dirty="0" smtClean="0">
                <a:solidFill>
                  <a:srgbClr val="0A6192"/>
                </a:solidFill>
              </a:rPr>
              <a:t>в свои.</a:t>
            </a:r>
          </a:p>
          <a:p>
            <a:endParaRPr lang="ru-RU" dirty="0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558988"/>
            <a:ext cx="3816350" cy="329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smtClean="0">
                <a:latin typeface="Mistral" pitchFamily="66" charset="0"/>
              </a:rPr>
              <a:t>Карате</a:t>
            </a:r>
            <a:endParaRPr lang="ru-RU" sz="9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CC3300"/>
                </a:solidFill>
                <a:latin typeface="Mistral" pitchFamily="66" charset="0"/>
              </a:rPr>
              <a:t>Карате</a:t>
            </a:r>
            <a:r>
              <a:rPr lang="ru-RU" dirty="0" smtClean="0"/>
              <a:t> </a:t>
            </a:r>
            <a:r>
              <a:rPr lang="ru-RU" sz="1800" b="1" i="1" dirty="0" smtClean="0">
                <a:solidFill>
                  <a:srgbClr val="0A6192"/>
                </a:solidFill>
              </a:rPr>
              <a:t>(яп. каратэ-до: «путь пустой руки») — японское боевое искусство.</a:t>
            </a:r>
          </a:p>
          <a:p>
            <a:r>
              <a:rPr lang="ru-RU" dirty="0" smtClean="0"/>
              <a:t> </a:t>
            </a:r>
            <a:r>
              <a:rPr lang="ru-RU" sz="3600" b="1" dirty="0" smtClean="0">
                <a:solidFill>
                  <a:srgbClr val="CC3300"/>
                </a:solidFill>
                <a:latin typeface="Mistral" pitchFamily="66" charset="0"/>
              </a:rPr>
              <a:t>Направления карате:</a:t>
            </a:r>
          </a:p>
          <a:p>
            <a:r>
              <a:rPr lang="ru-RU" i="1" dirty="0" smtClean="0">
                <a:solidFill>
                  <a:srgbClr val="0A6192"/>
                </a:solidFill>
              </a:rPr>
              <a:t> </a:t>
            </a:r>
            <a:r>
              <a:rPr lang="ru-RU" sz="1800" b="1" i="1" dirty="0" smtClean="0">
                <a:solidFill>
                  <a:srgbClr val="0A6192"/>
                </a:solidFill>
              </a:rPr>
              <a:t>спортивное;</a:t>
            </a:r>
          </a:p>
          <a:p>
            <a:r>
              <a:rPr lang="ru-RU" sz="1800" b="1" i="1" dirty="0" smtClean="0">
                <a:solidFill>
                  <a:srgbClr val="0A6192"/>
                </a:solidFill>
              </a:rPr>
              <a:t> прикладное;</a:t>
            </a:r>
          </a:p>
          <a:p>
            <a:r>
              <a:rPr lang="ru-RU" sz="1800" b="1" i="1" dirty="0" smtClean="0">
                <a:solidFill>
                  <a:srgbClr val="0A6192"/>
                </a:solidFill>
              </a:rPr>
              <a:t> традиционное.</a:t>
            </a:r>
          </a:p>
          <a:p>
            <a:endParaRPr lang="ru-RU" dirty="0"/>
          </a:p>
        </p:txBody>
      </p:sp>
      <p:pic>
        <p:nvPicPr>
          <p:cNvPr id="4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542668"/>
            <a:ext cx="3600400" cy="3687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smtClean="0">
                <a:latin typeface="Mistral" pitchFamily="66" charset="0"/>
              </a:rPr>
              <a:t>Бокс</a:t>
            </a:r>
            <a:endParaRPr lang="ru-RU" sz="9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 </a:t>
            </a:r>
            <a:r>
              <a:rPr lang="ru-RU" sz="3600" dirty="0" smtClean="0">
                <a:solidFill>
                  <a:srgbClr val="FF3300"/>
                </a:solidFill>
                <a:latin typeface="Mistral" pitchFamily="66" charset="0"/>
              </a:rPr>
              <a:t>Бокс</a:t>
            </a:r>
            <a:r>
              <a:rPr lang="ru-RU" sz="3600" dirty="0" smtClean="0">
                <a:solidFill>
                  <a:srgbClr val="CC3300"/>
                </a:solidFill>
              </a:rPr>
              <a:t> </a:t>
            </a:r>
            <a:r>
              <a:rPr lang="ru-RU" sz="1800" b="1" i="1" dirty="0" smtClean="0">
                <a:solidFill>
                  <a:srgbClr val="0A6192"/>
                </a:solidFill>
              </a:rPr>
              <a:t>— контактный вид спорта, единоборство, в котором спортсмены наносят друг другу удары кулаками в специальных перчатках</a:t>
            </a:r>
            <a:r>
              <a:rPr lang="ru-RU" b="1" i="1" dirty="0" smtClean="0">
                <a:solidFill>
                  <a:srgbClr val="0A6192"/>
                </a:solidFill>
              </a:rPr>
              <a:t>.</a:t>
            </a:r>
            <a:endParaRPr lang="ru-RU" b="1" i="1" dirty="0" smtClean="0"/>
          </a:p>
          <a:p>
            <a:endParaRPr lang="ru-RU" dirty="0"/>
          </a:p>
        </p:txBody>
      </p:sp>
      <p:pic>
        <p:nvPicPr>
          <p:cNvPr id="4" name="Picture 10" descr="9108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861048"/>
            <a:ext cx="2448217" cy="2895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1" descr="912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780928"/>
            <a:ext cx="2536451" cy="2536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9409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9600" b="1" dirty="0" smtClean="0">
                <a:latin typeface="Mistral" pitchFamily="66" charset="0"/>
              </a:rPr>
              <a:t>СПОРТ</a:t>
            </a:r>
            <a:r>
              <a:rPr lang="ru-RU" sz="9600" dirty="0" smtClean="0">
                <a:latin typeface="Mistral" pitchFamily="66" charset="0"/>
              </a:rPr>
              <a:t> </a:t>
            </a:r>
            <a:r>
              <a:rPr lang="ru-RU" sz="4000" b="1" i="1" dirty="0" smtClean="0"/>
              <a:t>— это не просто хобби или развлечение, это образ жизни, который может принести нам множество пользы и радости. До новых встреч!</a:t>
            </a:r>
            <a:endParaRPr lang="ru-RU" sz="4000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645024"/>
            <a:ext cx="3808098" cy="3087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smtClean="0">
                <a:latin typeface="Mistral" panose="03090702030407020403" pitchFamily="66" charset="0"/>
              </a:rPr>
              <a:t>Гимнастика</a:t>
            </a:r>
            <a:endParaRPr lang="ru-RU" sz="9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3900" dirty="0" smtClean="0">
                <a:solidFill>
                  <a:srgbClr val="FF0000"/>
                </a:solidFill>
                <a:latin typeface="Mistral" panose="03090702030407020403" pitchFamily="66" charset="0"/>
              </a:rPr>
              <a:t>Гимнастика</a:t>
            </a:r>
            <a:r>
              <a:rPr lang="ru-RU" sz="2800" dirty="0" smtClean="0">
                <a:solidFill>
                  <a:srgbClr val="0A6192"/>
                </a:solidFill>
              </a:rPr>
              <a:t>— </a:t>
            </a:r>
            <a:r>
              <a:rPr lang="ru-RU" sz="1900" b="1" i="1" dirty="0" smtClean="0">
                <a:solidFill>
                  <a:srgbClr val="0A6192"/>
                </a:solidFill>
              </a:rPr>
              <a:t>это разнообразные физические упражнения. </a:t>
            </a:r>
          </a:p>
          <a:p>
            <a:r>
              <a:rPr lang="ru-RU" sz="1900" b="1" i="1" dirty="0" smtClean="0">
                <a:solidFill>
                  <a:srgbClr val="FF0000"/>
                </a:solidFill>
              </a:rPr>
              <a:t>Виды гимнастики:</a:t>
            </a:r>
          </a:p>
          <a:p>
            <a:pPr>
              <a:buFontTx/>
              <a:buChar char="•"/>
            </a:pPr>
            <a:r>
              <a:rPr lang="ru-RU" sz="1900" b="1" i="1" dirty="0" smtClean="0">
                <a:solidFill>
                  <a:srgbClr val="0A6192"/>
                </a:solidFill>
              </a:rPr>
              <a:t>строевая; </a:t>
            </a:r>
          </a:p>
          <a:p>
            <a:pPr>
              <a:buFontTx/>
              <a:buChar char="•"/>
            </a:pPr>
            <a:r>
              <a:rPr lang="ru-RU" sz="1900" b="1" i="1" dirty="0" err="1" smtClean="0">
                <a:solidFill>
                  <a:srgbClr val="0A6192"/>
                </a:solidFill>
              </a:rPr>
              <a:t>общеразвивающая</a:t>
            </a:r>
            <a:r>
              <a:rPr lang="ru-RU" sz="1900" b="1" i="1" dirty="0" smtClean="0">
                <a:solidFill>
                  <a:srgbClr val="0A6192"/>
                </a:solidFill>
              </a:rPr>
              <a:t>; </a:t>
            </a:r>
          </a:p>
          <a:p>
            <a:pPr>
              <a:buFontTx/>
              <a:buChar char="•"/>
            </a:pPr>
            <a:r>
              <a:rPr lang="ru-RU" sz="1900" b="1" i="1" dirty="0" smtClean="0">
                <a:solidFill>
                  <a:srgbClr val="0A6192"/>
                </a:solidFill>
              </a:rPr>
              <a:t>прикладная; </a:t>
            </a:r>
          </a:p>
          <a:p>
            <a:pPr>
              <a:buFontTx/>
              <a:buChar char="•"/>
            </a:pPr>
            <a:r>
              <a:rPr lang="ru-RU" sz="1900" b="1" i="1" dirty="0" smtClean="0">
                <a:solidFill>
                  <a:srgbClr val="0A6192"/>
                </a:solidFill>
              </a:rPr>
              <a:t>вольная; </a:t>
            </a:r>
          </a:p>
          <a:p>
            <a:pPr>
              <a:buFontTx/>
              <a:buChar char="•"/>
            </a:pPr>
            <a:r>
              <a:rPr lang="ru-RU" sz="1900" b="1" i="1" dirty="0" smtClean="0">
                <a:solidFill>
                  <a:srgbClr val="0A6192"/>
                </a:solidFill>
              </a:rPr>
              <a:t>гимнастика на снарядах;</a:t>
            </a:r>
          </a:p>
          <a:p>
            <a:pPr>
              <a:buFontTx/>
              <a:buChar char="•"/>
            </a:pPr>
            <a:r>
              <a:rPr lang="ru-RU" sz="1900" b="1" i="1" dirty="0" smtClean="0">
                <a:solidFill>
                  <a:srgbClr val="0A6192"/>
                </a:solidFill>
              </a:rPr>
              <a:t>художественная гимнастика; </a:t>
            </a:r>
          </a:p>
          <a:p>
            <a:pPr>
              <a:buFontTx/>
              <a:buChar char="•"/>
            </a:pPr>
            <a:r>
              <a:rPr lang="ru-RU" sz="1900" b="1" i="1" dirty="0" smtClean="0">
                <a:solidFill>
                  <a:srgbClr val="0A6192"/>
                </a:solidFill>
              </a:rPr>
              <a:t>акробатика.</a:t>
            </a:r>
          </a:p>
          <a:p>
            <a:endParaRPr lang="ru-RU" dirty="0"/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356992"/>
            <a:ext cx="3119718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smtClean="0">
                <a:latin typeface="Mistral" panose="03090702030407020403" pitchFamily="66" charset="0"/>
              </a:rPr>
              <a:t>Футбол</a:t>
            </a:r>
            <a:endParaRPr lang="ru-RU" sz="9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  <a:latin typeface="Mistral" panose="03090702030407020403" pitchFamily="66" charset="0"/>
              </a:rPr>
              <a:t>Футбол</a:t>
            </a:r>
            <a:r>
              <a:rPr lang="ru-RU" b="1" i="1" dirty="0" smtClean="0">
                <a:solidFill>
                  <a:srgbClr val="0A6192"/>
                </a:solidFill>
              </a:rPr>
              <a:t>- </a:t>
            </a:r>
            <a:r>
              <a:rPr lang="ru-RU" sz="1800" b="1" i="1" dirty="0" smtClean="0">
                <a:solidFill>
                  <a:srgbClr val="0A6192"/>
                </a:solidFill>
              </a:rPr>
              <a:t>это спортивная игра двух команд, в которой спортсмены играют мячом, ногами или любой др. частью тела, кроме рук и стараются забить его в ворота соперника в установленное время.</a:t>
            </a:r>
          </a:p>
          <a:p>
            <a:endParaRPr lang="ru-RU" dirty="0"/>
          </a:p>
        </p:txBody>
      </p:sp>
      <p:pic>
        <p:nvPicPr>
          <p:cNvPr id="4" name="Picture 16" descr="9429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77072"/>
            <a:ext cx="2967317" cy="216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01671" y="3284984"/>
            <a:ext cx="3738282" cy="341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smtClean="0">
                <a:latin typeface="Mistral" panose="03090702030407020403" pitchFamily="66" charset="0"/>
              </a:rPr>
              <a:t>Легкая </a:t>
            </a:r>
            <a:r>
              <a:rPr lang="ru-RU" sz="9600" dirty="0" err="1" smtClean="0">
                <a:latin typeface="Mistral" panose="03090702030407020403" pitchFamily="66" charset="0"/>
              </a:rPr>
              <a:t>отлетика</a:t>
            </a:r>
            <a:endParaRPr lang="ru-RU" sz="9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ru-RU" sz="3600" dirty="0" smtClean="0">
                <a:solidFill>
                  <a:srgbClr val="FF0000"/>
                </a:solidFill>
                <a:latin typeface="Mistral" panose="03090702030407020403" pitchFamily="66" charset="0"/>
              </a:rPr>
              <a:t>Легкая </a:t>
            </a:r>
            <a:r>
              <a:rPr lang="ru-RU" sz="3600" dirty="0" err="1" smtClean="0">
                <a:solidFill>
                  <a:srgbClr val="FF0000"/>
                </a:solidFill>
                <a:latin typeface="Mistral" panose="03090702030407020403" pitchFamily="66" charset="0"/>
              </a:rPr>
              <a:t>отлетика</a:t>
            </a:r>
            <a:r>
              <a:rPr lang="ru-RU" b="1" dirty="0" smtClean="0">
                <a:solidFill>
                  <a:srgbClr val="0A6192"/>
                </a:solidFill>
              </a:rPr>
              <a:t>– </a:t>
            </a:r>
            <a:r>
              <a:rPr lang="ru-RU" sz="1800" b="1" i="1" dirty="0" smtClean="0">
                <a:solidFill>
                  <a:srgbClr val="0A6192"/>
                </a:solidFill>
              </a:rPr>
              <a:t>это ходьба, бег, прыжки, метание.</a:t>
            </a:r>
          </a:p>
          <a:p>
            <a:pPr>
              <a:spcBef>
                <a:spcPct val="50000"/>
              </a:spcBef>
            </a:pPr>
            <a:r>
              <a:rPr lang="ru-RU" sz="3600" dirty="0" smtClean="0">
                <a:solidFill>
                  <a:srgbClr val="FF0000"/>
                </a:solidFill>
                <a:latin typeface="Mistral" pitchFamily="66" charset="0"/>
              </a:rPr>
              <a:t>Легкая </a:t>
            </a:r>
            <a:r>
              <a:rPr lang="ru-RU" sz="3600" dirty="0" err="1" smtClean="0">
                <a:solidFill>
                  <a:srgbClr val="FF0000"/>
                </a:solidFill>
                <a:latin typeface="Mistral" pitchFamily="66" charset="0"/>
              </a:rPr>
              <a:t>отлетика</a:t>
            </a:r>
            <a:r>
              <a:rPr lang="ru-RU" sz="3600" b="1" dirty="0" smtClean="0">
                <a:solidFill>
                  <a:srgbClr val="FF0000"/>
                </a:solidFill>
                <a:latin typeface="Mistral" pitchFamily="66" charset="0"/>
              </a:rPr>
              <a:t>- </a:t>
            </a:r>
            <a:r>
              <a:rPr lang="ru-RU" sz="1800" b="1" i="1" dirty="0" smtClean="0">
                <a:solidFill>
                  <a:srgbClr val="0A6192"/>
                </a:solidFill>
              </a:rPr>
              <a:t>один из самых популярных видов спорта.</a:t>
            </a:r>
          </a:p>
          <a:p>
            <a:pPr>
              <a:spcBef>
                <a:spcPct val="50000"/>
              </a:spcBef>
            </a:pPr>
            <a:r>
              <a:rPr lang="ru-RU" sz="1800" b="1" i="1" dirty="0" smtClean="0">
                <a:solidFill>
                  <a:srgbClr val="0A6192"/>
                </a:solidFill>
              </a:rPr>
              <a:t>Соревнования по этим видам проводятся с глубокой древности.</a:t>
            </a:r>
          </a:p>
          <a:p>
            <a:endParaRPr lang="ru-RU" dirty="0"/>
          </a:p>
        </p:txBody>
      </p:sp>
      <p:pic>
        <p:nvPicPr>
          <p:cNvPr id="4" name="Picture 2" descr="C:\Users\123\Desktop\001310ed15485c55ec4f2fca289036ec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808149"/>
            <a:ext cx="6552728" cy="3049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64479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0700" dirty="0" smtClean="0">
                <a:solidFill>
                  <a:schemeClr val="accent1"/>
                </a:solidFill>
                <a:latin typeface="Mistral" panose="03090702030407020403" pitchFamily="66" charset="0"/>
              </a:rPr>
              <a:t>Баскетбол</a:t>
            </a:r>
            <a:r>
              <a:rPr lang="en-US" sz="5400" dirty="0" smtClean="0">
                <a:solidFill>
                  <a:schemeClr val="accent1"/>
                </a:solidFill>
                <a:latin typeface="Mistral" panose="03090702030407020403" pitchFamily="66" charset="0"/>
              </a:rPr>
              <a:t/>
            </a:r>
            <a:br>
              <a:rPr lang="en-US" sz="5400" dirty="0" smtClean="0">
                <a:solidFill>
                  <a:schemeClr val="accent1"/>
                </a:solidFill>
                <a:latin typeface="Mistral" panose="03090702030407020403" pitchFamily="66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chemeClr val="accent1"/>
                </a:solidFill>
                <a:latin typeface="Mistral" panose="03090702030407020403" pitchFamily="66" charset="0"/>
              </a:rPr>
              <a:t>Баскетбол</a:t>
            </a:r>
            <a:r>
              <a:rPr lang="ru-RU" b="1" i="1" dirty="0" smtClean="0">
                <a:solidFill>
                  <a:srgbClr val="0A6192"/>
                </a:solidFill>
              </a:rPr>
              <a:t>– </a:t>
            </a:r>
            <a:r>
              <a:rPr lang="ru-RU" sz="1800" b="1" i="1" dirty="0" smtClean="0">
                <a:solidFill>
                  <a:srgbClr val="0A6192"/>
                </a:solidFill>
              </a:rPr>
              <a:t>это спортивная  игра двух команд, цель которой – забросить руками мяч в кольцо  соперника, прикрепленное к щиту.</a:t>
            </a:r>
          </a:p>
          <a:p>
            <a:endParaRPr lang="ru-RU" dirty="0"/>
          </a:p>
        </p:txBody>
      </p:sp>
      <p:pic>
        <p:nvPicPr>
          <p:cNvPr id="4" name="Picture 11" descr="901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284984"/>
            <a:ext cx="2779059" cy="220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1023" y="3062102"/>
            <a:ext cx="334645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smtClean="0">
                <a:latin typeface="Mistral" panose="03090702030407020403" pitchFamily="66" charset="0"/>
              </a:rPr>
              <a:t>Волейбол</a:t>
            </a:r>
            <a:endParaRPr lang="ru-RU" sz="9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  <a:latin typeface="Mistral" panose="03090702030407020403" pitchFamily="66" charset="0"/>
              </a:rPr>
              <a:t>Волейбол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1800" b="1" i="1" dirty="0" smtClean="0">
                <a:solidFill>
                  <a:srgbClr val="0070C0"/>
                </a:solidFill>
              </a:rPr>
              <a:t>-  спортивная игра  двух команд с мячом на площадке  разделенной пополам сеткой.</a:t>
            </a:r>
          </a:p>
          <a:p>
            <a:r>
              <a:rPr lang="ru-RU" sz="1800" b="1" i="1" dirty="0" smtClean="0">
                <a:solidFill>
                  <a:srgbClr val="0070C0"/>
                </a:solidFill>
              </a:rPr>
              <a:t>Играющие стремятся ударами рук по мячу приземлить его на половине соперника</a:t>
            </a:r>
          </a:p>
          <a:p>
            <a:r>
              <a:rPr lang="ru-RU" sz="1800" b="1" i="1" dirty="0" smtClean="0">
                <a:solidFill>
                  <a:srgbClr val="0070C0"/>
                </a:solidFill>
              </a:rPr>
              <a:t>Волейбол – один из самых популярных в мире видов спорта.</a:t>
            </a:r>
          </a:p>
          <a:p>
            <a:endParaRPr lang="ru-RU" dirty="0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717032"/>
            <a:ext cx="3020266" cy="3033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smtClean="0">
                <a:latin typeface="Mistral" panose="03090702030407020403" pitchFamily="66" charset="0"/>
              </a:rPr>
              <a:t>Плавание</a:t>
            </a:r>
            <a:endParaRPr lang="ru-RU" sz="9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solidFill>
                  <a:srgbClr val="CC3300"/>
                </a:solidFill>
                <a:latin typeface="Mistral" pitchFamily="66" charset="0"/>
              </a:rPr>
              <a:t>Виды плавания</a:t>
            </a:r>
            <a:r>
              <a:rPr lang="ru-RU" sz="3600" i="1" dirty="0" smtClean="0">
                <a:latin typeface="Mistral" pitchFamily="66" charset="0"/>
              </a:rPr>
              <a:t> </a:t>
            </a:r>
            <a:endParaRPr lang="ru-RU" sz="3600" dirty="0" smtClean="0">
              <a:latin typeface="Mistral" pitchFamily="66" charset="0"/>
            </a:endParaRPr>
          </a:p>
          <a:p>
            <a:pPr>
              <a:buFontTx/>
              <a:buAutoNum type="arabicPeriod"/>
            </a:pPr>
            <a:r>
              <a:rPr lang="ru-RU" sz="1900" b="1" i="1" dirty="0" smtClean="0">
                <a:solidFill>
                  <a:srgbClr val="0A6192"/>
                </a:solidFill>
              </a:rPr>
              <a:t>Спортивное плавание - соревнования на дистанции от 100 до 1500 м. Прикладное плавание - ныряние в длину и в глубину, спасение тонущего, преодоление водных преград. </a:t>
            </a:r>
          </a:p>
          <a:p>
            <a:pPr>
              <a:buFontTx/>
              <a:buAutoNum type="arabicPeriod"/>
            </a:pPr>
            <a:r>
              <a:rPr lang="ru-RU" sz="1900" b="1" i="1" dirty="0" smtClean="0">
                <a:solidFill>
                  <a:srgbClr val="0A6192"/>
                </a:solidFill>
              </a:rPr>
              <a:t>Синхронное плавание - акробатические упражнения в воде (частично на суше), выполняемые под музыку; подразделяется на одиночное, парное и групповое.</a:t>
            </a:r>
          </a:p>
          <a:p>
            <a:pPr>
              <a:buFontTx/>
              <a:buAutoNum type="arabicPeriod"/>
            </a:pPr>
            <a:r>
              <a:rPr lang="ru-RU" sz="1900" b="1" i="1" dirty="0" smtClean="0">
                <a:solidFill>
                  <a:srgbClr val="0A6192"/>
                </a:solidFill>
              </a:rPr>
              <a:t>Игровое плавание — различные подвижные игры и развлечения в воде</a:t>
            </a:r>
            <a:endParaRPr lang="en-US" sz="1900" i="1" dirty="0" smtClean="0">
              <a:latin typeface="Mistral" panose="03090702030407020403" pitchFamily="66" charset="0"/>
            </a:endParaRPr>
          </a:p>
          <a:p>
            <a:endParaRPr lang="ru-RU" dirty="0"/>
          </a:p>
        </p:txBody>
      </p:sp>
      <p:pic>
        <p:nvPicPr>
          <p:cNvPr id="4" name="Picture 10" descr="916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1019175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916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941168"/>
            <a:ext cx="2486288" cy="170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916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692696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CC3300"/>
                </a:solidFill>
                <a:latin typeface="Mistral" pitchFamily="66" charset="0"/>
              </a:rPr>
              <a:t>БОРЬБА</a:t>
            </a:r>
            <a:r>
              <a:rPr lang="ru-RU" sz="1800" b="1" i="1" dirty="0" smtClean="0">
                <a:solidFill>
                  <a:srgbClr val="0070C0"/>
                </a:solidFill>
              </a:rPr>
              <a:t>, один из древнейших видов спорта, единоборство двух атлетов по определенным правилам с помощью специальных технических приемов.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smtClean="0">
                <a:latin typeface="Mistral" panose="03090702030407020403" pitchFamily="66" charset="0"/>
              </a:rPr>
              <a:t>Борьба</a:t>
            </a:r>
            <a:endParaRPr lang="en-US" sz="9600" dirty="0">
              <a:latin typeface="Mistral" panose="03090702030407020403" pitchFamily="66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140968"/>
            <a:ext cx="4536141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smtClean="0">
                <a:latin typeface="Mistral" panose="03090702030407020403" pitchFamily="66" charset="0"/>
              </a:rPr>
              <a:t>Велоспорт</a:t>
            </a:r>
            <a:endParaRPr lang="ru-RU" sz="9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4">
              <a:buNone/>
            </a:pPr>
            <a:r>
              <a:rPr lang="ru-RU" sz="3600" b="1" dirty="0" smtClean="0">
                <a:solidFill>
                  <a:srgbClr val="CC3300"/>
                </a:solidFill>
                <a:latin typeface="Mistral" pitchFamily="66" charset="0"/>
              </a:rPr>
              <a:t>В мире существует несколько разновидностей велоспорта.</a:t>
            </a:r>
          </a:p>
          <a:p>
            <a:r>
              <a:rPr lang="ru-RU" sz="1800" b="1" i="1" dirty="0" smtClean="0">
                <a:solidFill>
                  <a:srgbClr val="CC3300"/>
                </a:solidFill>
              </a:rPr>
              <a:t>велоспорт-шоссе</a:t>
            </a:r>
            <a:r>
              <a:rPr lang="ru-RU" sz="1800" b="1" i="1" dirty="0" smtClean="0">
                <a:solidFill>
                  <a:srgbClr val="0A6192"/>
                </a:solidFill>
              </a:rPr>
              <a:t>- гонки по асфальту на шоссейных велосипедах;</a:t>
            </a:r>
          </a:p>
          <a:p>
            <a:r>
              <a:rPr lang="ru-RU" sz="1800" b="1" i="1" dirty="0" smtClean="0">
                <a:solidFill>
                  <a:srgbClr val="CC3300"/>
                </a:solidFill>
              </a:rPr>
              <a:t>велокросс</a:t>
            </a:r>
            <a:r>
              <a:rPr lang="ru-RU" sz="1800" b="1" i="1" dirty="0" smtClean="0">
                <a:solidFill>
                  <a:srgbClr val="0A6192"/>
                </a:solidFill>
              </a:rPr>
              <a:t> - гонки по пересеченной местности;</a:t>
            </a:r>
          </a:p>
          <a:p>
            <a:r>
              <a:rPr lang="ru-RU" sz="1800" b="1" i="1" dirty="0" err="1" smtClean="0">
                <a:solidFill>
                  <a:srgbClr val="CC3300"/>
                </a:solidFill>
              </a:rPr>
              <a:t>триал</a:t>
            </a:r>
            <a:r>
              <a:rPr lang="ru-RU" sz="1800" b="1" i="1" dirty="0" smtClean="0">
                <a:solidFill>
                  <a:srgbClr val="0A6192"/>
                </a:solidFill>
              </a:rPr>
              <a:t> -преодоление естественных и искусственных препятствий;</a:t>
            </a:r>
          </a:p>
          <a:p>
            <a:r>
              <a:rPr lang="ru-RU" sz="1800" b="1" i="1" dirty="0" smtClean="0">
                <a:solidFill>
                  <a:srgbClr val="CC3300"/>
                </a:solidFill>
              </a:rPr>
              <a:t>горный велосипед</a:t>
            </a:r>
            <a:r>
              <a:rPr lang="ru-RU" sz="1800" b="1" i="1" dirty="0" smtClean="0">
                <a:solidFill>
                  <a:srgbClr val="0A6192"/>
                </a:solidFill>
              </a:rPr>
              <a:t> - на специальных горных велосипедах.</a:t>
            </a:r>
            <a:endParaRPr lang="ru-RU" sz="1800" i="1" dirty="0" smtClean="0"/>
          </a:p>
          <a:p>
            <a:endParaRPr lang="ru-RU" dirty="0"/>
          </a:p>
        </p:txBody>
      </p:sp>
      <p:pic>
        <p:nvPicPr>
          <p:cNvPr id="4" name="Picture 9" descr="9157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229200"/>
            <a:ext cx="9525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692696"/>
            <a:ext cx="1996733" cy="1801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</TotalTime>
  <Words>478</Words>
  <Application>Microsoft Office PowerPoint</Application>
  <PresentationFormat>Экран (4:3)</PresentationFormat>
  <Paragraphs>54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Виды спорта </vt:lpstr>
      <vt:lpstr>Гимнастика</vt:lpstr>
      <vt:lpstr>Футбол</vt:lpstr>
      <vt:lpstr>Легкая отлетика</vt:lpstr>
      <vt:lpstr>Баскетбол </vt:lpstr>
      <vt:lpstr>Волейбол</vt:lpstr>
      <vt:lpstr>Плавание</vt:lpstr>
      <vt:lpstr>Борьба</vt:lpstr>
      <vt:lpstr>Велоспорт</vt:lpstr>
      <vt:lpstr>Теннис</vt:lpstr>
      <vt:lpstr>Лыжи</vt:lpstr>
      <vt:lpstr>Фигурное катание</vt:lpstr>
      <vt:lpstr>Хоккей</vt:lpstr>
      <vt:lpstr>Карате</vt:lpstr>
      <vt:lpstr>Бокс</vt:lpstr>
      <vt:lpstr>СПОРТ — это не просто хобби или развлечение, это образ жизни, который может принести нам множество пользы и радости. До новых встреч!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спорта </dc:title>
  <dc:creator>123</dc:creator>
  <cp:lastModifiedBy>123</cp:lastModifiedBy>
  <cp:revision>6</cp:revision>
  <dcterms:created xsi:type="dcterms:W3CDTF">2025-09-09T13:31:41Z</dcterms:created>
  <dcterms:modified xsi:type="dcterms:W3CDTF">2025-09-09T14:15:30Z</dcterms:modified>
</cp:coreProperties>
</file>