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73" r:id="rId9"/>
    <p:sldMasterId id="2147483779" r:id="rId10"/>
    <p:sldMasterId id="2147483785" r:id="rId11"/>
    <p:sldMasterId id="2147483791" r:id="rId12"/>
  </p:sldMasterIdLst>
  <p:notesMasterIdLst>
    <p:notesMasterId r:id="rId48"/>
  </p:notesMasterIdLst>
  <p:sldIdLst>
    <p:sldId id="327" r:id="rId13"/>
    <p:sldId id="299" r:id="rId14"/>
    <p:sldId id="302" r:id="rId15"/>
    <p:sldId id="318" r:id="rId16"/>
    <p:sldId id="304" r:id="rId17"/>
    <p:sldId id="305" r:id="rId18"/>
    <p:sldId id="307" r:id="rId19"/>
    <p:sldId id="328" r:id="rId20"/>
    <p:sldId id="303" r:id="rId21"/>
    <p:sldId id="308" r:id="rId22"/>
    <p:sldId id="309" r:id="rId23"/>
    <p:sldId id="310" r:id="rId24"/>
    <p:sldId id="311" r:id="rId25"/>
    <p:sldId id="341" r:id="rId26"/>
    <p:sldId id="312" r:id="rId27"/>
    <p:sldId id="313" r:id="rId28"/>
    <p:sldId id="314" r:id="rId29"/>
    <p:sldId id="343" r:id="rId30"/>
    <p:sldId id="334" r:id="rId31"/>
    <p:sldId id="335" r:id="rId32"/>
    <p:sldId id="337" r:id="rId33"/>
    <p:sldId id="336" r:id="rId34"/>
    <p:sldId id="340" r:id="rId35"/>
    <p:sldId id="339" r:id="rId36"/>
    <p:sldId id="338" r:id="rId37"/>
    <p:sldId id="326" r:id="rId38"/>
    <p:sldId id="332" r:id="rId39"/>
    <p:sldId id="264" r:id="rId40"/>
    <p:sldId id="261" r:id="rId41"/>
    <p:sldId id="319" r:id="rId42"/>
    <p:sldId id="275" r:id="rId43"/>
    <p:sldId id="276" r:id="rId44"/>
    <p:sldId id="333" r:id="rId45"/>
    <p:sldId id="295" r:id="rId46"/>
    <p:sldId id="34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96AD0-3B4B-477E-8F9F-5E90B5064CF6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EDCF7-606B-4A69-AD9F-000F55DBA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88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D91A67-2AD1-4CAE-AC32-8AE336D33E4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C0686A-D95A-4AC5-BC23-5FEA6B2834F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2E8C66-6FAA-4492-B155-0BEB15C6523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960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84" y="1577347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3118" y="1577347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342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585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581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375" y="2125984"/>
            <a:ext cx="77789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757" y="3840484"/>
            <a:ext cx="64061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036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92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84" y="1577344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3118" y="1577344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658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008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101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375" y="2125980"/>
            <a:ext cx="77789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753" y="3840480"/>
            <a:ext cx="64061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0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9" y="274647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180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84" y="1577340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3117" y="1577340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531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112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08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6E6C9-4ED0-4EED-BC2B-ADF52DA98650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2A962-D4FB-42D4-91B8-C6054460B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47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01B25-B540-4888-B727-C4F8E9812701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F09A-B4E5-4EBF-ACE3-3F116B06E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77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448D-44E3-4763-B643-126867DCFBFE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DD701-6C36-4617-9223-9B840B879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70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1BAD-F004-4A1E-ABDB-150FC1698CF8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2FB69-7330-4E7F-BD74-B726A7180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350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6E364-2AC9-4641-A1D4-D02A64A7F619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19A6D-CB8E-4A74-94B5-7CDE24E87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877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AC55D-FBF0-43CA-8BAB-62A7909E5B71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729A7-9B51-4C7A-AAF6-A76DD0818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75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7B3F5-4660-410A-8A8B-4BF841E7FC56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9B0B-8FFA-487E-A5B4-AB654890F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47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9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B6314-03AB-47AA-A286-B0F23AA3FC58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FCC3-D1B6-4861-BDA1-E9C48C615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94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0BB5-0F33-4F69-A1A4-8851AE7C7BA6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98AA-955C-40C4-8E04-97924DA88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52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72DA1-C340-4646-AA8F-265B0856ED5E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C981-4ACA-4B7B-BD7B-3C14563B3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97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9" y="274647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F3F3-72C1-4C09-BB49-237B22651A0D}" type="datetimeFigureOut">
              <a:rPr lang="ru-RU"/>
              <a:pPr>
                <a:defRPr/>
              </a:pPr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15679-C64E-496C-AB90-95FC05DB5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8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0107-4861-48F6-9CA4-E5C45990D5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2F3D0-9558-4144-BBD0-0191F9FA99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91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C82E-93D6-4916-96FD-020161445D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80D7-EEC7-44E2-8D84-105E8BC2BB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49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0E72-35D7-40AC-8894-B69BEBCCAF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1155-519E-4245-B26A-C4BFE766CA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61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563-511C-4B89-B796-E0EBEB4913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D58-72D4-47C2-A6F6-8329595C2C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59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3474-80C9-4A4C-A60C-5496942ECD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9777-D915-4B73-AF27-2D18ECCEC0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36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D18F-97BD-4ABC-9AED-CEBDA75F5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D311F-43FA-4B2E-B65F-84BAF3BAE6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50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763F-0D39-42B0-ABC5-5A579291BE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21BE-41A6-429F-89B7-0F127C6B0C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9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C551-CCC9-4189-BB9E-BE81D53DE0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A58E-1B1C-43FD-B0AD-6C13516B01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6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9C36E-EE74-4F75-9F11-E7C55C0874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298-05B3-4AB8-A7E5-6D071806D6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16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81246-E715-4987-8095-F22E31CBAB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580B1-4DB6-48C6-91C9-EDD1FE1C74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93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9" y="274647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A971-2362-4512-B59D-FAD3B82A25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B40E-758D-4654-9BBC-B5964B7549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7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0107-4861-48F6-9CA4-E5C45990D5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2F3D0-9558-4144-BBD0-0191F9FA99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93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C82E-93D6-4916-96FD-020161445D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80D7-EEC7-44E2-8D84-105E8BC2BB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57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0E72-35D7-40AC-8894-B69BEBCCAF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1155-519E-4245-B26A-C4BFE766CA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83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563-511C-4B89-B796-E0EBEB4913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D58-72D4-47C2-A6F6-8329595C2C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51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3474-80C9-4A4C-A60C-5496942ECD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9777-D915-4B73-AF27-2D18ECCEC0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06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D18F-97BD-4ABC-9AED-CEBDA75F5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D311F-43FA-4B2E-B65F-84BAF3BAE6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6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763F-0D39-42B0-ABC5-5A579291BE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21BE-41A6-429F-89B7-0F127C6B0C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64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9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C551-CCC9-4189-BB9E-BE81D53DE0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A58E-1B1C-43FD-B0AD-6C13516B01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8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9C36E-EE74-4F75-9F11-E7C55C0874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298-05B3-4AB8-A7E5-6D071806D6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05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81246-E715-4987-8095-F22E31CBAB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580B1-4DB6-48C6-91C9-EDD1FE1C74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46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9" y="274647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A971-2362-4512-B59D-FAD3B82A25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B40E-758D-4654-9BBC-B5964B7549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12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0107-4861-48F6-9CA4-E5C45990D5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2F3D0-9558-4144-BBD0-0191F9FA99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2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C82E-93D6-4916-96FD-020161445D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80D7-EEC7-44E2-8D84-105E8BC2BB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4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0E72-35D7-40AC-8894-B69BEBCCAF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1155-519E-4245-B26A-C4BFE766CA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90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563-511C-4B89-B796-E0EBEB4913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D58-72D4-47C2-A6F6-8329595C2C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21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3474-80C9-4A4C-A60C-5496942ECD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9777-D915-4B73-AF27-2D18ECCEC0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3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D18F-97BD-4ABC-9AED-CEBDA75F5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D311F-43FA-4B2E-B65F-84BAF3BAE6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20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763F-0D39-42B0-ABC5-5A579291BE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21BE-41A6-429F-89B7-0F127C6B0C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6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9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C551-CCC9-4189-BB9E-BE81D53DE0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A58E-1B1C-43FD-B0AD-6C13516B01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06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9C36E-EE74-4F75-9F11-E7C55C0874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298-05B3-4AB8-A7E5-6D071806D6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25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81246-E715-4987-8095-F22E31CBAB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580B1-4DB6-48C6-91C9-EDD1FE1C74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04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9" y="274647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A971-2362-4512-B59D-FAD3B82A25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B40E-758D-4654-9BBC-B5964B7549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40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0107-4861-48F6-9CA4-E5C45990D5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2F3D0-9558-4144-BBD0-0191F9FA99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19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C82E-93D6-4916-96FD-020161445D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80D7-EEC7-44E2-8D84-105E8BC2BB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88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0E72-35D7-40AC-8894-B69BEBCCAF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1155-519E-4245-B26A-C4BFE766CA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96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563-511C-4B89-B796-E0EBEB4913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D58-72D4-47C2-A6F6-8329595C2C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0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3474-80C9-4A4C-A60C-5496942ECD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9777-D915-4B73-AF27-2D18ECCEC0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86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D18F-97BD-4ABC-9AED-CEBDA75F5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D311F-43FA-4B2E-B65F-84BAF3BAE6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32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763F-0D39-42B0-ABC5-5A579291BE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21BE-41A6-429F-89B7-0F127C6B0C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16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9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C551-CCC9-4189-BB9E-BE81D53DE0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A58E-1B1C-43FD-B0AD-6C13516B01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94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9C36E-EE74-4F75-9F11-E7C55C0874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298-05B3-4AB8-A7E5-6D071806D6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50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81246-E715-4987-8095-F22E31CBAB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580B1-4DB6-48C6-91C9-EDD1FE1C74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696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9" y="274647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A971-2362-4512-B59D-FAD3B82A25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B40E-758D-4654-9BBC-B5964B7549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093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0107-4861-48F6-9CA4-E5C45990D5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2F3D0-9558-4144-BBD0-0191F9FA99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159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C82E-93D6-4916-96FD-020161445D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80D7-EEC7-44E2-8D84-105E8BC2BB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87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0E72-35D7-40AC-8894-B69BEBCCAF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A1155-519E-4245-B26A-C4BFE766CA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3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BB563-511C-4B89-B796-E0EBEB4913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D58-72D4-47C2-A6F6-8329595C2C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272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3474-80C9-4A4C-A60C-5496942ECD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49777-D915-4B73-AF27-2D18ECCEC0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270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D18F-97BD-4ABC-9AED-CEBDA75F5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D311F-43FA-4B2E-B65F-84BAF3BAE6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71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763F-0D39-42B0-ABC5-5A579291BE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21BE-41A6-429F-89B7-0F127C6B0C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88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9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C551-CCC9-4189-BB9E-BE81D53DE0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A58E-1B1C-43FD-B0AD-6C13516B01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57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9C36E-EE74-4F75-9F11-E7C55C0874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298-05B3-4AB8-A7E5-6D071806D6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635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81246-E715-4987-8095-F22E31CBAB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580B1-4DB6-48C6-91C9-EDD1FE1C74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38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9" y="274647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A971-2362-4512-B59D-FAD3B82A25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B40E-758D-4654-9BBC-B5964B7549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696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4" cy="2321719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4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62033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idx="21"/>
          </p:nvPr>
        </p:nvSpPr>
        <p:spPr>
          <a:xfrm>
            <a:off x="1143001" y="263427"/>
            <a:ext cx="6858000" cy="4572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4723806"/>
            <a:ext cx="7358064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4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4045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9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idx="21"/>
          </p:nvPr>
        </p:nvSpPr>
        <p:spPr>
          <a:xfrm>
            <a:off x="4482703" y="446484"/>
            <a:ext cx="5777507" cy="577750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53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01689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518392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73119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idx="21"/>
          </p:nvPr>
        </p:nvSpPr>
        <p:spPr>
          <a:xfrm>
            <a:off x="2678907" y="1821657"/>
            <a:ext cx="6630292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7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217758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4609952" y="3580805"/>
            <a:ext cx="3978175" cy="2652117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4" name="532204087_1355x1355.jpeg"/>
          <p:cNvSpPr>
            <a:spLocks noGrp="1"/>
          </p:cNvSpPr>
          <p:nvPr>
            <p:ph type="pic" sz="half" idx="22"/>
          </p:nvPr>
        </p:nvSpPr>
        <p:spPr>
          <a:xfrm>
            <a:off x="4723805" y="526852"/>
            <a:ext cx="3750469" cy="3750469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1991322" y="625079"/>
            <a:ext cx="8411766" cy="560784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19077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21"/>
          </p:nvPr>
        </p:nvSpPr>
        <p:spPr>
          <a:xfrm>
            <a:off x="892969" y="4473773"/>
            <a:ext cx="7358064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22"/>
          </p:nvPr>
        </p:nvSpPr>
        <p:spPr>
          <a:xfrm>
            <a:off x="892969" y="2993969"/>
            <a:ext cx="7358064" cy="4414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4156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>
            <a:spLocks noGrp="1"/>
          </p:cNvSpPr>
          <p:nvPr>
            <p:ph type="pic" idx="21"/>
          </p:nvPr>
        </p:nvSpPr>
        <p:spPr>
          <a:xfrm>
            <a:off x="-919758" y="-35719"/>
            <a:ext cx="10394156" cy="692943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29654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4" cy="2321719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4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55178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28998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9726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2268142"/>
            <a:ext cx="7358064" cy="23217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3957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2268142"/>
            <a:ext cx="7358064" cy="23217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65089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79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35589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8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3" y="6536540"/>
            <a:ext cx="243653" cy="2414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668583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375" y="2125989"/>
            <a:ext cx="77789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763" y="3840489"/>
            <a:ext cx="64061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391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443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84" y="1577349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3118" y="1577349"/>
            <a:ext cx="3980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25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450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443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375" y="2125987"/>
            <a:ext cx="77789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761" y="3840487"/>
            <a:ext cx="64061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46AAA-EA0F-4630-960F-AE7153BA2AB1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E27DF-6C40-480A-8C9F-706581CAA6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6757939" cy="12355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584" y="274327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584" y="1577347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5153" y="6345181"/>
            <a:ext cx="93130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kern="0"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15156" y="6732632"/>
            <a:ext cx="177578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kern="0" spc="65" dirty="0"/>
              <a:t>Создано</a:t>
            </a:r>
            <a:r>
              <a:rPr kern="0" spc="-30" dirty="0"/>
              <a:t> </a:t>
            </a:r>
            <a:r>
              <a:rPr kern="0" spc="70" dirty="0"/>
              <a:t>на</a:t>
            </a:r>
            <a:r>
              <a:rPr kern="0"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9221" y="6377947"/>
            <a:ext cx="2104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6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6757939" cy="12355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584" y="274324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584" y="1577344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5153" y="6345181"/>
            <a:ext cx="93130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kern="0"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15156" y="6732632"/>
            <a:ext cx="177578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kern="0" spc="65" dirty="0"/>
              <a:t>Создано</a:t>
            </a:r>
            <a:r>
              <a:rPr kern="0" spc="-30" dirty="0"/>
              <a:t> </a:t>
            </a:r>
            <a:r>
              <a:rPr kern="0" spc="70" dirty="0"/>
              <a:t>на</a:t>
            </a:r>
            <a:r>
              <a:rPr kern="0"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9218" y="6377944"/>
            <a:ext cx="2104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5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6757939" cy="12355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584" y="274320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584" y="1577340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5153" y="6345181"/>
            <a:ext cx="93130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kern="0"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15154" y="6732629"/>
            <a:ext cx="177578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kern="0" spc="65" dirty="0"/>
              <a:t>Создано</a:t>
            </a:r>
            <a:r>
              <a:rPr kern="0" spc="-30" dirty="0"/>
              <a:t> </a:t>
            </a:r>
            <a:r>
              <a:rPr kern="0" spc="70" dirty="0"/>
              <a:t>на</a:t>
            </a:r>
            <a:r>
              <a:rPr kern="0"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9213" y="6377940"/>
            <a:ext cx="2104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8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94A603-FD0C-4CFC-8DB3-5BF64F6A2045}" type="datetimeFigureOut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15.09.2025</a:t>
            </a:fld>
            <a:endParaRPr lang="ru-RU"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D00F1-1DCA-45F5-99A0-FCE80F589F1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9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9494-4752-49A0-876E-F35CEA5F019E}" type="datetimeFigureOut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BBDA0-5DBF-4A24-851E-6B8874CC5C0E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3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9494-4752-49A0-876E-F35CEA5F019E}" type="datetimeFigureOut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BBDA0-5DBF-4A24-851E-6B8874CC5C0E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0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9494-4752-49A0-876E-F35CEA5F019E}" type="datetimeFigureOut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BBDA0-5DBF-4A24-851E-6B8874CC5C0E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7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9494-4752-49A0-876E-F35CEA5F019E}" type="datetimeFigureOut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BBDA0-5DBF-4A24-851E-6B8874CC5C0E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9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9494-4752-49A0-876E-F35CEA5F019E}" type="datetimeFigureOut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15.09.2025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2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BBDA0-5DBF-4A24-851E-6B8874CC5C0E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70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9737" y="178603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69737" y="1821657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47807" y="6536540"/>
            <a:ext cx="243653" cy="241409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0751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6757939" cy="12355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584" y="274329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584" y="1577349"/>
            <a:ext cx="823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5153" y="6345181"/>
            <a:ext cx="93130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ts val="1770"/>
              </a:lnSpc>
            </a:pPr>
            <a:r>
              <a:rPr kern="0" spc="-10" dirty="0"/>
              <a:t>Оценка: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15156" y="6732632"/>
            <a:ext cx="177578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1C1515"/>
                </a:solidFill>
                <a:latin typeface="Trebuchet MS"/>
                <a:cs typeface="Trebuchet MS"/>
              </a:defRPr>
            </a:lvl1pPr>
          </a:lstStyle>
          <a:p>
            <a:pPr marL="12700">
              <a:spcBef>
                <a:spcPts val="5"/>
              </a:spcBef>
            </a:pPr>
            <a:r>
              <a:rPr kern="0" spc="65" dirty="0"/>
              <a:t>Создано</a:t>
            </a:r>
            <a:r>
              <a:rPr kern="0" spc="-30" dirty="0"/>
              <a:t> </a:t>
            </a:r>
            <a:r>
              <a:rPr kern="0" spc="70" dirty="0"/>
              <a:t>на</a:t>
            </a:r>
            <a:r>
              <a:rPr kern="0" spc="-25" dirty="0"/>
              <a:t> blog.nils.ru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9224" y="6377949"/>
            <a:ext cx="21048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5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Рисунок 4" descr="Рисунок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804259" y="5182175"/>
            <a:ext cx="1968033" cy="14459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1600" y="404672"/>
            <a:ext cx="66967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«Эффективные приемы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текстом 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уроках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литературного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чтения 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начальной школе».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4547423"/>
            <a:ext cx="36004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Артамонова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Михайловна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начальных классов МБОУ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Клетнянская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8529"/>
            <a:ext cx="4784564" cy="412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1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2337" name="Rectangle 1"/>
          <p:cNvSpPr>
            <a:spLocks noChangeArrowheads="1"/>
          </p:cNvSpPr>
          <p:nvPr/>
        </p:nvSpPr>
        <p:spPr bwMode="auto">
          <a:xfrm>
            <a:off x="1115616" y="3984"/>
            <a:ext cx="7848872" cy="682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88872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Мозг привык работать быстро. Он легко и просто разгадывает шарады, которые ему преподносит жизнь.  Прочитайте, что здесь написано?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Помните, главное - правильно перестроить сознание!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читаем не словами, а смыслами.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2013" y="1678371"/>
            <a:ext cx="662473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хмуа,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аумх-цакухото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ооннпчеозоле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хрюоб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хаму по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люпо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пашло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аухм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ежкуден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лшана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шлпоа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хаму на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азрба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клупиа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соварам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рихтподие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кыантара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144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асв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чема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щгоуу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" name="Рисунок 3" descr="Рисунок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53143" y="2348880"/>
            <a:ext cx="2690857" cy="26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61" name="Rectangle 1"/>
          <p:cNvSpPr>
            <a:spLocks noChangeArrowheads="1"/>
          </p:cNvSpPr>
          <p:nvPr/>
        </p:nvSpPr>
        <p:spPr bwMode="auto">
          <a:xfrm>
            <a:off x="0" y="271591"/>
            <a:ext cx="9144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Давайте, разорвем текст на полоски и сдвинем их по вертикали. Как это не удивительно - читать этот текст будет возможно. Вы даже не будете замечать, что текст смещен. Невообразимым образом, мозг адаптируется к возникшей сложности.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Мы медленно читаем потому, что ищем ответ там, где его нет.</a:t>
            </a:r>
          </a:p>
        </p:txBody>
      </p:sp>
      <p:pic>
        <p:nvPicPr>
          <p:cNvPr id="143362" name="Picture 2" descr="Мозг адаптируется к сложности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5516" y="2060848"/>
            <a:ext cx="8712968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8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9715" y="404665"/>
            <a:ext cx="6701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 периферического зрения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196752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4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Развить периферическое зрение можно при помощи приложения «Таблица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Шульте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которое имеет простой и понятный принцип работы. 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24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Нашему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вниманию предоставляется таблица, состоящая из 25 ячеек. В каждой ячейке в хаотичном порядке расположены цифры от 1 до 25. Упражнение требует сфокусировать взгляд в центре таблицы, далее, используя лишь периферическое зрение, находить цифры в порядке их возрастания и нажимать на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них и называть число.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ages (2)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430980" y="426022"/>
            <a:ext cx="5904656" cy="5904656"/>
          </a:xfrm>
          <a:prstGeom prst="rect">
            <a:avLst/>
          </a:prstGeom>
        </p:spPr>
      </p:pic>
      <p:pic>
        <p:nvPicPr>
          <p:cNvPr id="4" name="Рисунок 3" descr="сова думает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0934" y="4725144"/>
            <a:ext cx="2144787" cy="17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сова думает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0934" y="4725144"/>
            <a:ext cx="2144787" cy="1799792"/>
          </a:xfrm>
          <a:prstGeom prst="rect">
            <a:avLst/>
          </a:prstGeom>
        </p:spPr>
      </p:pic>
      <p:pic>
        <p:nvPicPr>
          <p:cNvPr id="6146" name="Picture 2" descr="D:\ADMINISTRATOR\Downloads\17345473711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99" y="2424113"/>
            <a:ext cx="6321055" cy="27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908720"/>
            <a:ext cx="6408712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Называй букву и одновременно показывай нужное количество пальцев на руке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04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076" y="404664"/>
            <a:ext cx="8424935" cy="108012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Скорочтение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практике</a:t>
            </a:r>
            <a:r>
              <a:rPr lang="ru-RU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  «Закодированное название»</a:t>
            </a:r>
            <a:r>
              <a:rPr lang="ru-RU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1042988" y="1628775"/>
            <a:ext cx="64817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9460" name="Прямоугольник 2"/>
          <p:cNvSpPr>
            <a:spLocks noChangeArrowheads="1"/>
          </p:cNvSpPr>
          <p:nvPr/>
        </p:nvSpPr>
        <p:spPr bwMode="auto">
          <a:xfrm>
            <a:off x="647056" y="1340768"/>
            <a:ext cx="84969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Найди в череде </a:t>
            </a:r>
            <a:r>
              <a:rPr lang="ru-RU" altLang="ru-RU" sz="3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букв хотя бы </a:t>
            </a:r>
            <a:r>
              <a:rPr lang="ru-RU" altLang="ru-RU" sz="32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altLang="ru-RU" sz="3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названия древнерусских </a:t>
            </a:r>
            <a:r>
              <a:rPr lang="ru-RU" altLang="ru-RU" sz="32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городов</a:t>
            </a:r>
            <a:r>
              <a:rPr lang="ru-RU" alt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636912"/>
            <a:ext cx="7956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ВАУОВГВУРОСТОВПГРДЖУОКИЕВГОЛОКНОКУВПСКОВПРАГОНОВГОРОДПРУВГОЧЕРНИГОВАРТУПГ</a:t>
            </a:r>
            <a:endParaRPr lang="ru-RU" alt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4941177"/>
            <a:ext cx="1481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РОСТОВ</a:t>
            </a:r>
            <a:endParaRPr lang="ru-RU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5733256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КИЕВ</a:t>
            </a:r>
            <a:endParaRPr lang="ru-RU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5157194"/>
            <a:ext cx="1305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ПСКОВ</a:t>
            </a:r>
            <a:endParaRPr lang="ru-RU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5661250"/>
            <a:ext cx="1915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НОВГОРОД</a:t>
            </a:r>
            <a:endParaRPr lang="ru-RU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238" y="5013185"/>
            <a:ext cx="1913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ЧЕРНИГОВ</a:t>
            </a:r>
            <a:endParaRPr lang="ru-RU" sz="24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1042988" y="1628775"/>
            <a:ext cx="64817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9592" y="0"/>
            <a:ext cx="7787208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Скорочтение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практике</a:t>
            </a:r>
            <a:r>
              <a:rPr lang="ru-RU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«Чтение задом наперед»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599" y="1164134"/>
            <a:ext cx="77768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окьлоТ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етьватсдерп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яадалбо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мокыван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яинетчорокс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ишаВ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игзом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оп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юиневонам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йонбешлов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икчолап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ястеачюлкв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ан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юунлоп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ьтсонщом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етишылс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солог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аротва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аволС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ястюавичевсыв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окря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олкупыв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еволог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ястеялвяоп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йикгел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коретев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яинанзосо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хывон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йетсонжомзов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етеарибзар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ылаваз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гинк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икинбечУ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иицкуртсни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яицатнемукод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есв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отэ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ястеавызако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етсем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едг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етинарх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еыннатичорп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игинк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ортсыб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етеатич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егротсов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то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огот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олед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еороток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кат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оглод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илавыдалкто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ьсолазако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микгел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мытсорп.еинетчорокС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атчем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или ?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ьтсоньлаер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приложение № 3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-99392"/>
            <a:ext cx="756084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Проверим!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«Чтение задом наперед»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представьте, что обладая навыком </a:t>
            </a:r>
            <a:r>
              <a:rPr lang="ru-RU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скорочтения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Ваши мозги по мановению волшебной палочки включаются на полную мощность! Вы слышите голос автора. Слова высвечиваются ярко и выпукло. В голове появляется легкий ветерок  от осознания новых возможностей. Вы разбираете завалы книг. Учебники, инструкции, документация – все это оказывается в месте, где вы храните прочитанные книги. Вы быстро читаете. Вы в восторге от того, что дело, которое, так долго откладывали, оказалось легким и простым. </a:t>
            </a:r>
            <a:r>
              <a:rPr lang="ru-RU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Скорочтение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мечта или реальность?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268"/>
            <a:ext cx="9144000" cy="6858000"/>
          </a:xfrm>
          <a:prstGeom prst="rect">
            <a:avLst/>
          </a:prstGeom>
        </p:spPr>
      </p:pic>
      <p:pic>
        <p:nvPicPr>
          <p:cNvPr id="7170" name="Picture 2" descr="D:\ADMINISTRATOR\Downloads\1734548020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907"/>
            <a:ext cx="3290291" cy="66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5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31658" y="389350"/>
            <a:ext cx="3337944" cy="2769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  <a:tabLst>
                <a:tab pos="594360" algn="l"/>
                <a:tab pos="2745105" algn="l"/>
              </a:tabLst>
            </a:pPr>
            <a:r>
              <a:rPr sz="17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Имя:</a:t>
            </a:r>
            <a:r>
              <a:rPr sz="17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	</a:t>
            </a:r>
            <a:r>
              <a:rPr sz="1700" u="heavy" kern="0" dirty="0">
                <a:solidFill>
                  <a:sysClr val="windowText" lastClr="000000"/>
                </a:solidFill>
                <a:uFill>
                  <a:solidFill>
                    <a:srgbClr val="C3B374"/>
                  </a:solidFill>
                </a:uFill>
                <a:latin typeface="Trebuchet MS"/>
                <a:cs typeface="Trebuchet MS"/>
              </a:rPr>
              <a:t>	</a:t>
            </a:r>
            <a:endParaRPr sz="17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0524" y="5757553"/>
            <a:ext cx="8918088" cy="1099561"/>
            <a:chOff x="190500" y="8977503"/>
            <a:chExt cx="7369809" cy="1714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8946" y="8977503"/>
              <a:ext cx="3911109" cy="1714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0500" y="9310878"/>
              <a:ext cx="3619500" cy="9525"/>
            </a:xfrm>
            <a:custGeom>
              <a:avLst/>
              <a:gdLst/>
              <a:ahLst/>
              <a:cxnLst/>
              <a:rect l="l" t="t" r="r" b="b"/>
              <a:pathLst>
                <a:path w="3619500" h="9525">
                  <a:moveTo>
                    <a:pt x="361950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619500" y="9525"/>
                  </a:lnTo>
                  <a:lnTo>
                    <a:pt x="3619500" y="0"/>
                  </a:lnTo>
                  <a:close/>
                </a:path>
              </a:pathLst>
            </a:custGeom>
            <a:solidFill>
              <a:srgbClr val="C3B374"/>
            </a:solidFill>
          </p:spPr>
          <p:txBody>
            <a:bodyPr wrap="square" lIns="0" tIns="0" rIns="0" bIns="0" rtlCol="0"/>
            <a:lstStyle/>
            <a:p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5153" y="5995895"/>
            <a:ext cx="157292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kern="0" spc="-10" dirty="0">
                <a:solidFill>
                  <a:srgbClr val="1C1515"/>
                </a:solidFill>
                <a:latin typeface="Trebuchet MS"/>
                <a:cs typeface="Trebuchet MS"/>
              </a:rPr>
              <a:t>Комментарий: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0934" y="956506"/>
            <a:ext cx="7971506" cy="4586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 marR="1991360" indent="567055">
              <a:lnSpc>
                <a:spcPct val="126800"/>
              </a:lnSpc>
              <a:spcBef>
                <a:spcPts val="100"/>
              </a:spcBef>
            </a:pPr>
            <a:r>
              <a:rPr sz="1500" kern="0" spc="45" dirty="0" err="1">
                <a:solidFill>
                  <a:sysClr val="windowText" lastClr="000000"/>
                </a:solidFill>
                <a:latin typeface="Trebuchet MS"/>
                <a:cs typeface="Trebuchet MS"/>
              </a:rPr>
              <a:t>Скорочтение</a:t>
            </a:r>
            <a:r>
              <a:rPr sz="15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endParaRPr lang="ru-RU" sz="1500" kern="0" spc="45" dirty="0" smtClea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2139950" marR="1991360" indent="567055">
              <a:lnSpc>
                <a:spcPct val="126800"/>
              </a:lnSpc>
              <a:spcBef>
                <a:spcPts val="100"/>
              </a:spcBef>
            </a:pPr>
            <a:r>
              <a:rPr sz="1500" kern="0" spc="55" dirty="0" err="1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Прочитай</a:t>
            </a:r>
            <a:r>
              <a:rPr sz="1500" kern="0" spc="20" dirty="0" smtClean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исходный</a:t>
            </a:r>
            <a:r>
              <a:rPr sz="1500" kern="0" spc="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текст</a:t>
            </a:r>
            <a:endParaRPr sz="15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136525" algn="just">
              <a:lnSpc>
                <a:spcPct val="127600"/>
              </a:lnSpc>
              <a:spcBef>
                <a:spcPts val="1460"/>
              </a:spcBef>
            </a:pP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Жили-были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старик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со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старухой.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Вот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говорит</a:t>
            </a:r>
            <a:r>
              <a:rPr sz="1600" kern="0" spc="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старик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старухе: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—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Поди-ка,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старуха,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коробу</a:t>
            </a:r>
            <a:r>
              <a:rPr sz="16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поскреби,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сусеку</a:t>
            </a:r>
            <a:r>
              <a:rPr sz="16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помети,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не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наскребешь</a:t>
            </a:r>
            <a:r>
              <a:rPr sz="16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ли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муки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колобок.</a:t>
            </a:r>
            <a:r>
              <a:rPr sz="1600" kern="0" spc="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Взяла</a:t>
            </a:r>
            <a:r>
              <a:rPr sz="1600" kern="0" spc="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старуха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крылышко,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коробу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поскребла,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сусеку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помела</a:t>
            </a:r>
            <a:r>
              <a:rPr sz="1600" kern="0" spc="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наскребла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муки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горсти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две.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276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Замесила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муку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</a:t>
            </a:r>
            <a:r>
              <a:rPr sz="16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сметане,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состряпала</a:t>
            </a:r>
            <a:r>
              <a:rPr sz="16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колобок,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изжарила</a:t>
            </a:r>
            <a:r>
              <a:rPr sz="16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в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масле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</a:t>
            </a:r>
            <a:r>
              <a:rPr sz="16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окошко</a:t>
            </a:r>
            <a:r>
              <a:rPr sz="16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студить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положила.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Колобок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полежал,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полежал,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взял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да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покатился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—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окна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лавку,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лавки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пол,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пó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полу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двери,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прыг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через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порог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—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да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в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сени, из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сеней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крыльцо, 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крыльца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двор,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со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двора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за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ворота,</a:t>
            </a:r>
            <a:r>
              <a:rPr sz="16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дальше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дальше.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Катится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Колобок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</a:t>
            </a:r>
            <a:r>
              <a:rPr sz="1600" kern="0" spc="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дороге,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навстречу</a:t>
            </a:r>
            <a:r>
              <a:rPr sz="1600" kern="0" spc="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ему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Заяц: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—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Колобок,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Колобок,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я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тебя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съем!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—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Не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ешь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меня,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Заяц,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я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тебе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песенку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спою: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5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Я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Колобок, Колобок,</a:t>
            </a:r>
            <a:r>
              <a:rPr sz="16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Я по</a:t>
            </a:r>
            <a:r>
              <a:rPr sz="16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коробу скребен,</a:t>
            </a:r>
            <a:r>
              <a:rPr sz="16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 сусеку</a:t>
            </a:r>
            <a:r>
              <a:rPr sz="16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метен,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</a:t>
            </a:r>
            <a:r>
              <a:rPr sz="16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сметане мешон</a:t>
            </a:r>
            <a:r>
              <a:rPr sz="16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7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Да</a:t>
            </a:r>
            <a:r>
              <a:rPr sz="1600" kern="0" spc="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в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масле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пряжон,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8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На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окошке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стужон.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Я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от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дедушки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ушел,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Я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от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бабушки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ушел,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6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От</a:t>
            </a:r>
            <a:r>
              <a:rPr sz="1600" kern="0" spc="-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тебя,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зайца, </a:t>
            </a:r>
            <a:r>
              <a:rPr sz="16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подавно</a:t>
            </a:r>
            <a:r>
              <a:rPr sz="1600" kern="0" spc="204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уйду!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8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5" y="188640"/>
            <a:ext cx="84249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6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условиях реализации ФГОС НОО чтение является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метапредметным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универсальным действием, от которого зависит успешность обучения и развития школьника. Не секрет, если ученик хорошо читает, он реже испытывает трудности в обучении. </a:t>
            </a:r>
          </a:p>
          <a:p>
            <a:pPr indent="216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Поэтому каждый ученик начальной школы должен овладеть прочным и полноценным навыком  чтения.</a:t>
            </a:r>
            <a:endParaRPr lang="ru-RU" sz="2800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72200" y="5157192"/>
            <a:ext cx="2088232" cy="14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31658" y="389350"/>
            <a:ext cx="3337944" cy="2769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  <a:tabLst>
                <a:tab pos="594360" algn="l"/>
                <a:tab pos="2745105" algn="l"/>
              </a:tabLst>
            </a:pPr>
            <a:r>
              <a:rPr sz="17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Имя:</a:t>
            </a:r>
            <a:r>
              <a:rPr sz="17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	</a:t>
            </a:r>
            <a:r>
              <a:rPr sz="1700" u="heavy" kern="0" dirty="0">
                <a:solidFill>
                  <a:sysClr val="windowText" lastClr="000000"/>
                </a:solidFill>
                <a:uFill>
                  <a:solidFill>
                    <a:srgbClr val="C3B374"/>
                  </a:solidFill>
                </a:uFill>
                <a:latin typeface="Trebuchet MS"/>
                <a:cs typeface="Trebuchet MS"/>
              </a:rPr>
              <a:t>	</a:t>
            </a:r>
            <a:endParaRPr sz="17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0524" y="5757551"/>
            <a:ext cx="8918088" cy="1099561"/>
            <a:chOff x="190500" y="8977503"/>
            <a:chExt cx="7369809" cy="1714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8946" y="8977503"/>
              <a:ext cx="3911109" cy="1714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0500" y="9310878"/>
              <a:ext cx="3619500" cy="9525"/>
            </a:xfrm>
            <a:custGeom>
              <a:avLst/>
              <a:gdLst/>
              <a:ahLst/>
              <a:cxnLst/>
              <a:rect l="l" t="t" r="r" b="b"/>
              <a:pathLst>
                <a:path w="3619500" h="9525">
                  <a:moveTo>
                    <a:pt x="361950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619500" y="9525"/>
                  </a:lnTo>
                  <a:lnTo>
                    <a:pt x="3619500" y="0"/>
                  </a:lnTo>
                  <a:close/>
                </a:path>
              </a:pathLst>
            </a:custGeom>
            <a:solidFill>
              <a:srgbClr val="C3B374"/>
            </a:solidFill>
          </p:spPr>
          <p:txBody>
            <a:bodyPr wrap="square" lIns="0" tIns="0" rIns="0" bIns="0" rtlCol="0"/>
            <a:lstStyle/>
            <a:p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5153" y="5995895"/>
            <a:ext cx="157292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kern="0" spc="-10" dirty="0">
                <a:solidFill>
                  <a:srgbClr val="1C1515"/>
                </a:solidFill>
                <a:latin typeface="Trebuchet MS"/>
                <a:cs typeface="Trebuchet MS"/>
              </a:rPr>
              <a:t>Комментарий: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46260" y="956496"/>
            <a:ext cx="1856463" cy="599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5415">
              <a:lnSpc>
                <a:spcPct val="126800"/>
              </a:lnSpc>
              <a:spcBef>
                <a:spcPts val="100"/>
              </a:spcBef>
            </a:pPr>
            <a:r>
              <a:rPr sz="1500" kern="0" spc="4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Скорочтение </a:t>
            </a:r>
            <a:r>
              <a:rPr sz="15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Таблица</a:t>
            </a:r>
            <a:r>
              <a:rPr sz="1500" kern="0" spc="2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sz="1500"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Шульте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170971" y="1841765"/>
          <a:ext cx="4840940" cy="256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8188"/>
                <a:gridCol w="968188"/>
                <a:gridCol w="968188"/>
                <a:gridCol w="968188"/>
                <a:gridCol w="968188"/>
              </a:tblGrid>
              <a:tr h="513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rebuchet MS"/>
                          <a:cs typeface="Trebuchet MS"/>
                        </a:rPr>
                        <a:t>9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20" dirty="0">
                          <a:latin typeface="Trebuchet MS"/>
                          <a:cs typeface="Trebuchet MS"/>
                        </a:rPr>
                        <a:t>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rebuchet MS"/>
                          <a:cs typeface="Trebuchet MS"/>
                        </a:rPr>
                        <a:t>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22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rebuchet MS"/>
                          <a:cs typeface="Trebuchet MS"/>
                        </a:rPr>
                        <a:t>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  <a:tr h="513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13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15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18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rebuchet MS"/>
                          <a:cs typeface="Trebuchet MS"/>
                        </a:rPr>
                        <a:t>3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25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  <a:tr h="513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50" dirty="0">
                          <a:latin typeface="Trebuchet MS"/>
                          <a:cs typeface="Trebuchet MS"/>
                        </a:rPr>
                        <a:t>20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19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320" dirty="0">
                          <a:latin typeface="Trebuchet MS"/>
                          <a:cs typeface="Trebuchet MS"/>
                        </a:rPr>
                        <a:t>11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  <a:tr h="513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rebuchet MS"/>
                          <a:cs typeface="Trebuchet MS"/>
                        </a:rPr>
                        <a:t>8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rebuchet MS"/>
                          <a:cs typeface="Trebuchet MS"/>
                        </a:rPr>
                        <a:t>5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345" dirty="0"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  <a:tr h="513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rebuchet MS"/>
                          <a:cs typeface="Trebuchet MS"/>
                        </a:rPr>
                        <a:t>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23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21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Trebuchet MS"/>
                          <a:cs typeface="Trebuchet MS"/>
                        </a:rPr>
                        <a:t>12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9684" marB="0">
                    <a:lnL w="9525">
                      <a:solidFill>
                        <a:srgbClr val="333333"/>
                      </a:solidFill>
                      <a:prstDash val="solid"/>
                    </a:lnL>
                    <a:lnR w="9525">
                      <a:solidFill>
                        <a:srgbClr val="333333"/>
                      </a:solidFill>
                      <a:prstDash val="solid"/>
                    </a:lnR>
                    <a:lnT w="9525">
                      <a:solidFill>
                        <a:srgbClr val="333333"/>
                      </a:solidFill>
                      <a:prstDash val="solid"/>
                    </a:lnT>
                    <a:lnB w="9525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8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31658" y="389350"/>
            <a:ext cx="3337944" cy="2769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  <a:tabLst>
                <a:tab pos="594360" algn="l"/>
                <a:tab pos="2745105" algn="l"/>
              </a:tabLst>
            </a:pPr>
            <a:r>
              <a:rPr sz="17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Имя:</a:t>
            </a:r>
            <a:r>
              <a:rPr sz="17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	</a:t>
            </a:r>
            <a:r>
              <a:rPr sz="1700" u="heavy" kern="0" dirty="0">
                <a:solidFill>
                  <a:sysClr val="windowText" lastClr="000000"/>
                </a:solidFill>
                <a:uFill>
                  <a:solidFill>
                    <a:srgbClr val="C3B374"/>
                  </a:solidFill>
                </a:uFill>
                <a:latin typeface="Trebuchet MS"/>
                <a:cs typeface="Trebuchet MS"/>
              </a:rPr>
              <a:t>	</a:t>
            </a:r>
            <a:endParaRPr sz="17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0524" y="5757548"/>
            <a:ext cx="8918088" cy="1099561"/>
            <a:chOff x="190500" y="8977503"/>
            <a:chExt cx="7369809" cy="1714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8946" y="8977503"/>
              <a:ext cx="3911109" cy="1714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0500" y="9310878"/>
              <a:ext cx="3619500" cy="9525"/>
            </a:xfrm>
            <a:custGeom>
              <a:avLst/>
              <a:gdLst/>
              <a:ahLst/>
              <a:cxnLst/>
              <a:rect l="l" t="t" r="r" b="b"/>
              <a:pathLst>
                <a:path w="3619500" h="9525">
                  <a:moveTo>
                    <a:pt x="361950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619500" y="9525"/>
                  </a:lnTo>
                  <a:lnTo>
                    <a:pt x="3619500" y="0"/>
                  </a:lnTo>
                  <a:close/>
                </a:path>
              </a:pathLst>
            </a:custGeom>
            <a:solidFill>
              <a:srgbClr val="C3B374"/>
            </a:solidFill>
          </p:spPr>
          <p:txBody>
            <a:bodyPr wrap="square" lIns="0" tIns="0" rIns="0" bIns="0" rtlCol="0"/>
            <a:lstStyle/>
            <a:p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5153" y="5995895"/>
            <a:ext cx="157292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kern="0" spc="-10" dirty="0">
                <a:solidFill>
                  <a:srgbClr val="1C1515"/>
                </a:solidFill>
                <a:latin typeface="Trebuchet MS"/>
                <a:cs typeface="Trebuchet MS"/>
              </a:rPr>
              <a:t>Комментарий: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0528" y="1563825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0528" y="1713478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0528" y="1863141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0528" y="2012796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0528" y="2162458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0528" y="2312112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0528" y="2461766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0528" y="2611429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0528" y="2761083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0528" y="2910746"/>
            <a:ext cx="8572307" cy="79413"/>
          </a:xfrm>
          <a:custGeom>
            <a:avLst/>
            <a:gdLst/>
            <a:ahLst/>
            <a:cxnLst/>
            <a:rect l="l" t="t" r="r" b="b"/>
            <a:pathLst>
              <a:path w="7084059" h="123825">
                <a:moveTo>
                  <a:pt x="7083806" y="0"/>
                </a:moveTo>
                <a:lnTo>
                  <a:pt x="0" y="0"/>
                </a:lnTo>
                <a:lnTo>
                  <a:pt x="0" y="123825"/>
                </a:lnTo>
                <a:lnTo>
                  <a:pt x="7083806" y="123825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0528" y="3060396"/>
            <a:ext cx="8572307" cy="52127"/>
          </a:xfrm>
          <a:custGeom>
            <a:avLst/>
            <a:gdLst/>
            <a:ahLst/>
            <a:cxnLst/>
            <a:rect l="l" t="t" r="r" b="b"/>
            <a:pathLst>
              <a:path w="7084059" h="81279">
                <a:moveTo>
                  <a:pt x="7083806" y="0"/>
                </a:moveTo>
                <a:lnTo>
                  <a:pt x="0" y="0"/>
                </a:lnTo>
                <a:lnTo>
                  <a:pt x="0" y="80949"/>
                </a:lnTo>
                <a:lnTo>
                  <a:pt x="7083806" y="80949"/>
                </a:lnTo>
                <a:lnTo>
                  <a:pt x="7083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pic>
        <p:nvPicPr>
          <p:cNvPr id="4098" name="Picture 2" descr="D:\ADMINISTRATOR\Downloads\17345447264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" y="-82826"/>
            <a:ext cx="9133352" cy="74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631027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Gilroy-Regular"/>
              </a:rPr>
              <a:t>2</a:t>
            </a:r>
            <a:endParaRPr lang="ru-RU" sz="1200" dirty="0">
              <a:solidFill>
                <a:srgbClr val="FFFFFF"/>
              </a:solidFill>
              <a:latin typeface="Gilroy-Regular"/>
            </a:endParaRP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</a:p>
          <a:p>
            <a:r>
              <a:rPr lang="ru-RU" sz="1200" dirty="0">
                <a:solidFill>
                  <a:srgbClr val="FFFFFF"/>
                </a:solidFill>
                <a:latin typeface="Gilroy-Regular"/>
              </a:rPr>
              <a:t>2</a:t>
            </a:r>
            <a:endParaRPr lang="ru-RU" sz="12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027" name="Picture 3" descr="D:\ADMINISTRATOR\Downloads\17345446526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75"/>
            <a:ext cx="9144000" cy="71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ADMINISTRATOR\Downloads\1734544626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" y="0"/>
            <a:ext cx="9124900" cy="69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50"/>
            <a:ext cx="9144000" cy="68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0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31658" y="389350"/>
            <a:ext cx="3337944" cy="2769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  <a:tabLst>
                <a:tab pos="594360" algn="l"/>
                <a:tab pos="2745105" algn="l"/>
              </a:tabLst>
            </a:pPr>
            <a:r>
              <a:rPr sz="1700"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Имя:</a:t>
            </a:r>
            <a:r>
              <a:rPr sz="1700"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	</a:t>
            </a:r>
            <a:r>
              <a:rPr sz="1700" u="heavy" kern="0" dirty="0">
                <a:solidFill>
                  <a:sysClr val="windowText" lastClr="000000"/>
                </a:solidFill>
                <a:uFill>
                  <a:solidFill>
                    <a:srgbClr val="C3B374"/>
                  </a:solidFill>
                </a:uFill>
                <a:latin typeface="Trebuchet MS"/>
                <a:cs typeface="Trebuchet MS"/>
              </a:rPr>
              <a:t>	</a:t>
            </a:r>
            <a:endParaRPr sz="17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0523" y="5757544"/>
            <a:ext cx="8918088" cy="1099561"/>
            <a:chOff x="190500" y="8977503"/>
            <a:chExt cx="7369809" cy="1714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8946" y="8977503"/>
              <a:ext cx="3911109" cy="1714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0500" y="9310878"/>
              <a:ext cx="3619500" cy="9525"/>
            </a:xfrm>
            <a:custGeom>
              <a:avLst/>
              <a:gdLst/>
              <a:ahLst/>
              <a:cxnLst/>
              <a:rect l="l" t="t" r="r" b="b"/>
              <a:pathLst>
                <a:path w="3619500" h="9525">
                  <a:moveTo>
                    <a:pt x="361950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3619500" y="9525"/>
                  </a:lnTo>
                  <a:lnTo>
                    <a:pt x="3619500" y="0"/>
                  </a:lnTo>
                  <a:close/>
                </a:path>
              </a:pathLst>
            </a:custGeom>
            <a:solidFill>
              <a:srgbClr val="C3B374"/>
            </a:solidFill>
          </p:spPr>
          <p:txBody>
            <a:bodyPr wrap="square" lIns="0" tIns="0" rIns="0" bIns="0" rtlCol="0"/>
            <a:lstStyle/>
            <a:p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5153" y="5995895"/>
            <a:ext cx="157292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kern="0" spc="-10" dirty="0">
                <a:solidFill>
                  <a:srgbClr val="1C1515"/>
                </a:solidFill>
                <a:latin typeface="Trebuchet MS"/>
                <a:cs typeface="Trebuchet MS"/>
              </a:rPr>
              <a:t>Комментарий:</a:t>
            </a:r>
            <a:endParaRPr sz="15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70"/>
              </a:lnSpc>
            </a:pPr>
            <a:r>
              <a:rPr spc="-10" dirty="0"/>
              <a:t>Оценка: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spc="65" dirty="0"/>
              <a:t>Создано</a:t>
            </a:r>
            <a:r>
              <a:rPr spc="-30" dirty="0"/>
              <a:t> </a:t>
            </a:r>
            <a:r>
              <a:rPr spc="70" dirty="0"/>
              <a:t>на</a:t>
            </a:r>
            <a:r>
              <a:rPr spc="-25" dirty="0"/>
              <a:t> blog.nils.ru</a:t>
            </a:r>
          </a:p>
        </p:txBody>
      </p:sp>
      <p:pic>
        <p:nvPicPr>
          <p:cNvPr id="2050" name="Picture 2" descr="D:\ADMINISTRATOR\Downloads\1734544802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8"/>
            <a:ext cx="9148303" cy="689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61"/>
            <a:ext cx="9144000" cy="68907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9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 smtClean="0"/>
          </a:p>
          <a:p>
            <a:pPr marL="514350" indent="-514350">
              <a:buAutoNum type="arabicPeriod" startAt="4"/>
            </a:pPr>
            <a:endParaRPr lang="ru-RU" dirty="0"/>
          </a:p>
        </p:txBody>
      </p:sp>
      <p:pic>
        <p:nvPicPr>
          <p:cNvPr id="4099" name="Picture 3" descr="D:\ADMINISTRATOR\Downloads\1734488046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916840"/>
            <a:ext cx="8280920" cy="22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61"/>
            <a:ext cx="9144000" cy="68907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9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 smtClean="0"/>
          </a:p>
          <a:p>
            <a:pPr marL="514350" indent="-514350">
              <a:buAutoNum type="arabicPeriod" startAt="4"/>
            </a:pPr>
            <a:endParaRPr lang="ru-RU" dirty="0"/>
          </a:p>
        </p:txBody>
      </p:sp>
      <p:pic>
        <p:nvPicPr>
          <p:cNvPr id="4098" name="Picture 2" descr="D:\ADMINISTRATOR\Downloads\17344861881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18" y="-3114"/>
            <a:ext cx="5735366" cy="671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14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уфрий\Desktop\1595771292_11-p-krasivie-shkolnie-foni-1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1268760"/>
            <a:ext cx="7437512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примере сказки «Колобок» хочу показать следующие  приемы «Цветные шляпы»,  приём «Диаманта» 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 использовании на уроках литературного чтения указанных приёмов у обучающихся формируются навыки мышления, являющимися важными составляющими понятия «читательская грамотность».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69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554114"/>
            <a:ext cx="446449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Белая шляпа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факты.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Красная шляпа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эмоции.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Жёлтая шляпа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оптимизм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Чёрная шляпа –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Зелёная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6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Синяя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 –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жизненный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04" y="2132856"/>
            <a:ext cx="4996606" cy="388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887" y="565226"/>
            <a:ext cx="418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«Цветные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шляпы»</a:t>
            </a:r>
            <a:endParaRPr lang="ru-RU" sz="3600" dirty="0"/>
          </a:p>
        </p:txBody>
      </p:sp>
      <p:pic>
        <p:nvPicPr>
          <p:cNvPr id="2051" name="Picture 3" descr="C:\Users\user\Downloads\17344262259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5" y="200396"/>
            <a:ext cx="3816424" cy="1716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9" y="908720"/>
            <a:ext cx="5976938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основных проблем при чтении</a:t>
            </a:r>
          </a:p>
        </p:txBody>
      </p:sp>
      <p:sp>
        <p:nvSpPr>
          <p:cNvPr id="3075" name="Rectangle 3"/>
          <p:cNvSpPr txBox="1">
            <a:spLocks/>
          </p:cNvSpPr>
          <p:nvPr/>
        </p:nvSpPr>
        <p:spPr bwMode="auto">
          <a:xfrm>
            <a:off x="1656439" y="2204873"/>
            <a:ext cx="6130925" cy="309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/>
            </a:pPr>
            <a:r>
              <a:rPr lang="ru-RU" altLang="ru-RU" sz="2800" b="1" dirty="0" smtClean="0">
                <a:solidFill>
                  <a:srgbClr val="800000"/>
                </a:solidFill>
                <a:latin typeface="Times New Roman" pitchFamily="18" charset="0"/>
              </a:rPr>
              <a:t>Постоянные отвлечения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/>
            </a:pPr>
            <a:r>
              <a:rPr lang="ru-RU" altLang="ru-RU" sz="2800" b="1" dirty="0" smtClean="0">
                <a:solidFill>
                  <a:srgbClr val="800000"/>
                </a:solidFill>
                <a:latin typeface="Times New Roman" pitchFamily="18" charset="0"/>
              </a:rPr>
              <a:t>Низкая скорость чтения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/>
            </a:pPr>
            <a:r>
              <a:rPr lang="ru-RU" altLang="ru-RU" sz="2800" b="1" dirty="0" smtClean="0">
                <a:solidFill>
                  <a:srgbClr val="800000"/>
                </a:solidFill>
                <a:latin typeface="Times New Roman" pitchFamily="18" charset="0"/>
              </a:rPr>
              <a:t>Прочитанная информация быстро забывается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/>
            </a:pPr>
            <a:r>
              <a:rPr lang="ru-RU" altLang="ru-RU" sz="2800" b="1" dirty="0" smtClean="0">
                <a:solidFill>
                  <a:srgbClr val="800000"/>
                </a:solidFill>
                <a:latin typeface="Times New Roman" pitchFamily="18" charset="0"/>
              </a:rPr>
              <a:t>Устают глаза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/>
            </a:pPr>
            <a:r>
              <a:rPr lang="ru-RU" altLang="ru-RU" sz="2800" b="1" dirty="0" smtClean="0">
                <a:solidFill>
                  <a:srgbClr val="800000"/>
                </a:solidFill>
                <a:latin typeface="Times New Roman" pitchFamily="18" charset="0"/>
              </a:rPr>
              <a:t>Сложно выделить главное в большом потоке информации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endParaRPr lang="ru-RU" altLang="ru-RU" sz="2400" dirty="0" smtClean="0">
              <a:solidFill>
                <a:srgbClr val="8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69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201" y="227687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ADMINISTRATOR\Desktop\17343734411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4" y="3413112"/>
            <a:ext cx="3175896" cy="35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9" y="9"/>
            <a:ext cx="3291748" cy="40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67" y="9"/>
            <a:ext cx="3494087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43" y="3050874"/>
            <a:ext cx="4038600" cy="380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340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уфрий\Desktop\1595771292_11-p-krasivie-shkolnie-foni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Цветные шляпы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628800"/>
            <a:ext cx="7416824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Белая  шляпа  -  факты.  Соберите  все факты,  опираясь  на текст, из жизни главного героя.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2"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Красная  шляпа  -  эмоции.  Какие  чувства  вызывает  у  вас история ?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2"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Жёлтая  шляпа  -  оптимизм.  Что положительного  вы  взяли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для себя, читая произведение?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500" dirty="0" smtClean="0">
                <a:latin typeface="Times New Roman" pitchFamily="18" charset="0"/>
                <a:cs typeface="Times New Roman" pitchFamily="18" charset="0"/>
              </a:rPr>
            </a:br>
            <a:endParaRPr lang="ru-RU" sz="3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уфрий\Desktop\1595771292_11-p-krasivie-shkolnie-foni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Цветные шляпы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42" y="1468932"/>
            <a:ext cx="7581529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 pitchFamily="34" charset="0"/>
              <a:buAutoNum type="arabicPeriod" startAt="4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Чёрная  шляпа  -  критика.  Найдите,  всё  плохое  в  поступках.  Негативное отношение автора. </a:t>
            </a:r>
          </a:p>
          <a:p>
            <a:pPr marL="514350" indent="-514350">
              <a:buFont typeface="Arial" pitchFamily="34" charset="0"/>
              <a:buAutoNum type="arabicPeriod" startAt="4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Синяя  шляпа  -  жизненный  урок.  Чему  Вас  научило  это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произведение?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4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Зелёная  шляпа-  шляпа  творчества.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Придумайте  своё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окончание истории.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0" y="9"/>
            <a:ext cx="9144000" cy="68907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9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 smtClean="0"/>
          </a:p>
          <a:p>
            <a:pPr marL="514350" indent="-514350">
              <a:buAutoNum type="arabicPeriod" startAt="4"/>
            </a:pPr>
            <a:endParaRPr lang="ru-RU" dirty="0"/>
          </a:p>
        </p:txBody>
      </p:sp>
      <p:pic>
        <p:nvPicPr>
          <p:cNvPr id="7170" name="Picture 2" descr="D:\ADMINISTRATOR\Downloads\17344884819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" y="1812691"/>
            <a:ext cx="483157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ADMINISTRATOR\Downloads\1734488517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39" y="1791099"/>
            <a:ext cx="4372181" cy="42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2" y="332656"/>
            <a:ext cx="604867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Приём «Диаманта»</a:t>
            </a:r>
            <a:br>
              <a:rPr lang="ru-RU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69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уфрий\Desktop\1595771292_11-p-krasivie-shkolnie-foni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Приём «Диаманта»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67815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 smtClean="0"/>
          </a:p>
          <a:p>
            <a:pPr marL="514350" indent="-514350">
              <a:buAutoNum type="arabicPeriod" startAt="4"/>
            </a:pPr>
            <a:endParaRPr lang="ru-RU" dirty="0"/>
          </a:p>
        </p:txBody>
      </p:sp>
      <p:pic>
        <p:nvPicPr>
          <p:cNvPr id="6146" name="Picture 2" descr="D:\ADMINISTRATOR\Downloads\17344878066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766496"/>
            <a:ext cx="6336704" cy="44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13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ADMINISTRATOR\Downloads\17345527047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23308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79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1" name="Факты:"/>
          <p:cNvSpPr txBox="1">
            <a:spLocks noGrp="1"/>
          </p:cNvSpPr>
          <p:nvPr>
            <p:ph type="title"/>
          </p:nvPr>
        </p:nvSpPr>
        <p:spPr>
          <a:xfrm>
            <a:off x="971601" y="692696"/>
            <a:ext cx="7560840" cy="12241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dirty="0" err="1"/>
              <a:t>Факты</a:t>
            </a:r>
            <a:r>
              <a:rPr dirty="0"/>
              <a:t>:</a:t>
            </a:r>
          </a:p>
        </p:txBody>
      </p:sp>
      <p:sp>
        <p:nvSpPr>
          <p:cNvPr id="252" name="Президент США Джон Ф. Кеннеди читал со скоростью 1000 слов в минуту…"/>
          <p:cNvSpPr txBox="1">
            <a:spLocks noGrp="1"/>
          </p:cNvSpPr>
          <p:nvPr>
            <p:ph type="body" idx="1"/>
          </p:nvPr>
        </p:nvSpPr>
        <p:spPr>
          <a:xfrm>
            <a:off x="1339463" y="1412777"/>
            <a:ext cx="7804547" cy="442019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dirty="0"/>
              <a:t>М. Горький читал со скоростью 4000 слов в </a:t>
            </a:r>
            <a:r>
              <a:rPr lang="ru-RU" dirty="0" smtClean="0"/>
              <a:t>минуту</a:t>
            </a:r>
          </a:p>
          <a:p>
            <a:r>
              <a:rPr dirty="0" err="1" smtClean="0"/>
              <a:t>Скорость</a:t>
            </a:r>
            <a:r>
              <a:rPr dirty="0" smtClean="0"/>
              <a:t> </a:t>
            </a:r>
            <a:r>
              <a:rPr dirty="0" err="1"/>
              <a:t>чтения</a:t>
            </a:r>
            <a:r>
              <a:rPr dirty="0"/>
              <a:t> </a:t>
            </a:r>
            <a:r>
              <a:rPr dirty="0" err="1"/>
              <a:t>Наполеона</a:t>
            </a:r>
            <a:r>
              <a:rPr dirty="0"/>
              <a:t> - 2000 </a:t>
            </a:r>
            <a:r>
              <a:rPr dirty="0" err="1"/>
              <a:t>слов</a:t>
            </a:r>
            <a:r>
              <a:rPr dirty="0"/>
              <a:t> в </a:t>
            </a:r>
            <a:r>
              <a:rPr dirty="0" err="1"/>
              <a:t>минуту</a:t>
            </a:r>
            <a:endParaRPr dirty="0"/>
          </a:p>
          <a:p>
            <a:pPr lvl="0"/>
            <a:r>
              <a:rPr lang="ru-RU" dirty="0"/>
              <a:t>Президент США Джон Ф. Кеннеди читал со скоростью 1000 слов в минуту</a:t>
            </a:r>
          </a:p>
          <a:p>
            <a:pPr marL="0" indent="0">
              <a:buNone/>
              <a:defRPr b="1"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dirty="0" err="1" smtClean="0"/>
              <a:t>Бальзак</a:t>
            </a:r>
            <a:r>
              <a:rPr dirty="0" smtClean="0"/>
              <a:t> </a:t>
            </a:r>
            <a:r>
              <a:rPr dirty="0" err="1"/>
              <a:t>прочитывал</a:t>
            </a:r>
            <a:r>
              <a:rPr dirty="0"/>
              <a:t> </a:t>
            </a:r>
            <a:r>
              <a:rPr dirty="0" err="1"/>
              <a:t>роман</a:t>
            </a:r>
            <a:r>
              <a:rPr dirty="0"/>
              <a:t> в </a:t>
            </a:r>
            <a:r>
              <a:rPr dirty="0" err="1"/>
              <a:t>двести</a:t>
            </a:r>
            <a:r>
              <a:rPr dirty="0"/>
              <a:t> </a:t>
            </a:r>
            <a:r>
              <a:rPr dirty="0" err="1"/>
              <a:t>страниц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 smtClean="0"/>
              <a:t>полчаса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7903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75" y="1782396"/>
            <a:ext cx="676875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Выдох со счётом.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Сделайте глубокий вдох, на выдохе громко считайте до тех пор, пока не кончится воздух.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скороговорки (хором):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66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на горке, на пригорке стоят 33 Егорки (глубокий вдох) раз Егорка, два Егорка..(и т.д. до полного выдоха).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2864" y="726022"/>
            <a:ext cx="6991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 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1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7553" y="323946"/>
            <a:ext cx="4384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Тренировка внимания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25" y="1268761"/>
            <a:ext cx="7128793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66251" y="892529"/>
            <a:ext cx="522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Запомните предметы картинке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" y="1124744"/>
            <a:ext cx="889248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57341" y="332656"/>
            <a:ext cx="7441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Назовите предметы,  которые вы запомнили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9"/>
            <a:ext cx="7776864" cy="12961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Тест на предрасположенность к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скорочтению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Прямоугольник 4"/>
          <p:cNvSpPr>
            <a:spLocks noChangeArrowheads="1"/>
          </p:cNvSpPr>
          <p:nvPr/>
        </p:nvSpPr>
        <p:spPr bwMode="auto">
          <a:xfrm>
            <a:off x="1042988" y="1628775"/>
            <a:ext cx="64817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latin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699" y="2276872"/>
            <a:ext cx="69847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1259632" y="2132865"/>
            <a:ext cx="756084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По </a:t>
            </a: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результатам исследований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одного английского университета, </a:t>
            </a: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имеет значения, в каком порядке расположены буквы в слове. Главное, чтобы первая и последняя буквы были на месте. Остальные буквы могут следовать в полном беспорядке, все равно текст читается без проблем. Причиной этого является то, что мы не читаем каждую букву по отдельности, а всё слово целиком.</a:t>
            </a:r>
          </a:p>
        </p:txBody>
      </p:sp>
    </p:spTree>
    <p:extLst>
      <p:ext uri="{BB962C8B-B14F-4D97-AF65-F5344CB8AC3E}">
        <p14:creationId xmlns:p14="http://schemas.microsoft.com/office/powerpoint/2010/main" val="5381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622" y="620689"/>
            <a:ext cx="597693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Вопросы к тесту</a:t>
            </a: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1042988" y="1628775"/>
            <a:ext cx="64817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1619676" y="2146823"/>
            <a:ext cx="62646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1.Понятно ли вам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чем этот текст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2.О каком </a:t>
            </a:r>
            <a:r>
              <a:rPr lang="ru-RU" alt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серьезном  </a:t>
            </a:r>
            <a:r>
              <a:rPr lang="ru-RU" alt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научном выводе идет речь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5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1042</Words>
  <Application>Microsoft Office PowerPoint</Application>
  <PresentationFormat>Экран (4:3)</PresentationFormat>
  <Paragraphs>223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Тема Office</vt:lpstr>
      <vt:lpstr>1_Тема Office</vt:lpstr>
      <vt:lpstr>3_Тема Office</vt:lpstr>
      <vt:lpstr>2_Тема Office</vt:lpstr>
      <vt:lpstr>5_Тема Office</vt:lpstr>
      <vt:lpstr>6_Тема Office</vt:lpstr>
      <vt:lpstr>7_Тема Office</vt:lpstr>
      <vt:lpstr>White</vt:lpstr>
      <vt:lpstr>Office Theme</vt:lpstr>
      <vt:lpstr>1_Office Theme</vt:lpstr>
      <vt:lpstr>2_Office Theme</vt:lpstr>
      <vt:lpstr>3_Office Theme</vt:lpstr>
      <vt:lpstr>Презентация PowerPoint</vt:lpstr>
      <vt:lpstr>Презентация PowerPoint</vt:lpstr>
      <vt:lpstr>5 основных проблем при чтении</vt:lpstr>
      <vt:lpstr>Факты:</vt:lpstr>
      <vt:lpstr>Презентация PowerPoint</vt:lpstr>
      <vt:lpstr>Презентация PowerPoint</vt:lpstr>
      <vt:lpstr>Презентация PowerPoint</vt:lpstr>
      <vt:lpstr>Тест на предрасположенность к скорочтению</vt:lpstr>
      <vt:lpstr>Вопросы к тесту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Скорочтение на практике Прием  «Закодированное название» </vt:lpstr>
      <vt:lpstr>Скорочтение на практике «Чтение задом наперед»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      На примере сказки «Колобок» хочу показать следующие  приемы «Цветные шляпы»,  приём «Диаманта» . При использовании на уроках литературного чтения указанных приёмов у обучающихся формируются навыки мышления, являющимися важными составляющими понятия «читательская грамотность». </vt:lpstr>
      <vt:lpstr>Презентация PowerPoint</vt:lpstr>
      <vt:lpstr>Презентация PowerPoint</vt:lpstr>
      <vt:lpstr> Цветные шляпы </vt:lpstr>
      <vt:lpstr> Цветные шляпы </vt:lpstr>
      <vt:lpstr>  </vt:lpstr>
      <vt:lpstr> Приём «Диаманта»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Ануфрий</dc:creator>
  <cp:lastModifiedBy>admin</cp:lastModifiedBy>
  <cp:revision>122</cp:revision>
  <dcterms:created xsi:type="dcterms:W3CDTF">2020-11-16T09:13:34Z</dcterms:created>
  <dcterms:modified xsi:type="dcterms:W3CDTF">2025-09-15T17:54:44Z</dcterms:modified>
</cp:coreProperties>
</file>