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7" r:id="rId2"/>
    <p:sldId id="285" r:id="rId3"/>
    <p:sldId id="281" r:id="rId4"/>
    <p:sldId id="282" r:id="rId5"/>
    <p:sldId id="286" r:id="rId6"/>
    <p:sldId id="278" r:id="rId7"/>
    <p:sldId id="271" r:id="rId8"/>
    <p:sldId id="267" r:id="rId9"/>
    <p:sldId id="266" r:id="rId10"/>
    <p:sldId id="264" r:id="rId11"/>
    <p:sldId id="289" r:id="rId12"/>
    <p:sldId id="270" r:id="rId13"/>
    <p:sldId id="261" r:id="rId14"/>
    <p:sldId id="288" r:id="rId15"/>
    <p:sldId id="269" r:id="rId16"/>
    <p:sldId id="272" r:id="rId17"/>
    <p:sldId id="273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1856" y="-4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3CC24-CA51-4622-95C5-380CF45F3FE5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E4205-F92B-4924-9B18-BB7CF5D03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1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E4205-F92B-4924-9B18-BB7CF5D035E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9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1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6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5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76" y="7680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876" y="3647768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5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7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4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7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2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7C1E-2CF7-45C5-9E91-3544B150C2BA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6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7C1E-2CF7-45C5-9E91-3544B150C2BA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BDCF5-E8F3-4F18-B4C2-A8CAC1C25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3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76" y="768044"/>
            <a:ext cx="7886700" cy="465012"/>
          </a:xfrm>
        </p:spPr>
        <p:txBody>
          <a:bodyPr>
            <a:noAutofit/>
          </a:bodyPr>
          <a:lstStyle/>
          <a:p>
            <a:r>
              <a:rPr lang="ru-RU" sz="1000" dirty="0"/>
              <a:t>МУНИЦИПАЛЬНОЕ БЮДЖЕТНОЕ ДОШКОЛЬНОЕ ОБРАЗОВАТЕЛЬНОЕ</a:t>
            </a:r>
            <a:br>
              <a:rPr lang="ru-RU" sz="1000" dirty="0"/>
            </a:br>
            <a:r>
              <a:rPr lang="ru-RU" sz="1000" dirty="0"/>
              <a:t>УЧРЕЖДЕНИЕ «ЦЕНТР РАЗВИТИЯ РЕБЕНКА-ДЕТСКИЙ САД №4 ГОРОДА АРСКА» АРСКОГО МУНИЦИПАЛЬНОГО РАЙОНА»</a:t>
            </a:r>
            <a:endParaRPr lang="ru-RU" sz="1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1876" y="1510145"/>
            <a:ext cx="7886700" cy="3837709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3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Познавательно-игровой </a:t>
            </a:r>
            <a:r>
              <a:rPr lang="ru-RU" sz="39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</a:p>
          <a:p>
            <a:r>
              <a:rPr lang="ru-RU" sz="39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«Защитники Отечества»</a:t>
            </a:r>
          </a:p>
          <a:p>
            <a:endParaRPr lang="ru-RU" dirty="0"/>
          </a:p>
          <a:p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младшая группа дошкольного образовательного учреждения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Воспитатель:</a:t>
            </a:r>
          </a:p>
          <a:p>
            <a:pPr algn="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Кадирова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Маргарита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Харисовна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262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82" y="365126"/>
            <a:ext cx="8201891" cy="687819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Музыкальная деятельность</a:t>
            </a:r>
            <a:br>
              <a:rPr lang="ru-RU" sz="2000" dirty="0"/>
            </a:br>
            <a:r>
              <a:rPr lang="ru-RU" sz="2000" dirty="0" smtClean="0"/>
              <a:t>Слушание </a:t>
            </a:r>
            <a:r>
              <a:rPr lang="ru-RU" sz="2000" dirty="0"/>
              <a:t>песен про армию, </a:t>
            </a:r>
            <a:r>
              <a:rPr lang="ru-RU" sz="2000" dirty="0" smtClean="0"/>
              <a:t>солдат. Музыкальная разминка</a:t>
            </a:r>
            <a:endParaRPr lang="ru-RU" sz="2000" dirty="0"/>
          </a:p>
        </p:txBody>
      </p:sp>
      <p:pic>
        <p:nvPicPr>
          <p:cNvPr id="7170" name="Picture 2" descr="C:\Users\ПК\OneDrive\Рабочий стол\шаблоны\IMG-20250131-WA00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1246909"/>
            <a:ext cx="5500255" cy="32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К\OneDrive\Рабочий стол\шаблоны\IMG-20250131-WA0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30" y="3269673"/>
            <a:ext cx="6877050" cy="27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9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54659A3-CE1F-46DA-88DC-6BCA9759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76" y="768043"/>
            <a:ext cx="4083142" cy="218297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Arial" pitchFamily="34" charset="0"/>
                <a:cs typeface="Arial" pitchFamily="34" charset="0"/>
              </a:rPr>
              <a:t>Чудесный праздник в феврале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Наша страна встречает.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Она защитников своих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Сердечно поздравляет!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На суше, в небе и на море,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И даже под водою,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Солдаты мир наш берегут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Для нас дружок, с тобою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563487E-679F-483E-8AC4-FD9A09897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76" y="2964873"/>
            <a:ext cx="7886700" cy="2410691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1026" name="Picture 2" descr="C:\Users\ПК\OneDrive\Рабочий стол\шаблоны\IMG-20250131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50" y="2715492"/>
            <a:ext cx="5209310" cy="39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3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4FEAE0-2A8D-4C17-99CF-AECB6148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5" y="365126"/>
            <a:ext cx="7919605" cy="226723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C3300"/>
                </a:solidFill>
              </a:rPr>
              <a:t>Пусть </a:t>
            </a:r>
            <a:r>
              <a:rPr lang="ru-RU" sz="2400" dirty="0">
                <a:solidFill>
                  <a:srgbClr val="CC3300"/>
                </a:solidFill>
              </a:rPr>
              <a:t>сияет ярко солнце,</a:t>
            </a:r>
            <a:br>
              <a:rPr lang="ru-RU" sz="2400" dirty="0">
                <a:solidFill>
                  <a:srgbClr val="CC3300"/>
                </a:solidFill>
              </a:rPr>
            </a:br>
            <a:r>
              <a:rPr lang="ru-RU" sz="2400" dirty="0">
                <a:solidFill>
                  <a:srgbClr val="CC3300"/>
                </a:solidFill>
              </a:rPr>
              <a:t>И пусть пушки не гремят,</a:t>
            </a:r>
            <a:br>
              <a:rPr lang="ru-RU" sz="2400" dirty="0">
                <a:solidFill>
                  <a:srgbClr val="CC3300"/>
                </a:solidFill>
              </a:rPr>
            </a:br>
            <a:r>
              <a:rPr lang="ru-RU" sz="2400" dirty="0" smtClean="0">
                <a:solidFill>
                  <a:srgbClr val="CC3300"/>
                </a:solidFill>
              </a:rPr>
              <a:t>Мир </a:t>
            </a:r>
            <a:r>
              <a:rPr lang="ru-RU" sz="2400" dirty="0">
                <a:solidFill>
                  <a:srgbClr val="CC3300"/>
                </a:solidFill>
              </a:rPr>
              <a:t>людей, страну </a:t>
            </a:r>
            <a:r>
              <a:rPr lang="ru-RU" sz="2400" dirty="0" smtClean="0">
                <a:solidFill>
                  <a:srgbClr val="CC3300"/>
                </a:solidFill>
              </a:rPr>
              <a:t>родную</a:t>
            </a:r>
            <a:br>
              <a:rPr lang="ru-RU" sz="2400" dirty="0" smtClean="0">
                <a:solidFill>
                  <a:srgbClr val="CC3300"/>
                </a:solidFill>
              </a:rPr>
            </a:br>
            <a:r>
              <a:rPr lang="ru-RU" sz="2400" dirty="0" smtClean="0">
                <a:solidFill>
                  <a:srgbClr val="CC3300"/>
                </a:solidFill>
              </a:rPr>
              <a:t>Защитит </a:t>
            </a:r>
            <a:r>
              <a:rPr lang="ru-RU" sz="2400" dirty="0">
                <a:solidFill>
                  <a:srgbClr val="CC3300"/>
                </a:solidFill>
              </a:rPr>
              <a:t>всегда солдат</a:t>
            </a:r>
            <a:r>
              <a:rPr lang="ru-RU" sz="2400" dirty="0" smtClean="0">
                <a:solidFill>
                  <a:srgbClr val="CC3300"/>
                </a:solidFill>
              </a:rPr>
              <a:t>!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FF3300"/>
                </a:solidFill>
              </a:rPr>
              <a:t>Дидактические игры- знакомят малышей защитниками Отечества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B08C3C-C57B-4D3E-B43B-7B5889089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7673"/>
            <a:ext cx="7886700" cy="36692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8194" name="Picture 2" descr="C:\Users\ПК\OneDrive\Рабочий стол\шаблоны\IMG-20250131-WA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7" y="2877703"/>
            <a:ext cx="4761610" cy="34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К\OneDrive\Рабочий стол\шаблоны\IMG-20250131-WA0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63228" y="2726811"/>
            <a:ext cx="3491342" cy="37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6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-96983" y="1052946"/>
            <a:ext cx="5098473" cy="39624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5400000">
            <a:off x="4135582" y="921332"/>
            <a:ext cx="5070761" cy="42256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ПК\OneDrive\Рабочий стол\шаблоны\IMG-20250131-WA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4182"/>
            <a:ext cx="3987128" cy="483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К\OneDrive\Рабочий стол\шаблоны\IMG-20250131-WA0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64" y="554182"/>
            <a:ext cx="4209496" cy="50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2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365127"/>
            <a:ext cx="7850332" cy="54927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/>
              </a:rPr>
              <a:t>III </a:t>
            </a:r>
            <a:r>
              <a:rPr lang="ru-RU" sz="2800" b="1" dirty="0" smtClean="0">
                <a:effectLst/>
              </a:rPr>
              <a:t>этап — заключительный </a:t>
            </a:r>
            <a:endParaRPr lang="ru-RU" sz="2800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73" y="1149927"/>
            <a:ext cx="7988877" cy="50270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00"/>
                </a:solidFill>
              </a:rPr>
              <a:t>  подведение </a:t>
            </a:r>
            <a:r>
              <a:rPr lang="ru-RU" b="1" dirty="0">
                <a:solidFill>
                  <a:srgbClr val="800000"/>
                </a:solidFill>
              </a:rPr>
              <a:t>итогов по реализации проекта;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00"/>
                </a:solidFill>
              </a:rPr>
              <a:t>  итоговое </a:t>
            </a:r>
            <a:r>
              <a:rPr lang="ru-RU" b="1" dirty="0">
                <a:solidFill>
                  <a:srgbClr val="800000"/>
                </a:solidFill>
              </a:rPr>
              <a:t>мероприятие по проекту, спортивное развлечение к 23 февраля «Хотим защитниками быть»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00"/>
                </a:solidFill>
              </a:rPr>
              <a:t>  презентация </a:t>
            </a:r>
            <a:r>
              <a:rPr lang="ru-RU" b="1" dirty="0">
                <a:solidFill>
                  <a:srgbClr val="800000"/>
                </a:solidFill>
              </a:rPr>
              <a:t>проекта педагогам;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00"/>
                </a:solidFill>
              </a:rPr>
              <a:t>  изготовление </a:t>
            </a:r>
            <a:r>
              <a:rPr lang="ru-RU" b="1" dirty="0">
                <a:solidFill>
                  <a:srgbClr val="800000"/>
                </a:solidFill>
              </a:rPr>
              <a:t>и представление родителям газеты «Мой папа самый лучший», составленный из фотографий пап;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00"/>
                </a:solidFill>
              </a:rPr>
              <a:t>  подарки </a:t>
            </a:r>
            <a:r>
              <a:rPr lang="ru-RU" b="1" dirty="0">
                <a:solidFill>
                  <a:srgbClr val="800000"/>
                </a:solidFill>
              </a:rPr>
              <a:t>для пап и дедушек. «Поздравительные открытки» нетрадиционным способом.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15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087" y="0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dirty="0"/>
              <a:t>	Итоговое мероприятие по проекту, спортивное </a:t>
            </a:r>
            <a:r>
              <a:rPr lang="ru-RU" sz="2200" dirty="0" smtClean="0"/>
              <a:t>развлечение к 23 февраля </a:t>
            </a:r>
            <a:r>
              <a:rPr lang="ru-RU" sz="2200" dirty="0"/>
              <a:t>«Хотим </a:t>
            </a:r>
            <a:r>
              <a:rPr lang="ru-RU" sz="2200" dirty="0" smtClean="0"/>
              <a:t>защитниками быть</a:t>
            </a:r>
            <a:r>
              <a:rPr lang="ru-RU" sz="2200" dirty="0"/>
              <a:t>»</a:t>
            </a:r>
          </a:p>
        </p:txBody>
      </p:sp>
      <p:pic>
        <p:nvPicPr>
          <p:cNvPr id="5122" name="Picture 2" descr="C:\Users\ПК\OneDrive\Рабочий стол\шаблоны\IMG-20250131-WA00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85" y="1404359"/>
            <a:ext cx="3849477" cy="511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К\OneDrive\Рабочий стол\шаблоны\IMG-20250131-WA00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404359"/>
            <a:ext cx="4003965" cy="52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папа самый лучший</a:t>
            </a:r>
            <a:endParaRPr lang="ru-RU" dirty="0"/>
          </a:p>
        </p:txBody>
      </p:sp>
      <p:pic>
        <p:nvPicPr>
          <p:cNvPr id="9218" name="Picture 2" descr="C:\Users\ПК\OneDrive\Рабочий стол\шаблоны\IMG-20250131-WA00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1683236"/>
            <a:ext cx="7107382" cy="486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325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Хочу, чтоб ты был счастлив,</a:t>
            </a:r>
            <a:br>
              <a:rPr lang="ru-RU" sz="2400" dirty="0"/>
            </a:br>
            <a:r>
              <a:rPr lang="ru-RU" sz="2400" dirty="0"/>
              <a:t>Успешен и здоров!</a:t>
            </a:r>
            <a:br>
              <a:rPr lang="ru-RU" sz="2400" dirty="0"/>
            </a:br>
            <a:r>
              <a:rPr lang="ru-RU" sz="2400" dirty="0"/>
              <a:t>Ты самый замечательный!</a:t>
            </a:r>
            <a:br>
              <a:rPr lang="ru-RU" sz="2400" dirty="0"/>
            </a:br>
            <a:r>
              <a:rPr lang="ru-RU" sz="2400" dirty="0"/>
              <a:t>И лучший из отцов!</a:t>
            </a:r>
          </a:p>
        </p:txBody>
      </p:sp>
      <p:pic>
        <p:nvPicPr>
          <p:cNvPr id="10243" name="Picture 3" descr="C:\Users\ПК\OneDrive\Рабочий стол\шаблоны\IMG-20250131-WA00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5624"/>
            <a:ext cx="6761018" cy="46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333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42947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00B0F0"/>
                </a:solidFill>
              </a:rPr>
              <a:t>Будет мир на всей планете —</a:t>
            </a:r>
            <a:br>
              <a:rPr lang="ru-RU" sz="2400" dirty="0">
                <a:solidFill>
                  <a:srgbClr val="00B0F0"/>
                </a:solidFill>
              </a:rPr>
            </a:br>
            <a:r>
              <a:rPr lang="ru-RU" sz="2400" dirty="0">
                <a:solidFill>
                  <a:srgbClr val="00B0F0"/>
                </a:solidFill>
              </a:rPr>
              <a:t>Будут спать спокойно дети,</a:t>
            </a:r>
            <a:br>
              <a:rPr lang="ru-RU" sz="2400" dirty="0">
                <a:solidFill>
                  <a:srgbClr val="00B0F0"/>
                </a:solidFill>
              </a:rPr>
            </a:br>
            <a:r>
              <a:rPr lang="ru-RU" sz="2400" dirty="0">
                <a:solidFill>
                  <a:srgbClr val="00B0F0"/>
                </a:solidFill>
              </a:rPr>
              <a:t>Старикам спокойно будет,</a:t>
            </a:r>
            <a:br>
              <a:rPr lang="ru-RU" sz="2400" dirty="0">
                <a:solidFill>
                  <a:srgbClr val="00B0F0"/>
                </a:solidFill>
              </a:rPr>
            </a:br>
            <a:r>
              <a:rPr lang="ru-RU" sz="2400" dirty="0">
                <a:solidFill>
                  <a:srgbClr val="00B0F0"/>
                </a:solidFill>
              </a:rPr>
              <a:t>Будут радоваться люди!</a:t>
            </a:r>
            <a:br>
              <a:rPr lang="ru-RU" sz="2400" dirty="0">
                <a:solidFill>
                  <a:srgbClr val="00B0F0"/>
                </a:solidFill>
              </a:rPr>
            </a:br>
            <a:r>
              <a:rPr lang="ru-RU" sz="2400" dirty="0">
                <a:solidFill>
                  <a:srgbClr val="00B0F0"/>
                </a:solidFill>
              </a:rPr>
              <a:t/>
            </a:r>
            <a:br>
              <a:rPr lang="ru-RU" sz="2400" dirty="0">
                <a:solidFill>
                  <a:srgbClr val="00B0F0"/>
                </a:solidFill>
              </a:rPr>
            </a:br>
            <a:r>
              <a:rPr lang="ru-RU" sz="2400" dirty="0">
                <a:solidFill>
                  <a:srgbClr val="00B0F0"/>
                </a:solidFill>
              </a:rPr>
              <a:t>Берегите мир, мужчины,</a:t>
            </a:r>
            <a:br>
              <a:rPr lang="ru-RU" sz="2400" dirty="0">
                <a:solidFill>
                  <a:srgbClr val="00B0F0"/>
                </a:solidFill>
              </a:rPr>
            </a:br>
            <a:r>
              <a:rPr lang="ru-RU" sz="2400" dirty="0">
                <a:solidFill>
                  <a:srgbClr val="00B0F0"/>
                </a:solidFill>
              </a:rPr>
              <a:t>Не деритесь без причины,</a:t>
            </a:r>
            <a:br>
              <a:rPr lang="ru-RU" sz="2400" dirty="0">
                <a:solidFill>
                  <a:srgbClr val="00B0F0"/>
                </a:solidFill>
              </a:rPr>
            </a:br>
            <a:r>
              <a:rPr lang="ru-RU" sz="2400" dirty="0">
                <a:solidFill>
                  <a:srgbClr val="00B0F0"/>
                </a:solidFill>
              </a:rPr>
              <a:t>Вы друг в друга не стреляйте,</a:t>
            </a:r>
            <a:br>
              <a:rPr lang="ru-RU" sz="2400" dirty="0">
                <a:solidFill>
                  <a:srgbClr val="00B0F0"/>
                </a:solidFill>
              </a:rPr>
            </a:br>
            <a:r>
              <a:rPr lang="ru-RU" sz="2400" dirty="0">
                <a:solidFill>
                  <a:srgbClr val="00B0F0"/>
                </a:solidFill>
              </a:rPr>
              <a:t>Лучше миром все решайте!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                           </a:t>
            </a:r>
            <a:r>
              <a:rPr lang="ru-RU" sz="2400" dirty="0" smtClean="0">
                <a:solidFill>
                  <a:srgbClr val="0070C0"/>
                </a:solidFill>
              </a:rPr>
              <a:t>Руслан Коваленко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361709"/>
            <a:ext cx="7886700" cy="81525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6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585" y="698771"/>
            <a:ext cx="7886700" cy="1046902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	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* Продолжительность </a:t>
            </a:r>
            <a:r>
              <a:rPr lang="ru-RU" sz="2000" dirty="0"/>
              <a:t>проекта: </a:t>
            </a:r>
            <a:r>
              <a:rPr lang="ru-RU" sz="2000" dirty="0" smtClean="0"/>
              <a:t>краткосрочный;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* Участники </a:t>
            </a:r>
            <a:r>
              <a:rPr lang="ru-RU" sz="2000" dirty="0"/>
              <a:t>проекта: дети второй младшей группы, родители воспитанников, воспитатели;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1875" y="1870364"/>
            <a:ext cx="7920851" cy="347749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9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endParaRPr lang="ru-RU" sz="9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  В ФГОС дошкольного образования особую роль играет патриотическое воспитание. Поэтому большую работу по воспитанию у детей патриотических чувств необходимо вести в дошкольном учреждении. В результате систематической, целенаправленной воспитательной работы у детей сформируются элементы гражданственности и патриотизма.</a:t>
            </a:r>
          </a:p>
          <a:p>
            <a:pPr algn="l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  Знакомя детей с праздником «Защитника Отечества», мы зарождаем в них чувства гордости и любви к своей Родине.</a:t>
            </a:r>
          </a:p>
          <a:p>
            <a:pPr algn="l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  Дети раннего возраста не имеют определённого количества знаний, взрослым трудно сформулировать у ребенка элементарные видения о празднике 23 февраля. С помощью проектной деятельности нужно систематизировать знания детей о Российской армии, о военных профессиях, о том, что настоящие защитники должны быть сильными, смелыми и ловкими.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35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618" y="365127"/>
            <a:ext cx="8002731" cy="25581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>
                <a:solidFill>
                  <a:srgbClr val="C00000"/>
                </a:solidFill>
              </a:rPr>
              <a:t>Цель: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* создание </a:t>
            </a:r>
            <a:r>
              <a:rPr lang="ru-RU" sz="2000" dirty="0"/>
              <a:t>условий для расширения знаний детей 3-4 лет о русской </a:t>
            </a:r>
            <a:r>
              <a:rPr lang="ru-RU" sz="2000" dirty="0" smtClean="0"/>
              <a:t>армии; </a:t>
            </a:r>
            <a:br>
              <a:rPr lang="ru-RU" sz="2000" dirty="0" smtClean="0"/>
            </a:br>
            <a:r>
              <a:rPr lang="ru-RU" sz="2000" dirty="0"/>
              <a:t>*</a:t>
            </a:r>
            <a:r>
              <a:rPr lang="ru-RU" sz="2000" dirty="0" smtClean="0"/>
              <a:t>способствовать </a:t>
            </a:r>
            <a:r>
              <a:rPr lang="ru-RU" sz="2000" dirty="0"/>
              <a:t>чувствам любви к </a:t>
            </a:r>
            <a:r>
              <a:rPr lang="ru-RU" sz="2000" dirty="0" smtClean="0"/>
              <a:t>Родине; *активизировать </a:t>
            </a:r>
            <a:r>
              <a:rPr lang="ru-RU" sz="2000" dirty="0"/>
              <a:t>словарь на тему военных </a:t>
            </a:r>
            <a:r>
              <a:rPr lang="ru-RU" sz="2000" dirty="0" smtClean="0"/>
              <a:t>профессий; *способствовать </a:t>
            </a:r>
            <a:r>
              <a:rPr lang="ru-RU" sz="2000" dirty="0"/>
              <a:t>развитию нравственно-патриотического воспитания всех участников </a:t>
            </a:r>
            <a:r>
              <a:rPr lang="ru-RU" sz="2000" dirty="0" smtClean="0"/>
              <a:t>проект;. </a:t>
            </a:r>
            <a:br>
              <a:rPr lang="ru-RU" sz="2000" dirty="0" smtClean="0"/>
            </a:br>
            <a:r>
              <a:rPr lang="ru-RU" sz="2000" dirty="0" smtClean="0"/>
              <a:t>* воспитание </a:t>
            </a:r>
            <a:r>
              <a:rPr lang="ru-RU" sz="2000" dirty="0"/>
              <a:t>уважения к защитникам отечества через дидактические игры, образовательную деятельность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1" y="2867890"/>
            <a:ext cx="8007927" cy="364374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>
                <a:solidFill>
                  <a:srgbClr val="C00000"/>
                </a:solidFill>
                <a:latin typeface="Arial Black" pitchFamily="34" charset="0"/>
              </a:rPr>
              <a:t>Задачи: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800000"/>
                </a:solidFill>
                <a:latin typeface="Arial Black" pitchFamily="34" charset="0"/>
              </a:rPr>
              <a:t>* знакомство </a:t>
            </a:r>
            <a:r>
              <a:rPr lang="ru-RU" sz="7200" dirty="0">
                <a:solidFill>
                  <a:srgbClr val="800000"/>
                </a:solidFill>
                <a:latin typeface="Arial Black" pitchFamily="34" charset="0"/>
              </a:rPr>
              <a:t>малышей 3-4 лет с праздником «23 февраля» через иллюстрации, песни, различные </a:t>
            </a:r>
            <a:r>
              <a:rPr lang="ru-RU" sz="7200" dirty="0" smtClean="0">
                <a:solidFill>
                  <a:srgbClr val="800000"/>
                </a:solidFill>
                <a:latin typeface="Arial Black" pitchFamily="34" charset="0"/>
              </a:rPr>
              <a:t>игры.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800000"/>
                </a:solidFill>
                <a:latin typeface="Arial Black" pitchFamily="34" charset="0"/>
              </a:rPr>
              <a:t>* дать </a:t>
            </a:r>
            <a:r>
              <a:rPr lang="ru-RU" sz="7200" dirty="0">
                <a:solidFill>
                  <a:srgbClr val="800000"/>
                </a:solidFill>
                <a:latin typeface="Arial Black" pitchFamily="34" charset="0"/>
              </a:rPr>
              <a:t>детям первоначальные представления о родной стране - России, о государственном празднике День защитника Отечества;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800000"/>
                </a:solidFill>
                <a:latin typeface="Arial Black" pitchFamily="34" charset="0"/>
              </a:rPr>
              <a:t>* воспитание </a:t>
            </a:r>
            <a:r>
              <a:rPr lang="ru-RU" sz="7200" dirty="0">
                <a:solidFill>
                  <a:srgbClr val="800000"/>
                </a:solidFill>
                <a:latin typeface="Arial Black" pitchFamily="34" charset="0"/>
              </a:rPr>
              <a:t>элементарных чувств гордости за своих родных и </a:t>
            </a:r>
            <a:r>
              <a:rPr lang="ru-RU" sz="7200" dirty="0" smtClean="0">
                <a:solidFill>
                  <a:srgbClr val="800000"/>
                </a:solidFill>
                <a:latin typeface="Arial Black" pitchFamily="34" charset="0"/>
              </a:rPr>
              <a:t>близких;</a:t>
            </a:r>
            <a:endParaRPr lang="ru-RU" sz="7200" dirty="0">
              <a:solidFill>
                <a:srgbClr val="8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rgbClr val="800000"/>
                </a:solidFill>
                <a:latin typeface="Arial Black" pitchFamily="34" charset="0"/>
              </a:rPr>
              <a:t>* побуждать </a:t>
            </a:r>
            <a:r>
              <a:rPr lang="ru-RU" sz="7200" dirty="0">
                <a:solidFill>
                  <a:srgbClr val="800000"/>
                </a:solidFill>
                <a:latin typeface="Arial Black" pitchFamily="34" charset="0"/>
              </a:rPr>
              <a:t>детей </a:t>
            </a:r>
            <a:r>
              <a:rPr lang="ru-RU" sz="7200" dirty="0" smtClean="0">
                <a:solidFill>
                  <a:srgbClr val="800000"/>
                </a:solidFill>
                <a:latin typeface="Arial Black" pitchFamily="34" charset="0"/>
              </a:rPr>
              <a:t>рассказывать о папе, воспитывать </a:t>
            </a:r>
            <a:r>
              <a:rPr lang="ru-RU" sz="7200" dirty="0">
                <a:solidFill>
                  <a:srgbClr val="800000"/>
                </a:solidFill>
                <a:latin typeface="Arial Black" pitchFamily="34" charset="0"/>
              </a:rPr>
              <a:t>любовь и уважение к папе, гордость за то, что он служил в армии и был защитником Отечества;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800000"/>
                </a:solidFill>
                <a:latin typeface="Arial Black" pitchFamily="34" charset="0"/>
              </a:rPr>
              <a:t>* формировать </a:t>
            </a:r>
            <a:r>
              <a:rPr lang="ru-RU" sz="7200" dirty="0">
                <a:solidFill>
                  <a:srgbClr val="800000"/>
                </a:solidFill>
                <a:latin typeface="Arial Black" pitchFamily="34" charset="0"/>
              </a:rPr>
              <a:t>первичные гендерные представления;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800000"/>
                </a:solidFill>
                <a:latin typeface="Arial Black" pitchFamily="34" charset="0"/>
              </a:rPr>
              <a:t>* развивать </a:t>
            </a:r>
            <a:r>
              <a:rPr lang="ru-RU" sz="7200" dirty="0">
                <a:solidFill>
                  <a:srgbClr val="800000"/>
                </a:solidFill>
                <a:latin typeface="Arial Black" pitchFamily="34" charset="0"/>
              </a:rPr>
              <a:t>меткость, мелкую моторику рук, умение взаимодействовать друг с другом.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43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36" y="420545"/>
            <a:ext cx="7933460" cy="90949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Этапы реализации проекта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2" y="1371600"/>
            <a:ext cx="7961168" cy="480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500" b="1" dirty="0">
                <a:solidFill>
                  <a:srgbClr val="800000"/>
                </a:solidFill>
              </a:rPr>
              <a:t>I этап – подготовительный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Подбор информации для реализации проекта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Наблюдение </a:t>
            </a:r>
            <a:r>
              <a:rPr lang="ru-RU" b="1" dirty="0">
                <a:solidFill>
                  <a:srgbClr val="C00000"/>
                </a:solidFill>
              </a:rPr>
              <a:t>за детьми. Проведение бесед с детьми  о Родине.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Обозначение актуальности и темы будущего проекта.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Постановка цели и задач.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Подбор наглядного и демонстрационного материала, стихов по теме проекта.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Работа с методическим материалом, литературой по данной теме.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 Проведения беседы с </a:t>
            </a:r>
            <a:r>
              <a:rPr lang="ru-RU" b="1" dirty="0">
                <a:solidFill>
                  <a:srgbClr val="C00000"/>
                </a:solidFill>
              </a:rPr>
              <a:t>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43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8765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Подготовительный этап по реализации проекта 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 err="1" smtClean="0"/>
              <a:t>Зашитники</a:t>
            </a:r>
            <a:r>
              <a:rPr lang="ru-RU" sz="2400" dirty="0" smtClean="0"/>
              <a:t> Отечества»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К\OneDrive\Рабочий стол\шаблоны\IMG-20250131-WA0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1417961"/>
            <a:ext cx="8007927" cy="523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5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709" y="554180"/>
            <a:ext cx="7573240" cy="332511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II этап — основной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88473"/>
            <a:ext cx="7886700" cy="48884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1.Совместная деятельность взрослого и детей с учётом интеграции образовательных областей в соответствии с планом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00"/>
                </a:solidFill>
              </a:rPr>
              <a:t> занятия </a:t>
            </a:r>
            <a:r>
              <a:rPr lang="ru-RU" b="1" dirty="0">
                <a:solidFill>
                  <a:srgbClr val="800000"/>
                </a:solidFill>
              </a:rPr>
              <a:t>- непосредственная образовательная деятельность;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00"/>
                </a:solidFill>
              </a:rPr>
              <a:t> беседы </a:t>
            </a:r>
            <a:r>
              <a:rPr lang="ru-RU" b="1" dirty="0">
                <a:solidFill>
                  <a:srgbClr val="800000"/>
                </a:solidFill>
              </a:rPr>
              <a:t>на выбранную тему;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00"/>
                </a:solidFill>
              </a:rPr>
              <a:t> чтение </a:t>
            </a:r>
            <a:r>
              <a:rPr lang="ru-RU" b="1" dirty="0">
                <a:solidFill>
                  <a:srgbClr val="800000"/>
                </a:solidFill>
              </a:rPr>
              <a:t>детям стихотворений;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00"/>
                </a:solidFill>
              </a:rPr>
              <a:t> музыкальная </a:t>
            </a:r>
            <a:r>
              <a:rPr lang="ru-RU" b="1" dirty="0">
                <a:solidFill>
                  <a:srgbClr val="800000"/>
                </a:solidFill>
              </a:rPr>
              <a:t>деятельность</a:t>
            </a:r>
            <a:r>
              <a:rPr lang="ru-RU" b="1" dirty="0" smtClean="0">
                <a:solidFill>
                  <a:srgbClr val="800000"/>
                </a:solidFill>
              </a:rPr>
              <a:t>;</a:t>
            </a:r>
            <a:endParaRPr lang="ru-RU" b="1" dirty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800000"/>
                </a:solidFill>
              </a:rPr>
              <a:t> образовательная </a:t>
            </a:r>
            <a:r>
              <a:rPr lang="ru-RU" b="1" dirty="0">
                <a:solidFill>
                  <a:srgbClr val="800000"/>
                </a:solidFill>
              </a:rPr>
              <a:t>деятельность в режимных моментах;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smtClean="0">
                <a:solidFill>
                  <a:srgbClr val="800000"/>
                </a:solidFill>
              </a:rPr>
              <a:t>организация </a:t>
            </a:r>
            <a:r>
              <a:rPr lang="ru-RU" b="1" dirty="0">
                <a:solidFill>
                  <a:srgbClr val="800000"/>
                </a:solidFill>
              </a:rPr>
              <a:t>сюжетно-ролевых, дидактических и подвижных игр.</a:t>
            </a:r>
          </a:p>
          <a:p>
            <a:pPr marL="0" indent="0">
              <a:buNone/>
            </a:pPr>
            <a:endParaRPr lang="ru-RU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 по заданной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00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E993EE-6E3A-4F19-905E-4E801ACE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Познавательное </a:t>
            </a:r>
            <a:r>
              <a:rPr lang="ru-RU" sz="2700" dirty="0"/>
              <a:t>развитие.  Знакомство с окружающим миром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«</a:t>
            </a:r>
            <a:r>
              <a:rPr lang="ru-RU" sz="2700" dirty="0"/>
              <a:t>Защитникам </a:t>
            </a:r>
            <a:r>
              <a:rPr lang="ru-RU" sz="2700" dirty="0" smtClean="0"/>
              <a:t>Отечества…УРА</a:t>
            </a:r>
            <a:r>
              <a:rPr lang="ru-RU" dirty="0" smtClean="0"/>
              <a:t>!»; </a:t>
            </a:r>
            <a:endParaRPr lang="ru-RU" dirty="0"/>
          </a:p>
        </p:txBody>
      </p:sp>
      <p:pic>
        <p:nvPicPr>
          <p:cNvPr id="3074" name="Picture 2" descr="C:\Users\ПК\OneDrive\Рабочий стол\шаблоны\IMG-20250131-WA00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1825625"/>
            <a:ext cx="6733309" cy="467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7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7CB3BC-1884-4156-9876-98D74E71A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74073"/>
            <a:ext cx="7772400" cy="803563"/>
          </a:xfrm>
        </p:spPr>
        <p:txBody>
          <a:bodyPr>
            <a:noAutofit/>
          </a:bodyPr>
          <a:lstStyle/>
          <a:p>
            <a:pPr algn="l"/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>
                <a:solidFill>
                  <a:srgbClr val="FF0000"/>
                </a:solidFill>
              </a:rPr>
              <a:t>Гусеницы две ползут,</a:t>
            </a:r>
            <a:br>
              <a:rPr lang="ru-RU" sz="1400" i="1" dirty="0">
                <a:solidFill>
                  <a:srgbClr val="FF0000"/>
                </a:solidFill>
              </a:rPr>
            </a:br>
            <a:r>
              <a:rPr lang="ru-RU" sz="1400" i="1" dirty="0">
                <a:solidFill>
                  <a:srgbClr val="FF0000"/>
                </a:solidFill>
              </a:rPr>
              <a:t>Башню с пушкою везут. (Танк)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                                  </a:t>
            </a:r>
            <a:r>
              <a:rPr lang="ru-RU" sz="2000" dirty="0" smtClean="0"/>
              <a:t>Разгадали мы загадку…..</a:t>
            </a: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0051C0E-ED9F-44BC-BBB0-6A8C8664A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244436"/>
            <a:ext cx="6858000" cy="3013364"/>
          </a:xfrm>
        </p:spPr>
        <p:txBody>
          <a:bodyPr/>
          <a:lstStyle/>
          <a:p>
            <a:pPr algn="r"/>
            <a:endParaRPr lang="ru-RU" dirty="0"/>
          </a:p>
        </p:txBody>
      </p:sp>
      <p:pic>
        <p:nvPicPr>
          <p:cNvPr id="6146" name="Picture 2" descr="C:\Users\ПК\OneDrive\Рабочий стол\шаблоны\IMG-20250131-WA0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8" y="1302327"/>
            <a:ext cx="7204364" cy="42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6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64186" cy="103418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Художественное творчество</a:t>
            </a:r>
            <a:br>
              <a:rPr lang="ru-RU" sz="2000" dirty="0" smtClean="0"/>
            </a:br>
            <a:r>
              <a:rPr lang="ru-RU" sz="2000" dirty="0" smtClean="0"/>
              <a:t>Лепка</a:t>
            </a:r>
            <a:r>
              <a:rPr lang="ru-RU" sz="2000" dirty="0"/>
              <a:t>. «Самолёты летят</a:t>
            </a:r>
            <a:r>
              <a:rPr lang="ru-RU" sz="2000" dirty="0" smtClean="0"/>
              <a:t>»           Юные конструкторы</a:t>
            </a:r>
            <a:endParaRPr lang="ru-RU" sz="2000" dirty="0"/>
          </a:p>
        </p:txBody>
      </p:sp>
      <p:pic>
        <p:nvPicPr>
          <p:cNvPr id="4098" name="Picture 2" descr="C:\Users\ПК\OneDrive\Рабочий стол\шаблоны\IMG-20250131-WA00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4" y="1565564"/>
            <a:ext cx="4476308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OneDrive\Рабочий стол\шаблоны\IMG-20250131-WA0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55" y="1565564"/>
            <a:ext cx="3926123" cy="43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79951"/>
      </p:ext>
    </p:extLst>
  </p:cSld>
  <p:clrMapOvr>
    <a:masterClrMapping/>
  </p:clrMapOvr>
</p:sld>
</file>

<file path=ppt/theme/theme1.xml><?xml version="1.0" encoding="utf-8"?>
<a:theme xmlns:a="http://schemas.openxmlformats.org/drawingml/2006/main" name="2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3" id="{222B4A4B-2F1E-4CBC-A235-74BC338BF1EF}" vid="{75476341-6770-41B7-A5B9-361DC1A99F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477</Words>
  <Application>Microsoft Office PowerPoint</Application>
  <PresentationFormat>Экран (4:3)</PresentationFormat>
  <Paragraphs>67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23</vt:lpstr>
      <vt:lpstr>МУНИЦИПАЛЬНОЕ БЮДЖЕТНОЕ ДОШКОЛЬНОЕ ОБРАЗОВАТЕЛЬНОЕ УЧРЕЖДЕНИЕ «ЦЕНТР РАЗВИТИЯ РЕБЕНКА-ДЕТСКИЙ САД №4 ГОРОДА АРСКА» АРСКОГО МУНИЦИПАЛЬНОГО РАЙОНА»</vt:lpstr>
      <vt:lpstr>       * Продолжительность проекта: краткосрочный;  * Участники проекта: дети второй младшей группы, родители воспитанников, воспитатели; </vt:lpstr>
      <vt:lpstr>Цель:  * создание условий для расширения знаний детей 3-4 лет о русской армии;  *способствовать чувствам любви к Родине; *активизировать словарь на тему военных профессий; *способствовать развитию нравственно-патриотического воспитания всех участников проект;.  * воспитание уважения к защитникам отечества через дидактические игры, образовательную деятельность</vt:lpstr>
      <vt:lpstr>Этапы реализации проекта</vt:lpstr>
      <vt:lpstr>Подготовительный этап по реализации проекта  «Зашитники Отечества»</vt:lpstr>
      <vt:lpstr>  II этап — основной </vt:lpstr>
      <vt:lpstr>Познавательное развитие.  Знакомство с окружающим миром  «Защитникам Отечества…УРА!»; </vt:lpstr>
      <vt:lpstr> Гусеницы две ползут, Башню с пушкою везут. (Танк)                                     Разгадали мы загадку…..</vt:lpstr>
      <vt:lpstr>Художественное творчество Лепка. «Самолёты летят»           Юные конструкторы</vt:lpstr>
      <vt:lpstr>Музыкальная деятельность Слушание песен про армию, солдат. Музыкальная разминка</vt:lpstr>
      <vt:lpstr>Чудесный праздник в феврале Наша страна встречает. Она защитников своих  Сердечно поздравляет! На суше, в небе и на море, И даже под водою, Солдаты мир наш берегут Для нас дружок, с тобою</vt:lpstr>
      <vt:lpstr>Пусть сияет ярко солнце, И пусть пушки не гремят, Мир людей, страну родную Защитит всегда солдат!  Дидактические игры- знакомят малышей защитниками Отечества</vt:lpstr>
      <vt:lpstr>Презентация PowerPoint</vt:lpstr>
      <vt:lpstr>III этап — заключительный </vt:lpstr>
      <vt:lpstr> Итоговое мероприятие по проекту, спортивное развлечение к 23 февраля «Хотим защитниками быть»</vt:lpstr>
      <vt:lpstr>Мой папа самый лучший</vt:lpstr>
      <vt:lpstr>Хочу, чтоб ты был счастлив, Успешен и здоров! Ты самый замечательный! И лучший из отцов!</vt:lpstr>
      <vt:lpstr>Будет мир на всей планете — Будут спать спокойно дети, Старикам спокойно будет, Будут радоваться люди!  Берегите мир, мужчины, Не деритесь без причины, Вы друг в друга не стреляйте, Лучше миром все решайте!                                   Руслан Коваленко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23 февраля</dc:title>
  <dc:creator>Эрика</dc:creator>
  <cp:lastModifiedBy>ПК</cp:lastModifiedBy>
  <cp:revision>43</cp:revision>
  <dcterms:created xsi:type="dcterms:W3CDTF">2020-02-16T15:39:09Z</dcterms:created>
  <dcterms:modified xsi:type="dcterms:W3CDTF">2025-02-01T11:26:33Z</dcterms:modified>
</cp:coreProperties>
</file>