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71" r:id="rId2"/>
    <p:sldId id="258" r:id="rId3"/>
    <p:sldId id="309" r:id="rId4"/>
    <p:sldId id="308" r:id="rId5"/>
    <p:sldId id="304" r:id="rId6"/>
    <p:sldId id="305" r:id="rId7"/>
    <p:sldId id="306" r:id="rId8"/>
    <p:sldId id="307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0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78BE"/>
    <a:srgbClr val="F2F7B3"/>
    <a:srgbClr val="D4ECBA"/>
    <a:srgbClr val="E4EE60"/>
    <a:srgbClr val="DF6E29"/>
    <a:srgbClr val="E22A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D1220-5CE7-4D7E-BB8A-1215DDB28EBA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43A27-85CC-49EC-8C0F-41D16216B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502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43A27-85CC-49EC-8C0F-41D16216B3F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529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43A27-85CC-49EC-8C0F-41D16216B3F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546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43A27-85CC-49EC-8C0F-41D16216B3F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021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43A27-85CC-49EC-8C0F-41D16216B3F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154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43A27-85CC-49EC-8C0F-41D16216B3F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014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43A27-85CC-49EC-8C0F-41D16216B3F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635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43A27-85CC-49EC-8C0F-41D16216B3F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002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43A27-85CC-49EC-8C0F-41D16216B3F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955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43A27-85CC-49EC-8C0F-41D16216B3F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217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43A27-85CC-49EC-8C0F-41D16216B3F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534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43A27-85CC-49EC-8C0F-41D16216B3F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364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4CAFF5-DA39-4958-A080-B59207378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B9298CC-1FED-4EDA-AB61-4EA5B4E52D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F5717F-EAD6-4734-8DB0-B59F19AD9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03652-BFA0-4908-BDB1-3250C010BE7D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840F40-6496-44DC-B083-FDDAFFD18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A8F7FA-2AD4-43B7-97E3-74410CB2D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A27E-0EEA-4226-83AE-8C6E8ECFD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39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629039-CBAA-4E88-B809-D9C8AFAE9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D898120-EAC3-455C-B8AE-B877B83B86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7A636E-E49D-4AF6-9C92-ABA034EAF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03652-BFA0-4908-BDB1-3250C010BE7D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BDF4CE-5882-4B60-8E67-1DF36CA77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60BE5B-7D86-4CB6-AE4B-1F3066353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A27E-0EEA-4226-83AE-8C6E8ECFD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914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2D87207-EB9C-4C79-8204-F0EAB6E2B8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06CAC6-BE70-4679-8799-013C33F480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997791-1713-4125-8AA3-2440B2FE5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03652-BFA0-4908-BDB1-3250C010BE7D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969083-49BF-46F0-9076-A0BFFAF2E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0D7DF6-37D9-43F7-AF2A-98344CAEF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A27E-0EEA-4226-83AE-8C6E8ECFD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85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18830C-F6B6-4604-8F0C-C853E06D0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4CE4E8-15F8-423B-BA19-65A108E10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C955A0-F9C1-4F38-8855-6C5E09E29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03652-BFA0-4908-BDB1-3250C010BE7D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61D90A-992F-46EB-BA31-68F281FD1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785680-6C73-4DEE-BC05-20C69E47E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A27E-0EEA-4226-83AE-8C6E8ECFD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655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B9B06C-BC49-4551-AAC1-2A01ACB8B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54DE3C-11E2-41B7-962C-B02C90834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B8AAFC-86C5-4C31-9D30-0FDF06BF8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03652-BFA0-4908-BDB1-3250C010BE7D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3796A6-7497-4DA6-B3B0-96F7902E8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F5975B-5130-466C-8D3B-8B3AD3DF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A27E-0EEA-4226-83AE-8C6E8ECFD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383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54100-B3F8-4816-8E94-E0AC8E52D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0C4F2C-F6B5-4953-97BE-99EB21327C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D958BF1-1D9A-4F3A-98A7-D405D6B80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17E267-BF75-4C44-B9D3-434D0D43B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03652-BFA0-4908-BDB1-3250C010BE7D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46E877-B6CB-488A-9B61-AD4BFC9B4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6B4545-864B-406B-B690-86EDE4782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A27E-0EEA-4226-83AE-8C6E8ECFD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72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84DA90-3036-40F8-B293-BF5FE49DA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DCB2F9-C6BA-476F-BE6A-AD74B1A08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C8CFED-5289-4DEA-9907-3954CB83CC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FB65E9-760D-4489-A4BB-539CE85BD6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4EAEFD-D7EB-4F0A-8371-C804109927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78BEAF9-F1EE-4B9D-9EE9-3688126E7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03652-BFA0-4908-BDB1-3250C010BE7D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8539CC7-0241-466C-9AEB-7AC86244D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E1822A7-D466-4C36-AECD-79822AD37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A27E-0EEA-4226-83AE-8C6E8ECFD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997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07080E-F99A-4C2E-A554-4E411BDCF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96A8F6-3ABB-4D4E-BEC3-E83881052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03652-BFA0-4908-BDB1-3250C010BE7D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A099686-9144-4956-8FC8-CA0D65A31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AD504B4-8BEB-4B3C-9010-4B6773431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A27E-0EEA-4226-83AE-8C6E8ECFD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202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DBD5C88-115B-4499-B9CF-B3131A1DF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03652-BFA0-4908-BDB1-3250C010BE7D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B96A370-C01F-4062-9A9A-9CC1EAC16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7E797A6-B9E7-4326-9C2E-2664731AF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A27E-0EEA-4226-83AE-8C6E8ECFD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747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AFE358-3411-48A7-80B7-B5695924A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23A05F-F967-4AA1-ADEB-3CC3644AA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BEE8A75-E20C-4777-842D-2CC7914826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69183E-FFF6-496F-AC76-9D03E542E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03652-BFA0-4908-BDB1-3250C010BE7D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F3CCD8-0178-4856-B2CE-88D2C34CB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A3890B-4089-4F25-9F80-F5BD8C4A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A27E-0EEA-4226-83AE-8C6E8ECFD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40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C9F8EF-19CB-4D5B-A46C-2504217FF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159347B-2D71-4944-9A11-E1860A9AD2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AA8FB3B-CC0E-4ADF-A744-056C05E828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59EA8F-6986-474E-A045-43FDB6688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03652-BFA0-4908-BDB1-3250C010BE7D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980764-7D72-48AF-9FC4-042B6569E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0C76F4-8142-4680-B412-8358C9653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A27E-0EEA-4226-83AE-8C6E8ECFD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295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1968D2-1CC5-42DD-A7F8-907D25A90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1D954A-265E-4071-A978-211FEA05D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E8E867-FDDF-468D-8BC7-1527D0D93D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03652-BFA0-4908-BDB1-3250C010BE7D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38F59C-B5D8-4FD6-9EBF-EFC11B003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EA6809-D27A-4967-BF0E-6E592E97CC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0A27E-0EEA-4226-83AE-8C6E8ECFD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51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C13274-F304-4C25-B97E-55ECDEAC46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1899" y="5765542"/>
            <a:ext cx="9228201" cy="643981"/>
          </a:xfrm>
        </p:spPr>
        <p:txBody>
          <a:bodyPr>
            <a:normAutofit/>
          </a:bodyPr>
          <a:lstStyle/>
          <a:p>
            <a:pPr algn="ctr"/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01FA4464-B174-4EB4-8FB1-069B09E21896}"/>
              </a:ext>
            </a:extLst>
          </p:cNvPr>
          <p:cNvSpPr txBox="1">
            <a:spLocks/>
          </p:cNvSpPr>
          <p:nvPr/>
        </p:nvSpPr>
        <p:spPr>
          <a:xfrm>
            <a:off x="704849" y="2334646"/>
            <a:ext cx="10782300" cy="140050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0" lang="ru-RU" sz="3200" b="0" i="0" u="none" strike="noStrike" kern="1200" cap="none" spc="-12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Тема: «Строение растительной клетки».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866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5BD2F5-DFCC-432D-B60B-EF8275392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961" y="155567"/>
            <a:ext cx="11503741" cy="77105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kumimoji="0" lang="ru-RU" sz="3200" b="0" i="0" u="none" strike="noStrike" kern="1200" cap="none" spc="-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Строение растительной клетки.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3679FE21-2FB1-479E-A6DB-A57BE3037DE5}"/>
              </a:ext>
            </a:extLst>
          </p:cNvPr>
          <p:cNvSpPr txBox="1">
            <a:spLocks/>
          </p:cNvSpPr>
          <p:nvPr/>
        </p:nvSpPr>
        <p:spPr>
          <a:xfrm>
            <a:off x="353961" y="1044579"/>
            <a:ext cx="11503742" cy="728615"/>
          </a:xfrm>
          <a:prstGeom prst="rect">
            <a:avLst/>
          </a:prstGeom>
          <a:solidFill>
            <a:srgbClr val="F2F7B3"/>
          </a:solidFill>
        </p:spPr>
        <p:txBody>
          <a:bodyPr vert="horz" lIns="91440" tIns="45720" rIns="91440" bIns="45720" rtlCol="0" anchor="ctr"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Вакуоли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органеллы, ограниченные мембраной.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E9AE15FC-1A49-4866-8FE8-608E39A15245}"/>
              </a:ext>
            </a:extLst>
          </p:cNvPr>
          <p:cNvSpPr txBox="1">
            <a:spLocks/>
          </p:cNvSpPr>
          <p:nvPr/>
        </p:nvSpPr>
        <p:spPr>
          <a:xfrm>
            <a:off x="7939544" y="2059426"/>
            <a:ext cx="3918157" cy="4240100"/>
          </a:xfrm>
          <a:prstGeom prst="rect">
            <a:avLst/>
          </a:prstGeom>
          <a:solidFill>
            <a:srgbClr val="F2F7B3"/>
          </a:solidFill>
        </p:spPr>
        <p:txBody>
          <a:bodyPr vert="horz" lIns="91440" tIns="45720" rIns="91440" bIns="45720" rtlCol="0" anchor="ctr"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b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Вакуоль состоит из: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ембраны</a:t>
            </a:r>
            <a:r>
              <a:rPr lang="ru-RU" sz="20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отделяет содержимое вакуоли от цитоплазмы 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леточного сока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водного раствора органических и неорганических веществ, продуктов жизнедеятельности клетки. В состав входят вода, соли, сахара, органические кислоты, белки, аминокислоты и другие компоненты. </a:t>
            </a:r>
            <a:r>
              <a:rPr lang="ru-RU" sz="2000" b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зрелых растительных клетках обычно одна большая вакуоль, которая занимает до 75–90% объёма клетки.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577F288-27FE-4A33-A236-E05FE0DA8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53" y="1953188"/>
            <a:ext cx="3675085" cy="4485249"/>
          </a:xfrm>
          <a:prstGeom prst="rect">
            <a:avLst/>
          </a:prstGeom>
        </p:spPr>
      </p:pic>
      <p:sp>
        <p:nvSpPr>
          <p:cNvPr id="13" name="Объект 2">
            <a:extLst>
              <a:ext uri="{FF2B5EF4-FFF2-40B4-BE49-F238E27FC236}">
                <a16:creationId xmlns:a16="http://schemas.microsoft.com/office/drawing/2014/main" id="{2F77D4E9-60D4-452A-B63F-179E0D109554}"/>
              </a:ext>
            </a:extLst>
          </p:cNvPr>
          <p:cNvSpPr txBox="1">
            <a:spLocks/>
          </p:cNvSpPr>
          <p:nvPr/>
        </p:nvSpPr>
        <p:spPr>
          <a:xfrm>
            <a:off x="4331113" y="2059426"/>
            <a:ext cx="3383802" cy="492974"/>
          </a:xfrm>
          <a:prstGeom prst="rect">
            <a:avLst/>
          </a:prstGeom>
          <a:solidFill>
            <a:srgbClr val="F2F7B3"/>
          </a:solidFill>
        </p:spPr>
        <p:txBody>
          <a:bodyPr vert="horz" lIns="91440" tIns="45720" rIns="91440" bIns="45720" rtlCol="0" anchor="ctr"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вакуоли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3E80A3ED-0B7C-4119-9FB0-CD4033B80374}"/>
              </a:ext>
            </a:extLst>
          </p:cNvPr>
          <p:cNvCxnSpPr>
            <a:cxnSpLocks/>
          </p:cNvCxnSpPr>
          <p:nvPr/>
        </p:nvCxnSpPr>
        <p:spPr>
          <a:xfrm flipH="1">
            <a:off x="2487561" y="2552400"/>
            <a:ext cx="3282746" cy="1970439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4106DF-7210-4D40-A1A8-77A929FB1D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1" t="47026" r="54194" b="6118"/>
          <a:stretch/>
        </p:blipFill>
        <p:spPr>
          <a:xfrm>
            <a:off x="4331112" y="3856197"/>
            <a:ext cx="2875933" cy="2582239"/>
          </a:xfrm>
          <a:prstGeom prst="rect">
            <a:avLst/>
          </a:prstGeom>
        </p:spPr>
      </p:pic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16DADB1F-7300-4691-9DC8-451C83BE7C18}"/>
              </a:ext>
            </a:extLst>
          </p:cNvPr>
          <p:cNvCxnSpPr>
            <a:cxnSpLocks/>
          </p:cNvCxnSpPr>
          <p:nvPr/>
        </p:nvCxnSpPr>
        <p:spPr>
          <a:xfrm flipH="1">
            <a:off x="5063613" y="2552400"/>
            <a:ext cx="705466" cy="1627076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973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5BD2F5-DFCC-432D-B60B-EF8275392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961" y="155567"/>
            <a:ext cx="11503741" cy="77105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kumimoji="0" lang="ru-RU" sz="3200" b="0" i="0" u="none" strike="noStrike" kern="1200" cap="none" spc="-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Строение растительной клетки.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3679FE21-2FB1-479E-A6DB-A57BE3037DE5}"/>
              </a:ext>
            </a:extLst>
          </p:cNvPr>
          <p:cNvSpPr txBox="1">
            <a:spLocks/>
          </p:cNvSpPr>
          <p:nvPr/>
        </p:nvSpPr>
        <p:spPr>
          <a:xfrm>
            <a:off x="353961" y="1044579"/>
            <a:ext cx="11503742" cy="728615"/>
          </a:xfrm>
          <a:prstGeom prst="rect">
            <a:avLst/>
          </a:prstGeom>
          <a:solidFill>
            <a:srgbClr val="F2F7B3"/>
          </a:solidFill>
        </p:spPr>
        <p:txBody>
          <a:bodyPr vert="horz" lIns="91440" tIns="45720" rIns="91440" bIns="45720" rtlCol="0" anchor="ctr"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Митохондрии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вытянутые, овальные или округлые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органоиды.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577F288-27FE-4A33-A236-E05FE0DA8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53" y="1953188"/>
            <a:ext cx="3675085" cy="4485249"/>
          </a:xfrm>
          <a:prstGeom prst="rect">
            <a:avLst/>
          </a:prstGeom>
        </p:spPr>
      </p:pic>
      <p:sp>
        <p:nvSpPr>
          <p:cNvPr id="13" name="Объект 2">
            <a:extLst>
              <a:ext uri="{FF2B5EF4-FFF2-40B4-BE49-F238E27FC236}">
                <a16:creationId xmlns:a16="http://schemas.microsoft.com/office/drawing/2014/main" id="{2F77D4E9-60D4-452A-B63F-179E0D109554}"/>
              </a:ext>
            </a:extLst>
          </p:cNvPr>
          <p:cNvSpPr txBox="1">
            <a:spLocks/>
          </p:cNvSpPr>
          <p:nvPr/>
        </p:nvSpPr>
        <p:spPr>
          <a:xfrm>
            <a:off x="5112779" y="2040777"/>
            <a:ext cx="2861185" cy="492974"/>
          </a:xfrm>
          <a:prstGeom prst="rect">
            <a:avLst/>
          </a:prstGeom>
          <a:solidFill>
            <a:srgbClr val="F2F7B3"/>
          </a:solidFill>
        </p:spPr>
        <p:txBody>
          <a:bodyPr vert="horz" lIns="91440" tIns="45720" rIns="91440" bIns="45720" rtlCol="0" anchor="ctr"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митохондрии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3E80A3ED-0B7C-4119-9FB0-CD4033B80374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1209368" y="2533751"/>
            <a:ext cx="5334004" cy="179994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D589171-DE29-4917-BD2C-5C2E305569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" t="4155" r="4756"/>
          <a:stretch/>
        </p:blipFill>
        <p:spPr>
          <a:xfrm>
            <a:off x="4321539" y="3958245"/>
            <a:ext cx="4380685" cy="2403135"/>
          </a:xfrm>
          <a:prstGeom prst="rect">
            <a:avLst/>
          </a:prstGeom>
        </p:spPr>
      </p:pic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16DADB1F-7300-4691-9DC8-451C83BE7C18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3790064" y="2533751"/>
            <a:ext cx="2753308" cy="1882966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A702894D-D81E-4A11-A401-A0D0BED4A55D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6543372" y="2533751"/>
            <a:ext cx="255362" cy="1989088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Объект 2">
            <a:extLst>
              <a:ext uri="{FF2B5EF4-FFF2-40B4-BE49-F238E27FC236}">
                <a16:creationId xmlns:a16="http://schemas.microsoft.com/office/drawing/2014/main" id="{E9AE15FC-1A49-4866-8FE8-608E39A15245}"/>
              </a:ext>
            </a:extLst>
          </p:cNvPr>
          <p:cNvSpPr txBox="1">
            <a:spLocks/>
          </p:cNvSpPr>
          <p:nvPr/>
        </p:nvSpPr>
        <p:spPr>
          <a:xfrm>
            <a:off x="8996516" y="2040777"/>
            <a:ext cx="2861185" cy="4242035"/>
          </a:xfrm>
          <a:prstGeom prst="rect">
            <a:avLst/>
          </a:prstGeom>
          <a:solidFill>
            <a:srgbClr val="F2F7B3"/>
          </a:solidFill>
        </p:spPr>
        <p:txBody>
          <a:bodyPr vert="horz" lIns="91440" tIns="45720" rIns="91440" bIns="45720" rtlCol="0" anchor="ctr"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митохондриях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протекают процессы, в результате которых выделяется энергия, необходимая для работы других структур клетки. </a:t>
            </a:r>
            <a:r>
              <a:rPr lang="ru-RU" sz="20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Их иногда называют «энергетическими станциями» клетки.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YS Text"/>
              </a:rPr>
              <a:t> </a:t>
            </a:r>
            <a:r>
              <a:rPr lang="ru-RU" sz="20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Митохондрии имеют </a:t>
            </a:r>
            <a:r>
              <a:rPr lang="ru-RU" sz="20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двухмембранное</a:t>
            </a:r>
            <a:r>
              <a:rPr lang="ru-RU" sz="20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строение: внешняя мембрана гладкая, а внутренняя образует выросты - трубочки.</a:t>
            </a:r>
            <a:endParaRPr lang="ru-RU" sz="2000" b="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704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5BD2F5-DFCC-432D-B60B-EF8275392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961" y="155567"/>
            <a:ext cx="11503741" cy="77105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kumimoji="0" lang="ru-RU" sz="3200" b="0" i="0" u="none" strike="noStrike" kern="1200" cap="none" spc="-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Строение растительной клетки.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3679FE21-2FB1-479E-A6DB-A57BE3037DE5}"/>
              </a:ext>
            </a:extLst>
          </p:cNvPr>
          <p:cNvSpPr txBox="1">
            <a:spLocks/>
          </p:cNvSpPr>
          <p:nvPr/>
        </p:nvSpPr>
        <p:spPr>
          <a:xfrm>
            <a:off x="353961" y="1044579"/>
            <a:ext cx="11503742" cy="728615"/>
          </a:xfrm>
          <a:prstGeom prst="rect">
            <a:avLst/>
          </a:prstGeom>
          <a:solidFill>
            <a:srgbClr val="F2F7B3"/>
          </a:solidFill>
        </p:spPr>
        <p:txBody>
          <a:bodyPr vert="horz" lIns="91440" tIns="45720" rIns="91440" bIns="45720" rtlCol="0" anchor="ctr"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 Гольджи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мембранная структура эукариотической клетки, органелла, которая участвует в выделении и формировании мембранных структур. 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577F288-27FE-4A33-A236-E05FE0DA8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53" y="1953188"/>
            <a:ext cx="3675085" cy="4485249"/>
          </a:xfrm>
          <a:prstGeom prst="rect">
            <a:avLst/>
          </a:prstGeom>
        </p:spPr>
      </p:pic>
      <p:sp>
        <p:nvSpPr>
          <p:cNvPr id="13" name="Объект 2">
            <a:extLst>
              <a:ext uri="{FF2B5EF4-FFF2-40B4-BE49-F238E27FC236}">
                <a16:creationId xmlns:a16="http://schemas.microsoft.com/office/drawing/2014/main" id="{2F77D4E9-60D4-452A-B63F-179E0D109554}"/>
              </a:ext>
            </a:extLst>
          </p:cNvPr>
          <p:cNvSpPr txBox="1">
            <a:spLocks/>
          </p:cNvSpPr>
          <p:nvPr/>
        </p:nvSpPr>
        <p:spPr>
          <a:xfrm>
            <a:off x="5112779" y="2040777"/>
            <a:ext cx="2861185" cy="492974"/>
          </a:xfrm>
          <a:prstGeom prst="rect">
            <a:avLst/>
          </a:prstGeom>
          <a:solidFill>
            <a:srgbClr val="F2F7B3"/>
          </a:solidFill>
        </p:spPr>
        <p:txBody>
          <a:bodyPr vert="horz" lIns="91440" tIns="45720" rIns="91440" bIns="45720" rtlCol="0" anchor="ctr"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 Гольджи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16DADB1F-7300-4691-9DC8-451C83BE7C18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1387366" y="2533751"/>
            <a:ext cx="5156006" cy="3068263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Объект 2">
            <a:extLst>
              <a:ext uri="{FF2B5EF4-FFF2-40B4-BE49-F238E27FC236}">
                <a16:creationId xmlns:a16="http://schemas.microsoft.com/office/drawing/2014/main" id="{E9AE15FC-1A49-4866-8FE8-608E39A15245}"/>
              </a:ext>
            </a:extLst>
          </p:cNvPr>
          <p:cNvSpPr txBox="1">
            <a:spLocks/>
          </p:cNvSpPr>
          <p:nvPr/>
        </p:nvSpPr>
        <p:spPr>
          <a:xfrm>
            <a:off x="8355724" y="2040778"/>
            <a:ext cx="3501977" cy="2482062"/>
          </a:xfrm>
          <a:prstGeom prst="rect">
            <a:avLst/>
          </a:prstGeom>
          <a:solidFill>
            <a:srgbClr val="F2F7B3"/>
          </a:solidFill>
        </p:spPr>
        <p:txBody>
          <a:bodyPr vert="horz" lIns="91440" tIns="45720" rIns="91440" bIns="45720" rtlCol="0" anchor="ctr"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функция комплекса Гольджи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выведение веществ, синтезированных клеткой. Эти вещества накапливаются в пузырьках комплекса, а затем либо выводятся во внешнюю среду, либо используются клеткой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YS Text"/>
              </a:rPr>
              <a:t>.</a:t>
            </a:r>
            <a:endParaRPr lang="ru-RU" sz="2000" b="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55CA20-CA91-40D0-B459-F8A22BBC7E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" t="18436" r="59092" b="44436"/>
          <a:stretch/>
        </p:blipFill>
        <p:spPr>
          <a:xfrm>
            <a:off x="5218892" y="4218379"/>
            <a:ext cx="2762526" cy="2055285"/>
          </a:xfrm>
          <a:prstGeom prst="rect">
            <a:avLst/>
          </a:prstGeom>
        </p:spPr>
      </p:pic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A702894D-D81E-4A11-A401-A0D0BED4A55D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6543372" y="2533751"/>
            <a:ext cx="0" cy="1989089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793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47FA27-5197-9ED5-722D-17863DD74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Лабораторная работа № 1 «Изучение микроскопического строения листа водного растения элодеи»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3A3E81-EDBE-7DD7-9B01-1B37060A9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Цель работы: познакомиться со строением клетки листа злодеи.</a:t>
            </a:r>
          </a:p>
          <a:p>
            <a:r>
              <a:rPr lang="ru-RU" dirty="0"/>
              <a:t>Материалы и оборудование: злодея, вода, пипетка, пинцет , </a:t>
            </a:r>
            <a:r>
              <a:rPr lang="ru-RU" dirty="0" err="1"/>
              <a:t>препаровальная</a:t>
            </a:r>
            <a:endParaRPr lang="ru-RU" dirty="0"/>
          </a:p>
          <a:p>
            <a:r>
              <a:rPr lang="ru-RU" dirty="0"/>
              <a:t>игла, микроскоп, предметное и покров н </a:t>
            </a:r>
            <a:r>
              <a:rPr lang="ru-RU" dirty="0" err="1"/>
              <a:t>ое</a:t>
            </a:r>
            <a:r>
              <a:rPr lang="ru-RU" dirty="0"/>
              <a:t> стёкла.</a:t>
            </a:r>
          </a:p>
        </p:txBody>
      </p:sp>
    </p:spTree>
    <p:extLst>
      <p:ext uri="{BB962C8B-B14F-4D97-AF65-F5344CB8AC3E}">
        <p14:creationId xmlns:p14="http://schemas.microsoft.com/office/powerpoint/2010/main" val="1011087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5355F6-21BE-F7A8-8C47-CE0FD9F16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274D04-AA38-E909-0E2A-B968F1CC3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Ход работы</a:t>
            </a:r>
          </a:p>
          <a:p>
            <a:r>
              <a:rPr lang="ru-RU" b="1" dirty="0"/>
              <a:t>1. </a:t>
            </a:r>
            <a:r>
              <a:rPr lang="ru-RU" dirty="0"/>
              <a:t>Приготовьте препарат клеток листа водного растения злодеи. Для этого отделите лист от стебля, положите его в каплю воды н а предметное стекло и накройте покровным стеклом.</a:t>
            </a:r>
          </a:p>
          <a:p>
            <a:r>
              <a:rPr lang="ru-RU" b="1" dirty="0"/>
              <a:t>2. </a:t>
            </a:r>
            <a:r>
              <a:rPr lang="ru-RU" dirty="0"/>
              <a:t>Рассмотрите препарат под микроскопом.</a:t>
            </a:r>
          </a:p>
          <a:p>
            <a:r>
              <a:rPr lang="ru-RU" dirty="0"/>
              <a:t>Найдите в клетках пластиды, отметьте их о краску .</a:t>
            </a:r>
          </a:p>
          <a:p>
            <a:r>
              <a:rPr lang="ru-RU" b="1" dirty="0"/>
              <a:t>3. </a:t>
            </a:r>
            <a:r>
              <a:rPr lang="ru-RU" dirty="0"/>
              <a:t>Сравните увиденное под микроскопом с рисунком 13.</a:t>
            </a:r>
          </a:p>
          <a:p>
            <a:r>
              <a:rPr lang="ru-RU" b="1" dirty="0"/>
              <a:t>4. </a:t>
            </a:r>
            <a:r>
              <a:rPr lang="ru-RU" dirty="0"/>
              <a:t>Зарисуйте строение клетки листа злодеи.</a:t>
            </a:r>
          </a:p>
          <a:p>
            <a:r>
              <a:rPr lang="ru-RU" b="1" dirty="0"/>
              <a:t>5. </a:t>
            </a:r>
            <a:r>
              <a:rPr lang="ru-RU" dirty="0"/>
              <a:t>Сделайте вывод.</a:t>
            </a:r>
          </a:p>
        </p:txBody>
      </p:sp>
    </p:spTree>
    <p:extLst>
      <p:ext uri="{BB962C8B-B14F-4D97-AF65-F5344CB8AC3E}">
        <p14:creationId xmlns:p14="http://schemas.microsoft.com/office/powerpoint/2010/main" val="775319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7C875-7069-E219-8D26-8F3819C47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189F9803-C4B1-E259-D620-D44999CF32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74" y="274227"/>
            <a:ext cx="6827013" cy="424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4641769C-AB90-351A-CA2B-2EC3A0F2C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064" y="1781586"/>
            <a:ext cx="5667375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Picture background">
            <a:extLst>
              <a:ext uri="{FF2B5EF4-FFF2-40B4-BE49-F238E27FC236}">
                <a16:creationId xmlns:a16="http://schemas.microsoft.com/office/drawing/2014/main" id="{97D07208-085B-7324-EB79-0108F97325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Picture background">
            <a:extLst>
              <a:ext uri="{FF2B5EF4-FFF2-40B4-BE49-F238E27FC236}">
                <a16:creationId xmlns:a16="http://schemas.microsoft.com/office/drawing/2014/main" id="{609CD42A-BF2C-BBCB-D9F8-799419F22F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Picture background">
            <a:extLst>
              <a:ext uri="{FF2B5EF4-FFF2-40B4-BE49-F238E27FC236}">
                <a16:creationId xmlns:a16="http://schemas.microsoft.com/office/drawing/2014/main" id="{1B2F29A6-2AE8-9F02-CCE7-84DE99172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74" y="4153130"/>
            <a:ext cx="4904197" cy="275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854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90282AB-5177-41C5-B535-EBC3CEF25A6B}"/>
              </a:ext>
            </a:extLst>
          </p:cNvPr>
          <p:cNvSpPr/>
          <p:nvPr/>
        </p:nvSpPr>
        <p:spPr>
          <a:xfrm>
            <a:off x="2119728" y="2594741"/>
            <a:ext cx="7952544" cy="20286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Домашнее задание: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Параграф §2, выучить основные части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клетки,доделать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лабораторную работу</a:t>
            </a:r>
          </a:p>
        </p:txBody>
      </p:sp>
    </p:spTree>
    <p:extLst>
      <p:ext uri="{BB962C8B-B14F-4D97-AF65-F5344CB8AC3E}">
        <p14:creationId xmlns:p14="http://schemas.microsoft.com/office/powerpoint/2010/main" val="337995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5BD2F5-DFCC-432D-B60B-EF8275392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962" y="87665"/>
            <a:ext cx="11503741" cy="649754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растительной клетки.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BB3DD2-DB3F-4AF2-9860-185A7EC33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963" y="864414"/>
            <a:ext cx="11503740" cy="525243"/>
          </a:xfrm>
          <a:solidFill>
            <a:srgbClr val="F2F7B3"/>
          </a:solidFill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sz="22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Цитология - </a:t>
            </a:r>
            <a:r>
              <a:rPr lang="ru-RU" sz="22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наука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клетках и их функциях.</a:t>
            </a:r>
          </a:p>
        </p:txBody>
      </p:sp>
      <p:pic>
        <p:nvPicPr>
          <p:cNvPr id="24" name="Изображение 3">
            <a:extLst>
              <a:ext uri="{FF2B5EF4-FFF2-40B4-BE49-F238E27FC236}">
                <a16:creationId xmlns:a16="http://schemas.microsoft.com/office/drawing/2014/main" id="{8F7B1D85-C93E-49BB-B234-55D3B1ADB8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30874" y="1495355"/>
            <a:ext cx="7949915" cy="534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7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5BD2F5-DFCC-432D-B60B-EF8275392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962" y="87665"/>
            <a:ext cx="11503741" cy="649754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растительной клетки.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4FE063D-7AFA-4601-86D9-657E5F8727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794" y="1487156"/>
            <a:ext cx="7523510" cy="4127182"/>
          </a:xfrm>
          <a:prstGeom prst="rect">
            <a:avLst/>
          </a:prstGeom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3C594D2A-9BB8-464E-A68D-737BE2B270E1}"/>
              </a:ext>
            </a:extLst>
          </p:cNvPr>
          <p:cNvSpPr txBox="1">
            <a:spLocks/>
          </p:cNvSpPr>
          <p:nvPr/>
        </p:nvSpPr>
        <p:spPr>
          <a:xfrm>
            <a:off x="8495072" y="1487156"/>
            <a:ext cx="3362631" cy="4277005"/>
          </a:xfrm>
          <a:prstGeom prst="rect">
            <a:avLst/>
          </a:prstGeom>
          <a:solidFill>
            <a:srgbClr val="F2F7B3"/>
          </a:solidFill>
        </p:spPr>
        <p:txBody>
          <a:bodyPr vert="horz" lIns="91440" tIns="45720" rIns="91440" bIns="45720" rtlCol="0" anchor="ctr"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Font typeface="Arial" pitchFamily="34" charset="0"/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Окраска, форма и размеры клеток разных органов растений очень разнообразны.</a:t>
            </a:r>
            <a:r>
              <a:rPr lang="ru-RU" sz="20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Форма клеток многоклеточных растений может быть округлой, эллипсовидной, кубической, цилиндрической, звёздчатой и т. д. Окраска клеток разных органов растений зависит от типа пластид - органелл, характерных только для клеток растений.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915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5BD2F5-DFCC-432D-B60B-EF8275392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961" y="118027"/>
            <a:ext cx="11503741" cy="888172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растительной клетки.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BB3DD2-DB3F-4AF2-9860-185A7EC33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962" y="1104476"/>
            <a:ext cx="11503740" cy="754694"/>
          </a:xfrm>
          <a:solidFill>
            <a:srgbClr val="F2F7B3"/>
          </a:solidFill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Клетки растений имеют особенности строения, которые отличают их от клеток животных, грибов.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C5D63E-EDC0-42BB-BD80-22A6C1C5F6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4" b="9731"/>
          <a:stretch/>
        </p:blipFill>
        <p:spPr>
          <a:xfrm>
            <a:off x="2028398" y="2068343"/>
            <a:ext cx="7719902" cy="4671630"/>
          </a:xfrm>
          <a:prstGeom prst="rect">
            <a:avLst/>
          </a:prstGeom>
        </p:spPr>
      </p:pic>
      <p:sp>
        <p:nvSpPr>
          <p:cNvPr id="23" name="Объект 2">
            <a:extLst>
              <a:ext uri="{FF2B5EF4-FFF2-40B4-BE49-F238E27FC236}">
                <a16:creationId xmlns:a16="http://schemas.microsoft.com/office/drawing/2014/main" id="{84C8CE8E-5202-47FE-8B36-02F70B9F7707}"/>
              </a:ext>
            </a:extLst>
          </p:cNvPr>
          <p:cNvSpPr txBox="1">
            <a:spLocks/>
          </p:cNvSpPr>
          <p:nvPr/>
        </p:nvSpPr>
        <p:spPr>
          <a:xfrm>
            <a:off x="353961" y="3691543"/>
            <a:ext cx="1936954" cy="492974"/>
          </a:xfrm>
          <a:prstGeom prst="rect">
            <a:avLst/>
          </a:prstGeom>
          <a:solidFill>
            <a:srgbClr val="F2F7B3"/>
          </a:solidFill>
        </p:spPr>
        <p:txBody>
          <a:bodyPr vert="horz" lIns="91440" tIns="45720" rIns="91440" bIns="45720" rtlCol="0" anchor="ctr"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Клетка растений</a:t>
            </a:r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id="{1B5C63B6-2CF6-474B-88C7-B00F5A6D7979}"/>
              </a:ext>
            </a:extLst>
          </p:cNvPr>
          <p:cNvSpPr txBox="1">
            <a:spLocks/>
          </p:cNvSpPr>
          <p:nvPr/>
        </p:nvSpPr>
        <p:spPr>
          <a:xfrm>
            <a:off x="9653949" y="3756004"/>
            <a:ext cx="2203754" cy="492974"/>
          </a:xfrm>
          <a:prstGeom prst="rect">
            <a:avLst/>
          </a:prstGeom>
          <a:solidFill>
            <a:srgbClr val="F2F7B3"/>
          </a:solidFill>
        </p:spPr>
        <p:txBody>
          <a:bodyPr vert="horz" lIns="91440" tIns="45720" rIns="91440" bIns="45720" rtlCol="0" anchor="ctr"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Клетка животных</a:t>
            </a:r>
          </a:p>
        </p:txBody>
      </p:sp>
    </p:spTree>
    <p:extLst>
      <p:ext uri="{BB962C8B-B14F-4D97-AF65-F5344CB8AC3E}">
        <p14:creationId xmlns:p14="http://schemas.microsoft.com/office/powerpoint/2010/main" val="1824607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5BD2F5-DFCC-432D-B60B-EF8275392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960" y="215743"/>
            <a:ext cx="11503741" cy="730188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kumimoji="0" lang="ru-RU" sz="3200" b="0" i="0" u="none" strike="noStrike" kern="1200" cap="none" spc="-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Строение растительной клетки.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BB3DD2-DB3F-4AF2-9860-185A7EC33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8555" y="2133600"/>
            <a:ext cx="4739148" cy="4319753"/>
          </a:xfrm>
          <a:solidFill>
            <a:srgbClr val="F2F7B3"/>
          </a:solidFill>
        </p:spPr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мембраны:</a:t>
            </a:r>
          </a:p>
          <a:p>
            <a:pPr marL="0" indent="0" algn="just">
              <a:buNone/>
            </a:pPr>
            <a:r>
              <a:rPr lang="ru-RU" sz="18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Барьерная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8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мембрана служит барьером между внутренней средой клетки и внешней средой. </a:t>
            </a:r>
          </a:p>
          <a:p>
            <a:pPr marL="0" indent="0" algn="just">
              <a:buNone/>
            </a:pPr>
            <a:r>
              <a:rPr lang="ru-RU" sz="18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Транспортная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8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через мембрану проходит обмен веществ между клеткой и окружающей средой. </a:t>
            </a:r>
          </a:p>
          <a:p>
            <a:pPr marL="0" indent="0" algn="just">
              <a:buNone/>
            </a:pPr>
            <a:r>
              <a:rPr lang="ru-RU" sz="18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Механическая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8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мембрана отвечает за отделение одной клетки от другой.</a:t>
            </a:r>
          </a:p>
          <a:p>
            <a:pPr marL="0" indent="0" algn="just">
              <a:buNone/>
            </a:pPr>
            <a:r>
              <a:rPr lang="ru-RU" sz="18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Защитная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8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защищает клетку от внешней среды. </a:t>
            </a:r>
          </a:p>
          <a:p>
            <a:pPr marL="0" indent="0" algn="just">
              <a:buNone/>
            </a:pPr>
            <a:r>
              <a:rPr lang="ru-RU" sz="18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Энергетическая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8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через белковые каналы мембраны происходит клеточный энергообмен.</a:t>
            </a: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3679FE21-2FB1-479E-A6DB-A57BE3037DE5}"/>
              </a:ext>
            </a:extLst>
          </p:cNvPr>
          <p:cNvSpPr txBox="1">
            <a:spLocks/>
          </p:cNvSpPr>
          <p:nvPr/>
        </p:nvSpPr>
        <p:spPr>
          <a:xfrm>
            <a:off x="334297" y="1013041"/>
            <a:ext cx="11503741" cy="730188"/>
          </a:xfrm>
          <a:prstGeom prst="rect">
            <a:avLst/>
          </a:prstGeom>
          <a:solidFill>
            <a:srgbClr val="F2F7B3"/>
          </a:solidFill>
        </p:spPr>
        <p:txBody>
          <a:bodyPr vert="horz" lIns="91440" tIns="45720" rIns="91440" bIns="45720" rtlCol="0" anchor="ctr"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>
              <a:solidFill>
                <a:srgbClr val="333333"/>
              </a:solidFill>
              <a:latin typeface="YS Text"/>
            </a:endParaRPr>
          </a:p>
          <a:p>
            <a:pPr marL="0" indent="0" algn="just">
              <a:buFont typeface="Arial" pitchFamily="34" charset="0"/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Клеточная (цитоплазматическая) мембрана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растительной клетки - это тонкая и эластичная плёнка, которая окружает клетку и отделяет её внутреннее содержимое от внешней среды.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5" name="Объект 2">
            <a:extLst>
              <a:ext uri="{FF2B5EF4-FFF2-40B4-BE49-F238E27FC236}">
                <a16:creationId xmlns:a16="http://schemas.microsoft.com/office/drawing/2014/main" id="{59E8F15A-1896-4718-9C9C-85A094FCD43C}"/>
              </a:ext>
            </a:extLst>
          </p:cNvPr>
          <p:cNvSpPr txBox="1">
            <a:spLocks/>
          </p:cNvSpPr>
          <p:nvPr/>
        </p:nvSpPr>
        <p:spPr>
          <a:xfrm>
            <a:off x="4350775" y="2133600"/>
            <a:ext cx="2502308" cy="609499"/>
          </a:xfrm>
          <a:prstGeom prst="rect">
            <a:avLst/>
          </a:prstGeom>
          <a:solidFill>
            <a:srgbClr val="F2F7B3"/>
          </a:solidFill>
        </p:spPr>
        <p:txBody>
          <a:bodyPr vert="horz" lIns="91440" tIns="45720" rIns="91440" bIns="45720" rtlCol="0" anchor="ctr"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клеточная мембрана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D8AA62-7482-4471-9A24-D70B197B6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97" y="1933903"/>
            <a:ext cx="3857892" cy="4708354"/>
          </a:xfrm>
          <a:prstGeom prst="rect">
            <a:avLst/>
          </a:prstGeom>
        </p:spPr>
      </p:pic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B2DCF723-6913-484D-88ED-8EEF0DE67239}"/>
              </a:ext>
            </a:extLst>
          </p:cNvPr>
          <p:cNvCxnSpPr>
            <a:cxnSpLocks/>
            <a:stCxn id="25" idx="2"/>
          </p:cNvCxnSpPr>
          <p:nvPr/>
        </p:nvCxnSpPr>
        <p:spPr>
          <a:xfrm flipH="1">
            <a:off x="3991896" y="2743099"/>
            <a:ext cx="1610033" cy="1500355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886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5BD2F5-DFCC-432D-B60B-EF8275392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960" y="206100"/>
            <a:ext cx="11503741" cy="739831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kumimoji="0" lang="ru-RU" sz="3200" b="0" i="0" u="none" strike="noStrike" kern="1200" cap="none" spc="-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Строение растительной клетки.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BB3DD2-DB3F-4AF2-9860-185A7EC33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6492" y="3429000"/>
            <a:ext cx="3646129" cy="3042052"/>
          </a:xfrm>
          <a:solidFill>
            <a:srgbClr val="F2F7B3"/>
          </a:solidFill>
        </p:spPr>
        <p:txBody>
          <a:bodyPr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20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Клеточная стенка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расположена </a:t>
            </a:r>
            <a:r>
              <a:rPr lang="ru-RU" sz="200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снаружи от цитоплазматической мембраны. </a:t>
            </a:r>
            <a:r>
              <a:rPr lang="ru-RU" sz="20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Её имеют все растительные клетки, кроме половых клеток, зооспор водорослей и некоторых примитивных одноклеточных водорослей. </a:t>
            </a: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3679FE21-2FB1-479E-A6DB-A57BE3037DE5}"/>
              </a:ext>
            </a:extLst>
          </p:cNvPr>
          <p:cNvSpPr txBox="1">
            <a:spLocks/>
          </p:cNvSpPr>
          <p:nvPr/>
        </p:nvSpPr>
        <p:spPr>
          <a:xfrm>
            <a:off x="353960" y="1096276"/>
            <a:ext cx="11503741" cy="945727"/>
          </a:xfrm>
          <a:prstGeom prst="rect">
            <a:avLst/>
          </a:prstGeom>
          <a:solidFill>
            <a:srgbClr val="F2F7B3"/>
          </a:solidFill>
        </p:spPr>
        <p:txBody>
          <a:bodyPr vert="horz" lIns="91440" tIns="45720" rIns="91440" bIns="45720" rtlCol="0" anchor="ctr"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Клеточная стенка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внешний скелет клетки. Клетки растений помимо клеточной мембраны, имеют еще клеточную оболочку (стенку), в состав которой входит целлюлоза.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Клеточная стенка является опорой, обеспечивает форму и поддержку клетки.</a:t>
            </a:r>
          </a:p>
          <a:p>
            <a:pPr marL="0" indent="0" algn="just">
              <a:buFont typeface="Arial" pitchFamily="34" charset="0"/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5" name="Объект 2">
            <a:extLst>
              <a:ext uri="{FF2B5EF4-FFF2-40B4-BE49-F238E27FC236}">
                <a16:creationId xmlns:a16="http://schemas.microsoft.com/office/drawing/2014/main" id="{59E8F15A-1896-4718-9C9C-85A094FCD43C}"/>
              </a:ext>
            </a:extLst>
          </p:cNvPr>
          <p:cNvSpPr txBox="1">
            <a:spLocks/>
          </p:cNvSpPr>
          <p:nvPr/>
        </p:nvSpPr>
        <p:spPr>
          <a:xfrm>
            <a:off x="4369990" y="2397726"/>
            <a:ext cx="3362631" cy="492974"/>
          </a:xfrm>
          <a:prstGeom prst="rect">
            <a:avLst/>
          </a:prstGeom>
          <a:solidFill>
            <a:srgbClr val="F2F7B3"/>
          </a:solidFill>
        </p:spPr>
        <p:txBody>
          <a:bodyPr vert="horz" lIns="91440" tIns="45720" rIns="91440" bIns="45720" rtlCol="0" anchor="ctr"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клеточная стенка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5E0A1D-1987-4121-9746-6F4F9006DB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" t="2302" r="44880" b="6657"/>
          <a:stretch/>
        </p:blipFill>
        <p:spPr>
          <a:xfrm>
            <a:off x="7838684" y="2232329"/>
            <a:ext cx="4215663" cy="423872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ABD3D8-5D95-4BFB-97C1-DBDEC07827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99" y="2192348"/>
            <a:ext cx="3646129" cy="4449909"/>
          </a:xfrm>
          <a:prstGeom prst="rect">
            <a:avLst/>
          </a:prstGeom>
        </p:spPr>
      </p:pic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B2DCF723-6913-484D-88ED-8EEF0DE67239}"/>
              </a:ext>
            </a:extLst>
          </p:cNvPr>
          <p:cNvCxnSpPr>
            <a:cxnSpLocks/>
            <a:stCxn id="25" idx="2"/>
          </p:cNvCxnSpPr>
          <p:nvPr/>
        </p:nvCxnSpPr>
        <p:spPr>
          <a:xfrm flipH="1">
            <a:off x="3783724" y="2890700"/>
            <a:ext cx="2267582" cy="246487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269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5BD2F5-DFCC-432D-B60B-EF8275392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961" y="155567"/>
            <a:ext cx="11503741" cy="77105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kumimoji="0" lang="ru-RU" sz="3200" b="0" i="0" u="none" strike="noStrike" kern="1200" cap="none" spc="-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Строение растительной клетки.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3679FE21-2FB1-479E-A6DB-A57BE3037DE5}"/>
              </a:ext>
            </a:extLst>
          </p:cNvPr>
          <p:cNvSpPr txBox="1">
            <a:spLocks/>
          </p:cNvSpPr>
          <p:nvPr/>
        </p:nvSpPr>
        <p:spPr>
          <a:xfrm>
            <a:off x="7816643" y="2222091"/>
            <a:ext cx="4041058" cy="3884420"/>
          </a:xfrm>
          <a:prstGeom prst="rect">
            <a:avLst/>
          </a:prstGeom>
          <a:solidFill>
            <a:srgbClr val="F2F7B3"/>
          </a:solidFill>
        </p:spPr>
        <p:txBody>
          <a:bodyPr vert="horz" lIns="91440" tIns="45720" rIns="91440" bIns="45720" rtlCol="0" anchor="ctr"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Font typeface="Arial" pitchFamily="34" charset="0"/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Цитоплазма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внутренняя среда клетки, </a:t>
            </a:r>
            <a:r>
              <a:rPr lang="ru-RU" sz="20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расположенная между ядром и мембраной.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Особенностью цитоплазмы является полужидкое состояние, обеспечивающее способность к внутриклеточному движению. В цитоплазме находятся органоиды и клеточные включения </a:t>
            </a:r>
            <a:r>
              <a:rPr lang="ru-RU" sz="20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(митохондрии, пластиды, эндоплазматическая сеть, комплекс Гольджи, лизосомы, рибосомы).</a:t>
            </a:r>
          </a:p>
          <a:p>
            <a:pPr marL="0" indent="0" algn="just">
              <a:buFont typeface="Arial" pitchFamily="34" charset="0"/>
              <a:buNone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Объект 2">
            <a:extLst>
              <a:ext uri="{FF2B5EF4-FFF2-40B4-BE49-F238E27FC236}">
                <a16:creationId xmlns:a16="http://schemas.microsoft.com/office/drawing/2014/main" id="{59E8F15A-1896-4718-9C9C-85A094FCD43C}"/>
              </a:ext>
            </a:extLst>
          </p:cNvPr>
          <p:cNvSpPr txBox="1">
            <a:spLocks/>
          </p:cNvSpPr>
          <p:nvPr/>
        </p:nvSpPr>
        <p:spPr>
          <a:xfrm>
            <a:off x="4722534" y="2253382"/>
            <a:ext cx="2802873" cy="626451"/>
          </a:xfrm>
          <a:prstGeom prst="rect">
            <a:avLst/>
          </a:prstGeom>
          <a:solidFill>
            <a:srgbClr val="F2F7B3"/>
          </a:solidFill>
        </p:spPr>
        <p:txBody>
          <a:bodyPr vert="horz" lIns="91440" tIns="45720" rIns="91440" bIns="45720" rtlCol="0" anchor="ctr"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цитоплазма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DF21A6-1D28-42C1-9470-F400C06C5E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07" y="2215765"/>
            <a:ext cx="3578940" cy="4367908"/>
          </a:xfrm>
          <a:prstGeom prst="rect">
            <a:avLst/>
          </a:prstGeom>
        </p:spPr>
      </p:pic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B2DCF723-6913-484D-88ED-8EEF0DE67239}"/>
              </a:ext>
            </a:extLst>
          </p:cNvPr>
          <p:cNvCxnSpPr>
            <a:cxnSpLocks/>
            <a:stCxn id="25" idx="2"/>
          </p:cNvCxnSpPr>
          <p:nvPr/>
        </p:nvCxnSpPr>
        <p:spPr>
          <a:xfrm flipH="1">
            <a:off x="3615559" y="2879833"/>
            <a:ext cx="2508412" cy="1524001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4E91401D-E899-4C1F-9C9A-49F1FF9B468E}"/>
              </a:ext>
            </a:extLst>
          </p:cNvPr>
          <p:cNvCxnSpPr>
            <a:cxnSpLocks/>
            <a:stCxn id="25" idx="2"/>
          </p:cNvCxnSpPr>
          <p:nvPr/>
        </p:nvCxnSpPr>
        <p:spPr>
          <a:xfrm flipH="1" flipV="1">
            <a:off x="2015613" y="2684206"/>
            <a:ext cx="4108358" cy="195627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Объект 2">
            <a:extLst>
              <a:ext uri="{FF2B5EF4-FFF2-40B4-BE49-F238E27FC236}">
                <a16:creationId xmlns:a16="http://schemas.microsoft.com/office/drawing/2014/main" id="{AA0A383F-12A9-4A9D-A453-ABF0475E4A10}"/>
              </a:ext>
            </a:extLst>
          </p:cNvPr>
          <p:cNvSpPr txBox="1">
            <a:spLocks/>
          </p:cNvSpPr>
          <p:nvPr/>
        </p:nvSpPr>
        <p:spPr>
          <a:xfrm>
            <a:off x="344129" y="1107058"/>
            <a:ext cx="11503742" cy="589615"/>
          </a:xfrm>
          <a:prstGeom prst="rect">
            <a:avLst/>
          </a:prstGeom>
          <a:solidFill>
            <a:srgbClr val="F2F7B3"/>
          </a:solidFill>
        </p:spPr>
        <p:txBody>
          <a:bodyPr vert="horz" lIns="91440" tIns="45720" rIns="91440" bIns="45720" rtlCol="0" anchor="ctr"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highlight>
                  <a:srgbClr val="F2F7B3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Цитоплазма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highlight>
                  <a:srgbClr val="F2F7B3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полужидкая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highlight>
                  <a:srgbClr val="F2F7B3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highlight>
                  <a:srgbClr val="F2F7B3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внутренняя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highlight>
                  <a:srgbClr val="F2F7B3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highlight>
                  <a:srgbClr val="F2F7B3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среда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highlight>
                  <a:srgbClr val="F2F7B3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highlight>
                  <a:srgbClr val="F2F7B3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клетки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A5B592">
                    <a:lumMod val="50000"/>
                  </a:srgbClr>
                </a:solidFill>
                <a:effectLst/>
                <a:highlight>
                  <a:srgbClr val="F2F7B3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Font typeface="Arial" pitchFamily="34" charset="0"/>
              <a:buNone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79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5BD2F5-DFCC-432D-B60B-EF8275392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961" y="155567"/>
            <a:ext cx="11503741" cy="77105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kumimoji="0" lang="ru-RU" sz="3200" b="0" i="0" u="none" strike="noStrike" kern="1200" cap="none" spc="-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Строение растительной клетки.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3679FE21-2FB1-479E-A6DB-A57BE3037DE5}"/>
              </a:ext>
            </a:extLst>
          </p:cNvPr>
          <p:cNvSpPr txBox="1">
            <a:spLocks/>
          </p:cNvSpPr>
          <p:nvPr/>
        </p:nvSpPr>
        <p:spPr>
          <a:xfrm>
            <a:off x="353961" y="1044579"/>
            <a:ext cx="11503742" cy="589615"/>
          </a:xfrm>
          <a:prstGeom prst="rect">
            <a:avLst/>
          </a:prstGeom>
          <a:solidFill>
            <a:srgbClr val="F2F7B3"/>
          </a:solidFill>
        </p:spPr>
        <p:txBody>
          <a:bodyPr vert="horz" lIns="91440" tIns="45720" rIns="91440" bIns="45720" rtlCol="0" anchor="ctr"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Ядро –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органелла, которая регулирует процессы жизнедеятельности клетки.</a:t>
            </a:r>
            <a:endParaRPr lang="ru-RU" sz="2000" i="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Объект 2">
            <a:extLst>
              <a:ext uri="{FF2B5EF4-FFF2-40B4-BE49-F238E27FC236}">
                <a16:creationId xmlns:a16="http://schemas.microsoft.com/office/drawing/2014/main" id="{59E8F15A-1896-4718-9C9C-85A094FCD43C}"/>
              </a:ext>
            </a:extLst>
          </p:cNvPr>
          <p:cNvSpPr txBox="1">
            <a:spLocks/>
          </p:cNvSpPr>
          <p:nvPr/>
        </p:nvSpPr>
        <p:spPr>
          <a:xfrm>
            <a:off x="353961" y="1803180"/>
            <a:ext cx="1199253" cy="492974"/>
          </a:xfrm>
          <a:prstGeom prst="rect">
            <a:avLst/>
          </a:prstGeom>
          <a:solidFill>
            <a:srgbClr val="F2F7B3"/>
          </a:solidFill>
        </p:spPr>
        <p:txBody>
          <a:bodyPr vert="horz" lIns="91440" tIns="45720" rIns="91440" bIns="45720" rtlCol="0" anchor="ctr"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ядро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E9AE15FC-1A49-4866-8FE8-608E39A15245}"/>
              </a:ext>
            </a:extLst>
          </p:cNvPr>
          <p:cNvSpPr txBox="1">
            <a:spLocks/>
          </p:cNvSpPr>
          <p:nvPr/>
        </p:nvSpPr>
        <p:spPr>
          <a:xfrm>
            <a:off x="4405135" y="2785241"/>
            <a:ext cx="3001608" cy="3812882"/>
          </a:xfrm>
          <a:prstGeom prst="rect">
            <a:avLst/>
          </a:prstGeom>
          <a:solidFill>
            <a:srgbClr val="F2F7B3"/>
          </a:solidFill>
        </p:spPr>
        <p:txBody>
          <a:bodyPr vert="horz" lIns="91440" tIns="45720" rIns="91440" bIns="45720" rtlCol="0" anchor="ctr"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Georgia" pitchFamily="18" charset="0"/>
                <a:cs typeface="Times New Roman" panose="02020603050405020304" pitchFamily="18" charset="0"/>
              </a:rPr>
              <a:t>Ядро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Georgia" pitchFamily="18" charset="0"/>
                <a:cs typeface="Times New Roman" panose="02020603050405020304" pitchFamily="18" charset="0"/>
              </a:rPr>
              <a:t> – это главный органоид клетки.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Georgia" pitchFamily="18" charset="0"/>
                <a:cs typeface="Times New Roman" panose="02020603050405020304" pitchFamily="18" charset="0"/>
              </a:rPr>
              <a:t>В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Georgia" pitchFamily="18" charset="0"/>
                <a:cs typeface="Times New Roman" panose="02020603050405020304" pitchFamily="18" charset="0"/>
              </a:rPr>
              <a:t> нем расположены носители наследственной информации о клетке и организме в целом - хромосомы. От хромосом зависит сходство родителей и потомства.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Georgia" pitchFamily="18" charset="0"/>
                <a:cs typeface="Times New Roman" panose="02020603050405020304" pitchFamily="18" charset="0"/>
              </a:rPr>
              <a:t>В ядре может находиться одно или несколько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Georgia" pitchFamily="18" charset="0"/>
                <a:cs typeface="Times New Roman" panose="02020603050405020304" pitchFamily="18" charset="0"/>
              </a:rPr>
              <a:t>ядрышек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Georgia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Изображение 8">
            <a:extLst>
              <a:ext uri="{FF2B5EF4-FFF2-40B4-BE49-F238E27FC236}">
                <a16:creationId xmlns:a16="http://schemas.microsoft.com/office/drawing/2014/main" id="{D2193386-14AD-4E23-85B5-F4262F19CB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16" r="7027" b="5503"/>
          <a:stretch/>
        </p:blipFill>
        <p:spPr>
          <a:xfrm>
            <a:off x="7786866" y="2598054"/>
            <a:ext cx="4185150" cy="35257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577F288-27FE-4A33-A236-E05FE0DA82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99" y="2465140"/>
            <a:ext cx="3517204" cy="4292563"/>
          </a:xfrm>
          <a:prstGeom prst="rect">
            <a:avLst/>
          </a:prstGeom>
        </p:spPr>
      </p:pic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B2DCF723-6913-484D-88ED-8EEF0DE67239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953588" y="2296154"/>
            <a:ext cx="1314831" cy="1348916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Объект 2">
            <a:extLst>
              <a:ext uri="{FF2B5EF4-FFF2-40B4-BE49-F238E27FC236}">
                <a16:creationId xmlns:a16="http://schemas.microsoft.com/office/drawing/2014/main" id="{2F77D4E9-60D4-452A-B63F-179E0D109554}"/>
              </a:ext>
            </a:extLst>
          </p:cNvPr>
          <p:cNvSpPr txBox="1">
            <a:spLocks/>
          </p:cNvSpPr>
          <p:nvPr/>
        </p:nvSpPr>
        <p:spPr>
          <a:xfrm>
            <a:off x="1794387" y="1803180"/>
            <a:ext cx="1892710" cy="492974"/>
          </a:xfrm>
          <a:prstGeom prst="rect">
            <a:avLst/>
          </a:prstGeom>
          <a:solidFill>
            <a:srgbClr val="F2F7B3"/>
          </a:solidFill>
        </p:spPr>
        <p:txBody>
          <a:bodyPr vert="horz" lIns="91440" tIns="45720" rIns="91440" bIns="45720" rtlCol="0" anchor="ctr"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ядрышко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16DADB1F-7300-4691-9DC8-451C83BE7C18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2740742" y="2296154"/>
            <a:ext cx="0" cy="1348916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009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5BD2F5-DFCC-432D-B60B-EF8275392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961" y="155567"/>
            <a:ext cx="11503741" cy="57202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kumimoji="0" lang="ru-RU" sz="3200" b="0" i="0" u="none" strike="noStrike" kern="1200" cap="none" spc="-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Строение растительной клетки.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3679FE21-2FB1-479E-A6DB-A57BE3037DE5}"/>
              </a:ext>
            </a:extLst>
          </p:cNvPr>
          <p:cNvSpPr txBox="1">
            <a:spLocks/>
          </p:cNvSpPr>
          <p:nvPr/>
        </p:nvSpPr>
        <p:spPr>
          <a:xfrm>
            <a:off x="353960" y="789761"/>
            <a:ext cx="11503742" cy="655582"/>
          </a:xfrm>
          <a:prstGeom prst="rect">
            <a:avLst/>
          </a:prstGeom>
          <a:solidFill>
            <a:srgbClr val="F2F7B3"/>
          </a:solidFill>
        </p:spPr>
        <p:txBody>
          <a:bodyPr vert="horz" lIns="91440" tIns="45720" rIns="91440" bIns="45720" rtlCol="0" anchor="ctr"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Пластиды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многочисленные тельца, которые находятся в цитоплазме и бывают бесцветными или окрашенными в различные цвета.</a:t>
            </a:r>
            <a:endParaRPr lang="ru-RU" sz="2000" i="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577F288-27FE-4A33-A236-E05FE0DA8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62" y="2459251"/>
            <a:ext cx="3549444" cy="4331911"/>
          </a:xfrm>
          <a:prstGeom prst="rect">
            <a:avLst/>
          </a:prstGeom>
        </p:spPr>
      </p:pic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16DADB1F-7300-4691-9DC8-451C83BE7C18}"/>
              </a:ext>
            </a:extLst>
          </p:cNvPr>
          <p:cNvCxnSpPr>
            <a:cxnSpLocks/>
          </p:cNvCxnSpPr>
          <p:nvPr/>
        </p:nvCxnSpPr>
        <p:spPr>
          <a:xfrm flipH="1">
            <a:off x="1622323" y="4234665"/>
            <a:ext cx="4215581" cy="1781432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3E80A3ED-0B7C-4119-9FB0-CD4033B80374}"/>
              </a:ext>
            </a:extLst>
          </p:cNvPr>
          <p:cNvCxnSpPr>
            <a:cxnSpLocks/>
          </p:cNvCxnSpPr>
          <p:nvPr/>
        </p:nvCxnSpPr>
        <p:spPr>
          <a:xfrm flipH="1" flipV="1">
            <a:off x="1622323" y="3371679"/>
            <a:ext cx="4323736" cy="80416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564C91-0699-4C2F-B183-540D804A3E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239" y="2450085"/>
            <a:ext cx="6420463" cy="4399808"/>
          </a:xfrm>
          <a:prstGeom prst="rect">
            <a:avLst/>
          </a:prstGeom>
        </p:spPr>
      </p:pic>
      <p:sp>
        <p:nvSpPr>
          <p:cNvPr id="14" name="Объект 2">
            <a:extLst>
              <a:ext uri="{FF2B5EF4-FFF2-40B4-BE49-F238E27FC236}">
                <a16:creationId xmlns:a16="http://schemas.microsoft.com/office/drawing/2014/main" id="{E9AE15FC-1A49-4866-8FE8-608E39A15245}"/>
              </a:ext>
            </a:extLst>
          </p:cNvPr>
          <p:cNvSpPr txBox="1">
            <a:spLocks/>
          </p:cNvSpPr>
          <p:nvPr/>
        </p:nvSpPr>
        <p:spPr>
          <a:xfrm>
            <a:off x="334298" y="1558046"/>
            <a:ext cx="11503741" cy="849099"/>
          </a:xfrm>
          <a:prstGeom prst="rect">
            <a:avLst/>
          </a:prstGeom>
          <a:solidFill>
            <a:srgbClr val="F2F7B3"/>
          </a:solidFill>
        </p:spPr>
        <p:txBody>
          <a:bodyPr vert="horz" lIns="91440" tIns="45720" rIns="91440" bIns="45720" rtlCol="0" anchor="ctr"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Georgia" pitchFamily="18" charset="0"/>
                <a:cs typeface="Times New Roman" panose="02020603050405020304" pitchFamily="18" charset="0"/>
              </a:rPr>
              <a:t>Бесцветные пластиды -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Georgia" pitchFamily="18" charset="0"/>
                <a:cs typeface="Times New Roman" panose="02020603050405020304" pitchFamily="18" charset="0"/>
              </a:rPr>
              <a:t>лейкопласты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Georgia" pitchFamily="18" charset="0"/>
                <a:cs typeface="Times New Roman" panose="02020603050405020304" pitchFamily="18" charset="0"/>
              </a:rPr>
              <a:t>. В них накапливаются запасы питательных веществ.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Georgia" pitchFamily="18" charset="0"/>
                <a:cs typeface="Times New Roman" panose="02020603050405020304" pitchFamily="18" charset="0"/>
              </a:rPr>
              <a:t>Пластиды окрашенные в желтый и красный цвета -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Georgia" pitchFamily="18" charset="0"/>
                <a:cs typeface="Times New Roman" panose="02020603050405020304" pitchFamily="18" charset="0"/>
              </a:rPr>
              <a:t>хромопласты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Georgia" pitchFamily="18" charset="0"/>
                <a:cs typeface="Times New Roman" panose="02020603050405020304" pitchFamily="18" charset="0"/>
              </a:rPr>
              <a:t>.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Georgia" pitchFamily="18" charset="0"/>
                <a:cs typeface="Times New Roman" panose="02020603050405020304" pitchFamily="18" charset="0"/>
              </a:rPr>
              <a:t>Пластиды, окрашенные в зеленый цвет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Georgia" pitchFamily="18" charset="0"/>
                <a:cs typeface="Times New Roman" panose="02020603050405020304" pitchFamily="18" charset="0"/>
              </a:rPr>
              <a:t> -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Georgia" pitchFamily="18" charset="0"/>
                <a:cs typeface="Times New Roman" panose="02020603050405020304" pitchFamily="18" charset="0"/>
              </a:rPr>
              <a:t>хлоропласты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Georgia" pitchFamily="18" charset="0"/>
                <a:cs typeface="Times New Roman" panose="02020603050405020304" pitchFamily="18" charset="0"/>
              </a:rPr>
              <a:t>, содержащие хлорофилл. В хлоропластах происходит процесс фотосинтеза.</a:t>
            </a:r>
          </a:p>
        </p:txBody>
      </p:sp>
    </p:spTree>
    <p:extLst>
      <p:ext uri="{BB962C8B-B14F-4D97-AF65-F5344CB8AC3E}">
        <p14:creationId xmlns:p14="http://schemas.microsoft.com/office/powerpoint/2010/main" val="24020015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2206</TotalTime>
  <Words>768</Words>
  <Application>Microsoft Office PowerPoint</Application>
  <PresentationFormat>Широкоэкранный</PresentationFormat>
  <Paragraphs>80</Paragraphs>
  <Slides>16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YS Text</vt:lpstr>
      <vt:lpstr>Тема Office</vt:lpstr>
      <vt:lpstr>Презентация PowerPoint</vt:lpstr>
      <vt:lpstr>Строение растительной клетки.</vt:lpstr>
      <vt:lpstr>Строение растительной клетки.</vt:lpstr>
      <vt:lpstr>Строение растительной клетки.</vt:lpstr>
      <vt:lpstr>Строение растительной клетки.</vt:lpstr>
      <vt:lpstr>Строение растительной клетки.</vt:lpstr>
      <vt:lpstr>Строение растительной клетки.</vt:lpstr>
      <vt:lpstr>Строение растительной клетки.</vt:lpstr>
      <vt:lpstr>Строение растительной клетки.</vt:lpstr>
      <vt:lpstr>Строение растительной клетки.</vt:lpstr>
      <vt:lpstr>Строение растительной клетки.</vt:lpstr>
      <vt:lpstr>Строение растительной клетки.</vt:lpstr>
      <vt:lpstr>Лабораторная работа № 1 «Изучение микроскопического строения листа водного растения элодеи»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Ольга Трембач</cp:lastModifiedBy>
  <cp:revision>241</cp:revision>
  <dcterms:created xsi:type="dcterms:W3CDTF">2025-07-01T12:07:45Z</dcterms:created>
  <dcterms:modified xsi:type="dcterms:W3CDTF">2025-09-17T09:30:00Z</dcterms:modified>
</cp:coreProperties>
</file>