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5" Type="http://schemas.openxmlformats.org/officeDocument/2006/relationships/custom-properties" Target="docProps/custom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6" r:id="rId1"/>
  </p:sldMasterIdLst>
  <p:sldIdLst>
    <p:sldId id="291" r:id="rId2"/>
    <p:sldId id="293" r:id="rId3"/>
    <p:sldId id="300" r:id="rId4"/>
    <p:sldId id="301" r:id="rId5"/>
    <p:sldId id="258" r:id="rId6"/>
    <p:sldId id="302" r:id="rId7"/>
    <p:sldId id="295" r:id="rId8"/>
    <p:sldId id="303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1" r:id="rId18"/>
    <p:sldId id="272" r:id="rId19"/>
    <p:sldId id="288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99" r:id="rId31"/>
    <p:sldId id="304" r:id="rId32"/>
    <p:sldId id="305" r:id="rId33"/>
    <p:sldId id="306" r:id="rId34"/>
    <p:sldId id="284" r:id="rId35"/>
    <p:sldId id="297" r:id="rId36"/>
    <p:sldId id="298" r:id="rId37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602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779" autoAdjust="0"/>
    <p:restoredTop sz="94982" autoAdjust="0"/>
  </p:normalViewPr>
  <p:slideViewPr>
    <p:cSldViewPr>
      <p:cViewPr>
        <p:scale>
          <a:sx n="77" d="100"/>
          <a:sy n="77" d="100"/>
        </p:scale>
        <p:origin x="-120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 /><Relationship Id="rId13" Type="http://schemas.openxmlformats.org/officeDocument/2006/relationships/slide" Target="slides/slide12.xml" /><Relationship Id="rId18" Type="http://schemas.openxmlformats.org/officeDocument/2006/relationships/slide" Target="slides/slide17.xml" /><Relationship Id="rId26" Type="http://schemas.openxmlformats.org/officeDocument/2006/relationships/slide" Target="slides/slide25.xml" /><Relationship Id="rId39" Type="http://schemas.openxmlformats.org/officeDocument/2006/relationships/viewProps" Target="viewProps.xml" /><Relationship Id="rId3" Type="http://schemas.openxmlformats.org/officeDocument/2006/relationships/slide" Target="slides/slide2.xml" /><Relationship Id="rId21" Type="http://schemas.openxmlformats.org/officeDocument/2006/relationships/slide" Target="slides/slide20.xml" /><Relationship Id="rId34" Type="http://schemas.openxmlformats.org/officeDocument/2006/relationships/slide" Target="slides/slide33.xml" /><Relationship Id="rId7" Type="http://schemas.openxmlformats.org/officeDocument/2006/relationships/slide" Target="slides/slide6.xml" /><Relationship Id="rId12" Type="http://schemas.openxmlformats.org/officeDocument/2006/relationships/slide" Target="slides/slide11.xml" /><Relationship Id="rId17" Type="http://schemas.openxmlformats.org/officeDocument/2006/relationships/slide" Target="slides/slide16.xml" /><Relationship Id="rId25" Type="http://schemas.openxmlformats.org/officeDocument/2006/relationships/slide" Target="slides/slide24.xml" /><Relationship Id="rId33" Type="http://schemas.openxmlformats.org/officeDocument/2006/relationships/slide" Target="slides/slide32.xml" /><Relationship Id="rId38" Type="http://schemas.openxmlformats.org/officeDocument/2006/relationships/presProps" Target="presProps.xml" /><Relationship Id="rId2" Type="http://schemas.openxmlformats.org/officeDocument/2006/relationships/slide" Target="slides/slide1.xml" /><Relationship Id="rId16" Type="http://schemas.openxmlformats.org/officeDocument/2006/relationships/slide" Target="slides/slide15.xml" /><Relationship Id="rId20" Type="http://schemas.openxmlformats.org/officeDocument/2006/relationships/slide" Target="slides/slide19.xml" /><Relationship Id="rId29" Type="http://schemas.openxmlformats.org/officeDocument/2006/relationships/slide" Target="slides/slide28.xml" /><Relationship Id="rId41" Type="http://schemas.openxmlformats.org/officeDocument/2006/relationships/tableStyles" Target="tableStyles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1" Type="http://schemas.openxmlformats.org/officeDocument/2006/relationships/slide" Target="slides/slide10.xml" /><Relationship Id="rId24" Type="http://schemas.openxmlformats.org/officeDocument/2006/relationships/slide" Target="slides/slide23.xml" /><Relationship Id="rId32" Type="http://schemas.openxmlformats.org/officeDocument/2006/relationships/slide" Target="slides/slide31.xml" /><Relationship Id="rId37" Type="http://schemas.openxmlformats.org/officeDocument/2006/relationships/slide" Target="slides/slide36.xml" /><Relationship Id="rId40" Type="http://schemas.openxmlformats.org/officeDocument/2006/relationships/theme" Target="theme/theme1.xml" /><Relationship Id="rId5" Type="http://schemas.openxmlformats.org/officeDocument/2006/relationships/slide" Target="slides/slide4.xml" /><Relationship Id="rId15" Type="http://schemas.openxmlformats.org/officeDocument/2006/relationships/slide" Target="slides/slide14.xml" /><Relationship Id="rId23" Type="http://schemas.openxmlformats.org/officeDocument/2006/relationships/slide" Target="slides/slide22.xml" /><Relationship Id="rId28" Type="http://schemas.openxmlformats.org/officeDocument/2006/relationships/slide" Target="slides/slide27.xml" /><Relationship Id="rId36" Type="http://schemas.openxmlformats.org/officeDocument/2006/relationships/slide" Target="slides/slide35.xml" /><Relationship Id="rId10" Type="http://schemas.openxmlformats.org/officeDocument/2006/relationships/slide" Target="slides/slide9.xml" /><Relationship Id="rId19" Type="http://schemas.openxmlformats.org/officeDocument/2006/relationships/slide" Target="slides/slide18.xml" /><Relationship Id="rId31" Type="http://schemas.openxmlformats.org/officeDocument/2006/relationships/slide" Target="slides/slide30.xml" /><Relationship Id="rId4" Type="http://schemas.openxmlformats.org/officeDocument/2006/relationships/slide" Target="slides/slide3.xml" /><Relationship Id="rId9" Type="http://schemas.openxmlformats.org/officeDocument/2006/relationships/slide" Target="slides/slide8.xml" /><Relationship Id="rId14" Type="http://schemas.openxmlformats.org/officeDocument/2006/relationships/slide" Target="slides/slide13.xml" /><Relationship Id="rId22" Type="http://schemas.openxmlformats.org/officeDocument/2006/relationships/slide" Target="slides/slide21.xml" /><Relationship Id="rId27" Type="http://schemas.openxmlformats.org/officeDocument/2006/relationships/slide" Target="slides/slide26.xml" /><Relationship Id="rId30" Type="http://schemas.openxmlformats.org/officeDocument/2006/relationships/slide" Target="slides/slide29.xml" /><Relationship Id="rId35" Type="http://schemas.openxmlformats.org/officeDocument/2006/relationships/slide" Target="slides/slide34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вал 3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" name="Овал 4"/>
          <p:cNvSpPr/>
          <p:nvPr/>
        </p:nvSpPr>
        <p:spPr>
          <a:xfrm>
            <a:off x="1157288" y="1344613"/>
            <a:ext cx="63500" cy="65087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ru-RU"/>
              <a:t>Образец подзаголовка</a:t>
            </a:r>
            <a:endParaRPr lang="en-US"/>
          </a:p>
        </p:txBody>
      </p:sp>
      <p:sp>
        <p:nvSpPr>
          <p:cNvPr id="6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169E5238-DA10-45D8-A6E3-14B41F8264DC}" type="datetimeFigureOut">
              <a:rPr lang="en-US"/>
              <a:pPr>
                <a:defRPr/>
              </a:pPr>
              <a:t>6/20/2022</a:t>
            </a:fld>
            <a:endParaRPr lang="en-US"/>
          </a:p>
        </p:txBody>
      </p:sp>
      <p:sp>
        <p:nvSpPr>
          <p:cNvPr id="7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8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B0930A5-D075-47BD-8B2A-B05FB567B5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14359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FAA15736-A490-4CDD-97EF-A624F01EF120}" type="datetimeFigureOut">
              <a:rPr lang="en-US"/>
              <a:pPr>
                <a:defRPr/>
              </a:pPr>
              <a:t>6/20/2022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3C28767D-AED5-447E-82A0-5EBB81C2C50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63596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7E2691A0-4833-4218-AEDD-DEC1D5B08487}" type="datetimeFigureOut">
              <a:rPr lang="en-US"/>
              <a:pPr>
                <a:defRPr/>
              </a:pPr>
              <a:t>6/20/2022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65E1FCAE-0022-423E-8AD1-ECC1535F083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13776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89458773-C790-4B06-B344-4703E4D7AB74}" type="datetimeFigureOut">
              <a:rPr lang="en-US"/>
              <a:pPr>
                <a:defRPr/>
              </a:pPr>
              <a:t>6/20/2022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47F7AAED-7214-4F3C-A6FD-C36B86A5A77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39144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282825" y="0"/>
            <a:ext cx="6858000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" name="Прямоугольник 4"/>
          <p:cNvSpPr/>
          <p:nvPr/>
        </p:nvSpPr>
        <p:spPr bwMode="invGray">
          <a:xfrm>
            <a:off x="2286000" y="0"/>
            <a:ext cx="76200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Овал 5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Овал 6"/>
          <p:cNvSpPr/>
          <p:nvPr/>
        </p:nvSpPr>
        <p:spPr>
          <a:xfrm>
            <a:off x="2408238" y="2746375"/>
            <a:ext cx="63500" cy="63500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8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F8E9B1B1-58A6-4073-9E0A-E5207E4283CA}" type="datetimeFigureOut">
              <a:rPr lang="en-US"/>
              <a:pPr>
                <a:defRPr/>
              </a:pPr>
              <a:t>6/20/2022</a:t>
            </a:fld>
            <a:endParaRPr lang="en-US"/>
          </a:p>
        </p:txBody>
      </p:sp>
      <p:sp>
        <p:nvSpPr>
          <p:cNvPr id="9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0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56FF73EA-C710-4055-B284-EBAD0C27706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93226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852DACE0-8797-4108-8EEF-A9CE52650B4E}" type="datetimeFigureOut">
              <a:rPr lang="en-US"/>
              <a:pPr>
                <a:defRPr/>
              </a:pPr>
              <a:t>6/20/2022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2D0F42BE-147D-40AF-9A6E-0260971F635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8005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/>
          <a:lstStyle>
            <a:lvl1pPr algn="ctr">
              <a:defRPr sz="4500" b="1" cap="none" baseline="0"/>
            </a:lvl1pPr>
            <a:extLst/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353DCBFF-130C-43D5-8198-F5C92DD7C3FE}" type="datetimeFigureOut">
              <a:rPr lang="en-US"/>
              <a:pPr>
                <a:defRPr/>
              </a:pPr>
              <a:t>6/20/2022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B0A7290-AFAE-49D1-9C5C-D49F8981D01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03139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5FBDA249-E196-452E-A497-5E7FA278D426}" type="datetimeFigureOut">
              <a:rPr lang="en-US"/>
              <a:pPr>
                <a:defRPr/>
              </a:pPr>
              <a:t>6/20/2022</a:t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F933750E-58D6-4A4C-8B23-7E8F7D53974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73114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14413" y="0"/>
            <a:ext cx="8129587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" name="Прямоугольник 2"/>
          <p:cNvSpPr/>
          <p:nvPr/>
        </p:nvSpPr>
        <p:spPr bwMode="invGray">
          <a:xfrm>
            <a:off x="1014413" y="0"/>
            <a:ext cx="73025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F02C5309-9508-4FCB-BB86-D4E2680899EA}" type="datetimeFigureOut">
              <a:rPr lang="en-US"/>
              <a:pPr>
                <a:defRPr/>
              </a:pPr>
              <a:t>6/20/2022</a:t>
            </a:fld>
            <a:endParaRPr lang="en-US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8E0774A2-8D1C-4C88-A26E-5270EDF0A74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94398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9C753DC-7F96-447A-9D55-86CB3C448BCC}" type="datetimeFigureOut">
              <a:rPr lang="en-US"/>
              <a:pPr>
                <a:defRPr/>
              </a:pPr>
              <a:t>6/20/2022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5011036D-4A49-484C-B871-6D434B964CE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01865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tIns="274320">
            <a:normAutofit/>
          </a:bodyPr>
          <a:lstStyle/>
          <a:p>
            <a:pPr indent="-283464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  <a:defRPr/>
            </a:pPr>
            <a:endParaRPr lang="en-US" sz="3200">
              <a:latin typeface="+mn-lt"/>
              <a:cs typeface="+mn-cs"/>
            </a:endParaRPr>
          </a:p>
        </p:txBody>
      </p:sp>
      <p:sp>
        <p:nvSpPr>
          <p:cNvPr id="6" name="Блок-схема: процесс 5"/>
          <p:cNvSpPr/>
          <p:nvPr/>
        </p:nvSpPr>
        <p:spPr>
          <a:xfrm rot="19468671">
            <a:off x="396875" y="954088"/>
            <a:ext cx="685800" cy="204787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Блок-схема: процесс 6"/>
          <p:cNvSpPr/>
          <p:nvPr/>
        </p:nvSpPr>
        <p:spPr>
          <a:xfrm rot="2103354" flipH="1">
            <a:off x="5003800" y="936625"/>
            <a:ext cx="649288" cy="204788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tIns="274320">
            <a:normAutofit/>
          </a:bodyPr>
          <a:lstStyle>
            <a:lvl1pPr indent="0">
              <a:buNone/>
              <a:defRPr sz="3200"/>
            </a:lvl1pPr>
            <a:extLst/>
          </a:lstStyle>
          <a:p>
            <a:pPr lvl="0"/>
            <a:r>
              <a:rPr lang="ru-RU" noProof="0"/>
              <a:t>Вставка рисунка</a:t>
            </a:r>
            <a:endParaRPr lang="en-US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8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472955DC-AF4E-4824-B197-1A300528925C}" type="datetimeFigureOut">
              <a:rPr lang="en-US"/>
              <a:pPr>
                <a:defRPr/>
              </a:pPr>
              <a:t>6/20/2022</a:t>
            </a:fld>
            <a:endParaRPr lang="en-US"/>
          </a:p>
        </p:txBody>
      </p:sp>
      <p:sp>
        <p:nvSpPr>
          <p:cNvPr id="9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0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F664B0CB-DD39-4982-A063-409ED72D697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2400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75" y="-815975"/>
            <a:ext cx="1638300" cy="1638300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8" name="Овал 7"/>
          <p:cNvSpPr/>
          <p:nvPr/>
        </p:nvSpPr>
        <p:spPr>
          <a:xfrm>
            <a:off x="168275" y="20638"/>
            <a:ext cx="1703388" cy="1703387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25" y="0"/>
            <a:ext cx="8131175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100" y="274638"/>
            <a:ext cx="749935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1033" name="Текст 8"/>
          <p:cNvSpPr>
            <a:spLocks noGrp="1"/>
          </p:cNvSpPr>
          <p:nvPr>
            <p:ph type="body" idx="1"/>
          </p:nvPr>
        </p:nvSpPr>
        <p:spPr bwMode="auto">
          <a:xfrm>
            <a:off x="1435100" y="1447800"/>
            <a:ext cx="7499350" cy="480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 smtClean="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pPr>
              <a:defRPr/>
            </a:pPr>
            <a:fld id="{FC9319E9-686B-4538-B7F0-96033656AEA5}" type="datetimeFigureOut">
              <a:rPr lang="en-US"/>
              <a:pPr>
                <a:defRPr/>
              </a:pPr>
              <a:t>6/20/2022</a:t>
            </a:fld>
            <a:endParaRPr lang="en-US" dirty="0">
              <a:solidFill>
                <a:schemeClr val="tx2">
                  <a:shade val="90000"/>
                </a:schemeClr>
              </a:solidFill>
            </a:endParaRPr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 dirty="0">
                <a:solidFill>
                  <a:schemeClr val="tx2">
                    <a:shade val="90000"/>
                  </a:schemeClr>
                </a:solidFill>
                <a:effectLst/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775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 smtClean="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pPr>
              <a:defRPr/>
            </a:pPr>
            <a:fld id="{8E9923AC-5185-4E22-ABF3-F49D4EA65EB1}" type="slidenum">
              <a:rPr lang="en-US"/>
              <a:pPr>
                <a:defRPr/>
              </a:pPr>
              <a:t>‹#›</a:t>
            </a:fld>
            <a:endParaRPr lang="en-US" dirty="0">
              <a:solidFill>
                <a:schemeClr val="tx2">
                  <a:shade val="90000"/>
                </a:schemeClr>
              </a:solidFill>
            </a:endParaRPr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413" y="0"/>
            <a:ext cx="73025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300" kern="1200">
          <a:solidFill>
            <a:srgbClr val="572314"/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orbel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orbel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orbel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orbel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orbel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orbel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orbel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orbel" pitchFamily="34" charset="0"/>
        </a:defRPr>
      </a:lvl9pPr>
      <a:extLst/>
    </p:titleStyle>
    <p:bodyStyle>
      <a:lvl1pPr marL="365125" indent="-282575" algn="l" rtl="0" fontAlgn="base">
        <a:spcBef>
          <a:spcPts val="60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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36538" algn="l" rtl="0" fontAlgn="base">
        <a:spcBef>
          <a:spcPts val="550"/>
        </a:spcBef>
        <a:spcAft>
          <a:spcPct val="0"/>
        </a:spcAft>
        <a:buClr>
          <a:schemeClr val="accent1"/>
        </a:buClr>
        <a:buFont typeface="Verdana" pitchFamily="34" charset="0"/>
        <a:buChar char="◦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5825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173038" algn="l" rtl="0" fontAlgn="base">
        <a:spcBef>
          <a:spcPct val="20000"/>
        </a:spcBef>
        <a:spcAft>
          <a:spcPct val="0"/>
        </a:spcAft>
        <a:buClr>
          <a:srgbClr val="C32D2E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6988" indent="-182563" algn="l" rtl="0" fontAlgn="base">
        <a:spcBef>
          <a:spcPct val="20000"/>
        </a:spcBef>
        <a:spcAft>
          <a:spcPct val="0"/>
        </a:spcAft>
        <a:buClr>
          <a:srgbClr val="84AA33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 /><Relationship Id="rId2" Type="http://schemas.openxmlformats.org/officeDocument/2006/relationships/image" Target="../media/image2.jpeg" /><Relationship Id="rId1" Type="http://schemas.openxmlformats.org/officeDocument/2006/relationships/slideLayout" Target="../slideLayouts/slideLayout3.xml" 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 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 /><Relationship Id="rId2" Type="http://schemas.openxmlformats.org/officeDocument/2006/relationships/image" Target="../media/image5.jpeg" /><Relationship Id="rId1" Type="http://schemas.openxmlformats.org/officeDocument/2006/relationships/slideLayout" Target="../slideLayouts/slideLayout3.xml" 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 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 /><Relationship Id="rId2" Type="http://schemas.openxmlformats.org/officeDocument/2006/relationships/image" Target="../media/image7.jpeg" /><Relationship Id="rId1" Type="http://schemas.openxmlformats.org/officeDocument/2006/relationships/slideLayout" Target="../slideLayouts/slideLayout3.xml" 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 /><Relationship Id="rId1" Type="http://schemas.openxmlformats.org/officeDocument/2006/relationships/slideLayout" Target="../slideLayouts/slideLayout3.xml" 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 /><Relationship Id="rId2" Type="http://schemas.openxmlformats.org/officeDocument/2006/relationships/image" Target="../media/image10.jpeg" /><Relationship Id="rId1" Type="http://schemas.openxmlformats.org/officeDocument/2006/relationships/slideLayout" Target="../slideLayouts/slideLayout3.xml" /><Relationship Id="rId4" Type="http://schemas.openxmlformats.org/officeDocument/2006/relationships/image" Target="../media/image12.jpeg" 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 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 /><Relationship Id="rId2" Type="http://schemas.openxmlformats.org/officeDocument/2006/relationships/image" Target="../media/image13.jpeg" /><Relationship Id="rId1" Type="http://schemas.openxmlformats.org/officeDocument/2006/relationships/slideLayout" Target="../slideLayouts/slideLayout3.xml" 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 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 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 /><Relationship Id="rId1" Type="http://schemas.openxmlformats.org/officeDocument/2006/relationships/slideLayout" Target="../slideLayouts/slideLayout3.xml" 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 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 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 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 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 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 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 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 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 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 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 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 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 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 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 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 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 /><Relationship Id="rId1" Type="http://schemas.openxmlformats.org/officeDocument/2006/relationships/slideLayout" Target="../slideLayouts/slideLayout3.xml" 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 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 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 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 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 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 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7" name="Rectangle 3"/>
          <p:cNvSpPr>
            <a:spLocks noGrp="1"/>
          </p:cNvSpPr>
          <p:nvPr>
            <p:ph type="title"/>
          </p:nvPr>
        </p:nvSpPr>
        <p:spPr bwMode="auto">
          <a:xfrm>
            <a:off x="630238" y="512763"/>
            <a:ext cx="7772400" cy="1511300"/>
          </a:xfrm>
          <a:solidFill>
            <a:schemeClr val="bg1">
              <a:alpha val="45882"/>
            </a:schemeClr>
          </a:solidFill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4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ТРУДОВОЕ ВОСПИТАНИЕ В ДОУ</a:t>
            </a:r>
          </a:p>
        </p:txBody>
      </p:sp>
      <p:pic>
        <p:nvPicPr>
          <p:cNvPr id="3076" name="Picture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1188" y="2714625"/>
            <a:ext cx="3529012" cy="3451225"/>
          </a:xfrm>
          <a:prstGeom prst="roundRect">
            <a:avLst/>
          </a:prstGeom>
          <a:noFill/>
          <a:ln w="57150" cmpd="thinThick">
            <a:solidFill>
              <a:schemeClr val="tx1"/>
            </a:solidFill>
            <a:miter lim="800000"/>
            <a:headEnd/>
            <a:tailEnd/>
          </a:ln>
        </p:spPr>
      </p:pic>
      <p:pic>
        <p:nvPicPr>
          <p:cNvPr id="3077" name="Рисунок 7" descr="G:\1366_768_20100419122213259821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932040" y="2132856"/>
            <a:ext cx="3528391" cy="2104654"/>
          </a:xfrm>
          <a:prstGeom prst="round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Текст 2">
            <a:extLst>
              <a:ext uri="{FF2B5EF4-FFF2-40B4-BE49-F238E27FC236}">
                <a16:creationId xmlns:a16="http://schemas.microsoft.com/office/drawing/2014/main" id="{DCC6BA83-2E91-E903-6690-0327A159B3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229397" y="7173738"/>
            <a:ext cx="6400800" cy="1509712"/>
          </a:xfrm>
        </p:spPr>
        <p:txBody>
          <a:bodyPr/>
          <a:lstStyle/>
          <a:p>
            <a:endParaRPr lang="ru-RU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3FD98FD-543C-BC98-B609-083DD9BF1FD2}"/>
              </a:ext>
            </a:extLst>
          </p:cNvPr>
          <p:cNvSpPr txBox="1">
            <a:spLocks/>
          </p:cNvSpPr>
          <p:nvPr/>
        </p:nvSpPr>
        <p:spPr bwMode="auto">
          <a:xfrm>
            <a:off x="4284663" y="4365625"/>
            <a:ext cx="4608512" cy="1871663"/>
          </a:xfrm>
          <a:prstGeom prst="rect">
            <a:avLst/>
          </a:prstGeom>
          <a:solidFill>
            <a:schemeClr val="bg1">
              <a:alpha val="67842"/>
            </a:schemeClr>
          </a:solidFill>
          <a:ln>
            <a:noFill/>
            <a:miter lim="800000"/>
            <a:headEnd/>
            <a:tailEnd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>
            <a:lvl1pPr marL="18288" indent="0" algn="l" rtl="0" fontAlgn="base">
              <a:lnSpc>
                <a:spcPts val="2300"/>
              </a:lnSpc>
              <a:spcBef>
                <a:spcPts val="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2" pitchFamily="18" charset="2"/>
              <a:buNone/>
              <a:defRPr sz="2000" kern="1200">
                <a:solidFill>
                  <a:schemeClr val="tx2">
                    <a:shade val="30000"/>
                    <a:satMod val="1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39763" indent="-236538" algn="l" rtl="0" fontAlgn="base">
              <a:spcBef>
                <a:spcPts val="550"/>
              </a:spcBef>
              <a:spcAft>
                <a:spcPct val="0"/>
              </a:spcAft>
              <a:buClr>
                <a:schemeClr val="accent1"/>
              </a:buClr>
              <a:buFont typeface="Verdana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885825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96963" indent="-173038" algn="l" rtl="0" fontAlgn="base">
              <a:spcBef>
                <a:spcPct val="20000"/>
              </a:spcBef>
              <a:spcAft>
                <a:spcPct val="0"/>
              </a:spcAft>
              <a:buClr>
                <a:srgbClr val="C32D2E"/>
              </a:buClr>
              <a:buFont typeface="Wingdings 2" pitchFamily="18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296988" indent="-182563" algn="l" rtl="0" fontAlgn="base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508760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5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19072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20240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30552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0" algn="ctr" fontAlgn="auto">
              <a:lnSpc>
                <a:spcPct val="90000"/>
              </a:lnSpc>
              <a:spcAft>
                <a:spcPts val="0"/>
              </a:spcAft>
              <a:buFont typeface="Arial" charset="0"/>
              <a:buNone/>
              <a:defRPr/>
            </a:pPr>
            <a:r>
              <a:rPr lang="ru-RU" sz="280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Разработала: воспитатель Митина М.П.</a:t>
            </a:r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207963"/>
            <a:ext cx="8388350" cy="1284287"/>
          </a:xfrm>
        </p:spPr>
        <p:txBody>
          <a:bodyPr>
            <a:noAutofit/>
          </a:bodyPr>
          <a:lstStyle/>
          <a:p>
            <a:pPr fontAlgn="auto">
              <a:lnSpc>
                <a:spcPct val="150000"/>
              </a:lnSpc>
              <a:spcAft>
                <a:spcPts val="0"/>
              </a:spcAft>
              <a:defRPr/>
            </a:pPr>
            <a:r>
              <a:rPr lang="ru-RU" sz="1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Примерная сетка совместной образовательной деятельности и культурных практик в режимных моментах</a:t>
            </a:r>
            <a:br>
              <a:rPr lang="ru-RU" sz="1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18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2339" name="Group 51"/>
          <p:cNvGraphicFramePr>
            <a:graphicFrameLocks noGrp="1"/>
          </p:cNvGraphicFramePr>
          <p:nvPr>
            <p:ph idx="4294967295"/>
          </p:nvPr>
        </p:nvGraphicFramePr>
        <p:xfrm>
          <a:off x="239713" y="1557338"/>
          <a:ext cx="8904287" cy="5214937"/>
        </p:xfrm>
        <a:graphic>
          <a:graphicData uri="http://schemas.openxmlformats.org/drawingml/2006/table">
            <a:tbl>
              <a:tblPr/>
              <a:tblGrid>
                <a:gridCol w="2286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113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494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637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1113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18281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640119">
                <a:tc gridSpan="6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Самообслуживание и элементарный бытовой труд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 </a:t>
                      </a:r>
                      <a:endParaRPr kumimoji="0" lang="ru-RU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folHlink"/>
                        </a:solidFill>
                        <a:effectLst/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7E4B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2301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Младшая группа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F1DE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Средняя группа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F1D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Старшая группа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F1DE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Подготовительная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группа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 </a:t>
                      </a:r>
                      <a:endParaRPr kumimoji="0" lang="ru-RU" sz="1800" b="1" i="0" u="none" strike="noStrike" cap="none" normalizeH="0" baseline="0">
                        <a:ln>
                          <a:noFill/>
                        </a:ln>
                        <a:solidFill>
                          <a:schemeClr val="folHlink"/>
                        </a:solidFill>
                        <a:effectLst/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F1D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2874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Ежедневно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 </a:t>
                      </a:r>
                      <a:endParaRPr kumimoji="0" lang="ru-RU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F1DE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Ежедневно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 </a:t>
                      </a:r>
                      <a:endParaRPr kumimoji="0" lang="ru-RU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F1D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Ежедневно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 </a:t>
                      </a:r>
                      <a:endParaRPr kumimoji="0" lang="ru-RU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F1DE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Ежедневно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 </a:t>
                      </a:r>
                      <a:endParaRPr kumimoji="0" lang="ru-RU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F1D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40119">
                <a:tc gridSpan="6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Трудовые поручения (индивидуально и подгруппами)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 </a:t>
                      </a:r>
                      <a:endParaRPr kumimoji="0" lang="ru-RU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folHlink"/>
                        </a:solidFill>
                        <a:effectLst/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7E4B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31564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Ежедневно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 </a:t>
                      </a:r>
                      <a:endParaRPr kumimoji="0" lang="ru-RU" sz="2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F1D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Ежедневно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 </a:t>
                      </a:r>
                      <a:endParaRPr kumimoji="0" lang="ru-RU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F1DE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Ежедневно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 </a:t>
                      </a:r>
                      <a:endParaRPr kumimoji="0" lang="ru-RU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F1D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Ежедневно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 </a:t>
                      </a:r>
                      <a:endParaRPr kumimoji="0" lang="ru-RU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F1D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40119">
                <a:tc gridSpan="6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Трудовые поручения (общий и совместный труд)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 </a:t>
                      </a:r>
                      <a:endParaRPr kumimoji="0" lang="ru-RU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folHlink"/>
                        </a:solidFill>
                        <a:effectLst/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7E4B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811262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-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F1D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1 раз в неделю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F1DE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1 раз в 2 недели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F1D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1 раз в 2 недели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F1D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22570" name="Rectangle 1"/>
          <p:cNvSpPr>
            <a:spLocks noChangeArrowheads="1"/>
          </p:cNvSpPr>
          <p:nvPr/>
        </p:nvSpPr>
        <p:spPr bwMode="auto">
          <a:xfrm>
            <a:off x="0" y="-95250"/>
            <a:ext cx="184150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ru-RU" sz="3600">
              <a:latin typeface="Arial" charset="0"/>
            </a:endParaRPr>
          </a:p>
        </p:txBody>
      </p:sp>
    </p:spTree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74650" y="209550"/>
            <a:ext cx="8545513" cy="1143000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br>
              <a:rPr lang="ru-RU" dirty="0">
                <a:solidFill>
                  <a:schemeClr val="tx2">
                    <a:satMod val="130000"/>
                  </a:schemeClr>
                </a:solidFill>
              </a:rPr>
            </a:br>
            <a:r>
              <a:rPr lang="ru-RU" sz="27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Самообслуживание</a:t>
            </a:r>
            <a:r>
              <a:rPr lang="ru-RU" sz="2700" dirty="0">
                <a:solidFill>
                  <a:srgbClr val="7030A0"/>
                </a:solidFill>
              </a:rPr>
              <a:t> </a:t>
            </a:r>
            <a:r>
              <a:rPr lang="ru-RU" sz="2700" dirty="0">
                <a:solidFill>
                  <a:schemeClr val="tx1"/>
                </a:solidFill>
              </a:rPr>
              <a:t>- </a:t>
            </a:r>
            <a:r>
              <a:rPr lang="ru-RU" sz="2700" dirty="0">
                <a:solidFill>
                  <a:srgbClr val="002060"/>
                </a:solidFill>
              </a:rPr>
              <a:t>труд, направленный на удовлетворение повседневных личных потребностей</a:t>
            </a:r>
            <a:br>
              <a:rPr lang="ru-RU" dirty="0">
                <a:solidFill>
                  <a:schemeClr val="tx2">
                    <a:satMod val="130000"/>
                  </a:schemeClr>
                </a:solidFill>
              </a:rPr>
            </a:br>
            <a:endParaRPr lang="ru-RU" dirty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13315" name="Объект 2"/>
          <p:cNvSpPr>
            <a:spLocks noGrp="1"/>
          </p:cNvSpPr>
          <p:nvPr>
            <p:ph type="body" idx="1"/>
          </p:nvPr>
        </p:nvSpPr>
        <p:spPr>
          <a:xfrm>
            <a:off x="323850" y="1916113"/>
            <a:ext cx="8650288" cy="4525962"/>
          </a:xfrm>
          <a:solidFill>
            <a:schemeClr val="bg1">
              <a:alpha val="67842"/>
            </a:schemeClr>
          </a:solidFill>
          <a:ln>
            <a:miter lim="800000"/>
            <a:headEnd/>
            <a:tailEnd/>
          </a:ln>
        </p:spPr>
        <p:txBody>
          <a:bodyPr anchor="t">
            <a:normAutofit/>
          </a:bodyPr>
          <a:lstStyle/>
          <a:p>
            <a:pPr marL="886968" lvl="2" fontAlgn="auto">
              <a:spcAft>
                <a:spcPts val="0"/>
              </a:spcAft>
              <a:buFont typeface="Wingdings 2"/>
              <a:buNone/>
              <a:defRPr/>
            </a:pPr>
            <a:endParaRPr lang="ru-RU">
              <a:latin typeface="Calibri" pitchFamily="34" charset="0"/>
            </a:endParaRPr>
          </a:p>
          <a:p>
            <a:pPr marL="886968" lvl="2" fontAlgn="auto">
              <a:spcAft>
                <a:spcPts val="0"/>
              </a:spcAft>
              <a:buFont typeface="Wingdings 2"/>
              <a:buNone/>
              <a:defRPr/>
            </a:pPr>
            <a:endParaRPr lang="ru-RU">
              <a:latin typeface="Calibri" pitchFamily="34" charset="0"/>
            </a:endParaRPr>
          </a:p>
          <a:p>
            <a:pPr marL="886968" lvl="2" fontAlgn="auto">
              <a:spcAft>
                <a:spcPts val="0"/>
              </a:spcAft>
              <a:buFont typeface="Wingdings 2"/>
              <a:buNone/>
              <a:defRPr/>
            </a:pPr>
            <a:endParaRPr lang="ru-RU">
              <a:latin typeface="Calibri" pitchFamily="34" charset="0"/>
            </a:endParaRPr>
          </a:p>
          <a:p>
            <a:pPr marL="886968" lvl="2" fontAlgn="auto">
              <a:spcAft>
                <a:spcPts val="0"/>
              </a:spcAft>
              <a:buFont typeface="Wingdings 2"/>
              <a:buNone/>
              <a:defRPr/>
            </a:pPr>
            <a:endParaRPr lang="ru-RU">
              <a:latin typeface="Calibri" pitchFamily="34" charset="0"/>
            </a:endParaRPr>
          </a:p>
          <a:p>
            <a:pPr marL="886968" lvl="2" fontAlgn="auto">
              <a:spcAft>
                <a:spcPts val="0"/>
              </a:spcAft>
              <a:buFont typeface="Wingdings 2"/>
              <a:buNone/>
              <a:defRPr/>
            </a:pPr>
            <a:endParaRPr lang="ru-RU">
              <a:latin typeface="Calibri" pitchFamily="34" charset="0"/>
            </a:endParaRPr>
          </a:p>
        </p:txBody>
      </p:sp>
      <p:pic>
        <p:nvPicPr>
          <p:cNvPr id="13316" name="Picture 4" descr="IMG_139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7158" y="3071810"/>
            <a:ext cx="4248150" cy="3378200"/>
          </a:xfrm>
          <a:prstGeom prst="round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17" name="Picture 5" descr="IMG_1398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14876" y="2143116"/>
            <a:ext cx="3960812" cy="3384550"/>
          </a:xfrm>
          <a:prstGeom prst="round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74638" y="198438"/>
            <a:ext cx="8364537" cy="903287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br>
              <a:rPr lang="ru-RU" sz="2400" dirty="0">
                <a:solidFill>
                  <a:schemeClr val="tx1"/>
                </a:solidFill>
              </a:rPr>
            </a:br>
            <a:r>
              <a:rPr lang="ru-RU" sz="2700" dirty="0">
                <a:solidFill>
                  <a:srgbClr val="002060"/>
                </a:solidFill>
              </a:rPr>
              <a:t>Овладение компонентами трудовой деятельности в процессе самообслуживания</a:t>
            </a:r>
            <a:br>
              <a:rPr lang="ru-RU" sz="2400" dirty="0">
                <a:solidFill>
                  <a:schemeClr val="tx1"/>
                </a:solidFill>
              </a:rPr>
            </a:br>
            <a:endParaRPr lang="ru-RU" sz="2400" dirty="0">
              <a:solidFill>
                <a:schemeClr val="tx1"/>
              </a:solidFill>
            </a:endParaRPr>
          </a:p>
        </p:txBody>
      </p:sp>
      <p:graphicFrame>
        <p:nvGraphicFramePr>
          <p:cNvPr id="14354" name="Group 18"/>
          <p:cNvGraphicFramePr>
            <a:graphicFrameLocks noGrp="1"/>
          </p:cNvGraphicFramePr>
          <p:nvPr>
            <p:ph idx="4294967295"/>
          </p:nvPr>
        </p:nvGraphicFramePr>
        <p:xfrm>
          <a:off x="0" y="1268413"/>
          <a:ext cx="8785225" cy="5789898"/>
        </p:xfrm>
        <a:graphic>
          <a:graphicData uri="http://schemas.openxmlformats.org/drawingml/2006/table">
            <a:tbl>
              <a:tblPr/>
              <a:tblGrid>
                <a:gridCol w="24479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8131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45598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7781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Младший возраст</a:t>
                      </a:r>
                      <a:endParaRPr kumimoji="0" lang="ru-RU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7E4B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Средний возраст</a:t>
                      </a:r>
                      <a:endParaRPr kumimoji="0" lang="ru-RU" sz="1800" b="1" i="0" u="none" strike="noStrike" cap="none" normalizeH="0" baseline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7E4B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Старший дошкольный возраст</a:t>
                      </a:r>
                      <a:endParaRPr kumimoji="0" lang="ru-RU" sz="1800" b="1" i="0" u="none" strike="noStrike" cap="none" normalizeH="0" baseline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7E4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21179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Дети ежедневно выполняют элементарные трудовые поручения,  приучающие их  к систематическому труду, что формирует привычку к аккуратности и опрятности (умение обслуживать себя, добиваясь тщательности выполнения необходимых действий, самостоятельности)</a:t>
                      </a:r>
                      <a:endParaRPr kumimoji="0" lang="ru-RU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Times New Roman" pitchFamily="18" charset="0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Усложнение воспитательных задач выражается в повышении требований к качеству действий,  организованному поведению в процессе ухода за собой, к времени, затраченному на это (соблюдают последовательность одевания, умывания, раздевания, что  формирует у них потребность в чистоте и опрятности, привычку к </a:t>
                      </a:r>
                      <a:r>
                        <a:rPr kumimoji="0" lang="ru-RU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самообслуживающему</a:t>
                      </a:r>
                      <a:r>
                        <a:rPr kumimoji="0" lang="ru-RU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 труду</a:t>
                      </a:r>
                      <a:r>
                        <a:rPr kumimoji="0" lang="ru-RU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)</a:t>
                      </a:r>
                      <a:endParaRPr kumimoji="0" lang="ru-RU" sz="1600" b="1" i="0" u="none" strike="noStrike" cap="none" normalizeH="0" baseline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Times New Roman" pitchFamily="18" charset="0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Приобретаются навыки самообслуживания (самостоятельно и аккуратно едят, тщательно  пережевывают пищу с закрытым ртом; пользуются ложкой, вилкой, без напоминания салфеткой;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самостоятельно моют руки и  лицо, засучивая рукава, не разбрызгивая воду, пользуются мылом, сухо вытираются полотенцем; самостоятельно одеваются и раздеваются в определенной последовательности, аккуратно складывают и вешают одежду, замечают неполадки в одежде и исправляют их)</a:t>
                      </a:r>
                      <a:endParaRPr kumimoji="0" lang="ru-RU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Times New Roman" pitchFamily="18" charset="0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F1D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  <p:transition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68288" y="20638"/>
            <a:ext cx="8526462" cy="1373187"/>
          </a:xfrm>
        </p:spPr>
        <p:txBody>
          <a:bodyPr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2100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Хозяйственно-бытовой труд </a:t>
            </a:r>
            <a:r>
              <a:rPr lang="ru-RU" sz="2100" dirty="0">
                <a:solidFill>
                  <a:srgbClr val="002060"/>
                </a:solidFill>
              </a:rPr>
              <a:t>направлен на поддержание чистоты и порядка в помещении и на участке, помощь взрослым при организации режимных процессов.</a:t>
            </a:r>
            <a:endParaRPr lang="ru-RU" sz="21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5363" name="Picture 3" descr="IMG_073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388" y="2276475"/>
            <a:ext cx="4176712" cy="3208338"/>
          </a:xfrm>
          <a:prstGeom prst="round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4" name="Picture 4" descr="IMG_20171222_170228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43438" y="2276475"/>
            <a:ext cx="4176712" cy="3240088"/>
          </a:xfrm>
          <a:prstGeom prst="round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6" name="Заголовок 1"/>
          <p:cNvPicPr>
            <a:picLocks noGrp="1" noChangeArrowheads="1"/>
          </p:cNvPicPr>
          <p:nvPr>
            <p:ph type="title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22" r="522"/>
          <a:stretch>
            <a:fillRect/>
          </a:stretch>
        </p:blipFill>
        <p:spPr bwMode="auto">
          <a:xfrm>
            <a:off x="142875" y="214313"/>
            <a:ext cx="8424863" cy="1000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16403" name="Group 19"/>
          <p:cNvGraphicFramePr>
            <a:graphicFrameLocks noGrp="1"/>
          </p:cNvGraphicFramePr>
          <p:nvPr>
            <p:ph idx="4294967295"/>
          </p:nvPr>
        </p:nvGraphicFramePr>
        <p:xfrm>
          <a:off x="0" y="1285875"/>
          <a:ext cx="8785225" cy="5300663"/>
        </p:xfrm>
        <a:graphic>
          <a:graphicData uri="http://schemas.openxmlformats.org/drawingml/2006/table">
            <a:tbl>
              <a:tblPr/>
              <a:tblGrid>
                <a:gridCol w="210978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5743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318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826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Младший возраст</a:t>
                      </a:r>
                      <a:endParaRPr kumimoji="0" lang="ru-RU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imes New Roman" pitchFamily="18" charset="0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7E4B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Средний возраст</a:t>
                      </a:r>
                      <a:endParaRPr kumimoji="0" lang="ru-RU" sz="2000" b="1" i="0" u="none" strike="noStrike" cap="none" normalizeH="0" baseline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imes New Roman" pitchFamily="18" charset="0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7E4B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Старший дошкольный возраст</a:t>
                      </a:r>
                      <a:endParaRPr kumimoji="0" lang="ru-RU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imes New Roman" pitchFamily="18" charset="0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7E4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6180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Дети убирают игрушки, книги, помогают воспитателю вынести игрушки и книги на участок. При подготовке к еде дети выполняют отдельные трудовые поручения. </a:t>
                      </a:r>
                      <a:endParaRPr kumimoji="0" lang="ru-RU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Дети моют игрушки, стирают и развешивают кукольное белье, дежурят по столовой и занятиям, протирают пыль со стульев. Помогают воспитателям вынести игрушки на участок и принести их обратно.</a:t>
                      </a:r>
                      <a:endParaRPr kumimoji="0" lang="ru-RU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Старшие дошкольники помогают разложить мыло в мыльницы, повесить полотенца. На участке поддерживают порядок: подметают дорожки, поливают цветы.</a:t>
                      </a:r>
                      <a:br>
                        <a:rPr kumimoji="0" lang="ru-R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</a:br>
                      <a:r>
                        <a:rPr kumimoji="0" lang="ru-R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Дети включаются в дежурство по уголку природы, наводят порядок в  групповой комнате(1 раз в неделю).</a:t>
                      </a:r>
                      <a:br>
                        <a:rPr kumimoji="0" lang="ru-R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</a:br>
                      <a:r>
                        <a:rPr kumimoji="0" lang="ru-R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У детей седьмого года жизни появляются новые трудовые процессы; они наводят порядок в шкафу с материалами и пособиями, протирают мебель.</a:t>
                      </a:r>
                      <a:endParaRPr kumimoji="0" lang="ru-RU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F1D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  <p:transition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9250" y="279400"/>
            <a:ext cx="8235950" cy="911225"/>
          </a:xfrm>
        </p:spPr>
        <p:txBody>
          <a:bodyPr>
            <a:noAutofit/>
          </a:bodyPr>
          <a:lstStyle/>
          <a:p>
            <a:pPr fontAlgn="auto">
              <a:spcAft>
                <a:spcPts val="0"/>
              </a:spcAft>
              <a:defRPr/>
            </a:pPr>
            <a:br>
              <a:rPr lang="ru-RU" sz="2400" i="1" dirty="0">
                <a:solidFill>
                  <a:schemeClr val="tx1"/>
                </a:solidFill>
              </a:rPr>
            </a:br>
            <a:r>
              <a:rPr lang="ru-RU" sz="2400" i="1" dirty="0">
                <a:solidFill>
                  <a:srgbClr val="C00000"/>
                </a:solidFill>
              </a:rPr>
              <a:t>Труд в природе  </a:t>
            </a:r>
            <a:r>
              <a:rPr lang="ru-RU" sz="2400" i="1" dirty="0">
                <a:solidFill>
                  <a:schemeClr val="tx1"/>
                </a:solidFill>
              </a:rPr>
              <a:t>-</a:t>
            </a:r>
            <a:r>
              <a:rPr lang="ru-RU" sz="2400" i="1" dirty="0">
                <a:solidFill>
                  <a:srgbClr val="C00000"/>
                </a:solidFill>
              </a:rPr>
              <a:t> </a:t>
            </a:r>
            <a:r>
              <a:rPr lang="ru-RU" sz="2400" dirty="0">
                <a:solidFill>
                  <a:srgbClr val="002060"/>
                </a:solidFill>
              </a:rPr>
              <a:t>в уголке природы, в цветнике</a:t>
            </a:r>
            <a:r>
              <a:rPr lang="ru-RU" sz="2400" dirty="0">
                <a:solidFill>
                  <a:schemeClr val="tx1"/>
                </a:solidFill>
              </a:rPr>
              <a:t>, на огороде</a:t>
            </a:r>
            <a:br>
              <a:rPr lang="ru-RU" sz="2400" dirty="0">
                <a:solidFill>
                  <a:schemeClr val="tx1"/>
                </a:solidFill>
              </a:rPr>
            </a:br>
            <a:endParaRPr lang="ru-RU" sz="2400" dirty="0">
              <a:solidFill>
                <a:schemeClr val="tx1"/>
              </a:solidFill>
            </a:endParaRPr>
          </a:p>
        </p:txBody>
      </p:sp>
      <p:pic>
        <p:nvPicPr>
          <p:cNvPr id="17411" name="Picture 5" descr="Рисунок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43807" y="4292600"/>
            <a:ext cx="3744317" cy="2382211"/>
          </a:xfrm>
          <a:prstGeom prst="round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12" name="Picture 6" descr="Рисунок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220072" y="1556792"/>
            <a:ext cx="3644082" cy="2650650"/>
          </a:xfrm>
          <a:prstGeom prst="round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13" name="Picture 7" descr="IMG_9271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51520" y="1556792"/>
            <a:ext cx="3629918" cy="2669489"/>
          </a:xfrm>
          <a:prstGeom prst="round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Скругленный прямоугольник 5"/>
          <p:cNvSpPr/>
          <p:nvPr/>
        </p:nvSpPr>
        <p:spPr>
          <a:xfrm>
            <a:off x="2627313" y="2781300"/>
            <a:ext cx="914400" cy="914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  <p:transition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15925" y="115888"/>
            <a:ext cx="8472488" cy="1296987"/>
          </a:xfrm>
        </p:spPr>
        <p:txBody>
          <a:bodyPr>
            <a:noAutofit/>
          </a:bodyPr>
          <a:lstStyle/>
          <a:p>
            <a:pPr fontAlgn="auto">
              <a:spcAft>
                <a:spcPts val="0"/>
              </a:spcAft>
              <a:defRPr/>
            </a:pPr>
            <a:br>
              <a:rPr lang="ru-RU" sz="2400" dirty="0">
                <a:solidFill>
                  <a:schemeClr val="tx1"/>
                </a:solidFill>
              </a:rPr>
            </a:br>
            <a:br>
              <a:rPr lang="ru-RU" sz="2400" dirty="0">
                <a:solidFill>
                  <a:schemeClr val="tx1"/>
                </a:solidFill>
              </a:rPr>
            </a:br>
            <a:r>
              <a:rPr lang="ru-RU" sz="2400" dirty="0">
                <a:solidFill>
                  <a:schemeClr val="tx1"/>
                </a:solidFill>
              </a:rPr>
              <a:t>Овладение компонентами трудовой деятельности в процессе труда в природе</a:t>
            </a:r>
            <a:br>
              <a:rPr lang="ru-RU" sz="2400" dirty="0">
                <a:solidFill>
                  <a:schemeClr val="tx1"/>
                </a:solidFill>
              </a:rPr>
            </a:br>
            <a:br>
              <a:rPr lang="ru-RU" sz="2400" i="1" dirty="0">
                <a:solidFill>
                  <a:srgbClr val="C00000"/>
                </a:solidFill>
              </a:rPr>
            </a:br>
            <a:endParaRPr lang="ru-RU" sz="2400" dirty="0">
              <a:solidFill>
                <a:srgbClr val="C00000"/>
              </a:solidFill>
            </a:endParaRPr>
          </a:p>
        </p:txBody>
      </p:sp>
      <p:graphicFrame>
        <p:nvGraphicFramePr>
          <p:cNvPr id="18451" name="Group 19"/>
          <p:cNvGraphicFramePr>
            <a:graphicFrameLocks noGrp="1"/>
          </p:cNvGraphicFramePr>
          <p:nvPr>
            <p:ph idx="4294967295"/>
          </p:nvPr>
        </p:nvGraphicFramePr>
        <p:xfrm>
          <a:off x="0" y="1412875"/>
          <a:ext cx="8785225" cy="5202238"/>
        </p:xfrm>
        <a:graphic>
          <a:graphicData uri="http://schemas.openxmlformats.org/drawingml/2006/table">
            <a:tbl>
              <a:tblPr/>
              <a:tblGrid>
                <a:gridCol w="25749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0031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70998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27063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Младший возраст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7E4B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Средний возраст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7E4B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Старший дошкольный возраст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7E4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751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С помощью взрослых поливают комнатные растения, сажают луковицы, сеют крупные семена. Принимают участие в сборе урожая со своего огорода, подкармливают зимующих птиц</a:t>
                      </a: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 Проявляют интерес к жизни растений и животных. </a:t>
                      </a:r>
                      <a:endParaRPr kumimoji="0" lang="ru-RU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Times New Roman" pitchFamily="18" charset="0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Дети самостоятельно поливают растения, с помощью воспитателя учатся определять потребность растений во влаге, выращивать овощи.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Помогают воспитате­лям кормить птиц, (насыпать корм в кормушки)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Труд становится систематичным, объем его увеличивается.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Дети опрыскивают растения из пульверизатора, сметают листья и снег. Собирают семена. Трудятся вместе со взрослыми в цветнике и на огороде (сеют семена, поливают растения, соби­рают урожай).</a:t>
                      </a: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С интересом наблюдают за жизнью растений и животных.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 </a:t>
                      </a:r>
                      <a:endParaRPr kumimoji="0" lang="ru-RU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Times New Roman" pitchFamily="18" charset="0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F1D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  <p:transition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9563" y="290513"/>
            <a:ext cx="8234362" cy="1924050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2400" i="1" dirty="0">
                <a:solidFill>
                  <a:srgbClr val="C00000"/>
                </a:solidFill>
              </a:rPr>
              <a:t>Ручной труд</a:t>
            </a:r>
            <a:r>
              <a:rPr lang="ru-RU" sz="2400" dirty="0">
                <a:solidFill>
                  <a:srgbClr val="C00000"/>
                </a:solidFill>
              </a:rPr>
              <a:t> </a:t>
            </a:r>
            <a:r>
              <a:rPr lang="ru-RU" sz="2400" dirty="0">
                <a:solidFill>
                  <a:srgbClr val="002060"/>
                </a:solidFill>
              </a:rPr>
              <a:t>- развивает конструктивные способности детей, полезные практические навыки и ориентировки, формирует интерес к работе, готовность справиться с ней </a:t>
            </a:r>
          </a:p>
        </p:txBody>
      </p:sp>
      <p:pic>
        <p:nvPicPr>
          <p:cNvPr id="19459" name="Picture 5" descr="Фото059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2996952"/>
            <a:ext cx="4095750" cy="3455988"/>
          </a:xfrm>
          <a:prstGeom prst="round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460" name="Picture 6" descr="IMG_078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86313" y="2428875"/>
            <a:ext cx="4103687" cy="3455988"/>
          </a:xfrm>
          <a:prstGeom prst="round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50" y="142875"/>
            <a:ext cx="8596313" cy="979488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br>
              <a:rPr lang="ru-RU" sz="2400" dirty="0">
                <a:solidFill>
                  <a:schemeClr val="tx1"/>
                </a:solidFill>
              </a:rPr>
            </a:br>
            <a:r>
              <a:rPr lang="ru-RU" sz="2700" dirty="0">
                <a:solidFill>
                  <a:srgbClr val="002060"/>
                </a:solidFill>
              </a:rPr>
              <a:t>Овладение компонентами трудовой деятельности в процессе ручного труда</a:t>
            </a:r>
            <a:br>
              <a:rPr lang="ru-RU" sz="2400" dirty="0">
                <a:solidFill>
                  <a:schemeClr val="tx1"/>
                </a:solidFill>
              </a:rPr>
            </a:br>
            <a:endParaRPr lang="ru-RU" sz="2400" dirty="0">
              <a:solidFill>
                <a:schemeClr val="tx1"/>
              </a:solidFill>
            </a:endParaRPr>
          </a:p>
        </p:txBody>
      </p:sp>
      <p:graphicFrame>
        <p:nvGraphicFramePr>
          <p:cNvPr id="20495" name="Group 15"/>
          <p:cNvGraphicFramePr>
            <a:graphicFrameLocks noGrp="1"/>
          </p:cNvGraphicFramePr>
          <p:nvPr>
            <p:ph idx="4294967295"/>
          </p:nvPr>
        </p:nvGraphicFramePr>
        <p:xfrm>
          <a:off x="287338" y="1314450"/>
          <a:ext cx="8856662" cy="5256213"/>
        </p:xfrm>
        <a:graphic>
          <a:graphicData uri="http://schemas.openxmlformats.org/drawingml/2006/table">
            <a:tbl>
              <a:tblPr/>
              <a:tblGrid>
                <a:gridCol w="50609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79571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048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 Старшая группа</a:t>
                      </a:r>
                      <a:endParaRPr kumimoji="0" lang="ru-RU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imes New Roman" pitchFamily="18" charset="0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7E4B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Подготовительная группа</a:t>
                      </a:r>
                      <a:endParaRPr kumimoji="0" lang="ru-RU" sz="2000" b="1" i="0" u="none" strike="noStrike" cap="none" normalizeH="0" baseline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imes New Roman" pitchFamily="18" charset="0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7E4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851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В процессе работы знакомятся с различными свойствами  материалов, способами их обработки, соединением в единое целое.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Детей привлекают к участию в заготовке природного и бросового материалов (шишек, желудей, каштанов, коры, листьев, соломы, скорлупы грецких орехов, катушек, спичечных коробков и др.), изготовлению игрушек-самоделок для игры, самостоятельной деятельности (игольницы, счетный материал, детали к костюмам для театральной деятельности и др.), подарков родителям, сотрудникам детского сада, малышам (закладки для книг, сувениры из природного материала и др.), украшений к праздникам</a:t>
                      </a:r>
                      <a:endParaRPr kumimoji="0" lang="ru-RU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Times New Roman" pitchFamily="18" charset="0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63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352425" algn="l"/>
                        </a:tabLst>
                      </a:pPr>
                      <a:r>
                        <a:rPr kumimoji="0" lang="ru-RU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Самостоятельно выполняют простой ремонт игрушек (книг, ко­робок, атрибутов).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352425" algn="l"/>
                        </a:tabLst>
                      </a:pPr>
                      <a:r>
                        <a:rPr kumimoji="0" lang="ru-RU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Пришивают пуговицы.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352425" algn="l"/>
                        </a:tabLst>
                      </a:pPr>
                      <a:r>
                        <a:rPr kumimoji="0" lang="ru-RU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Сортируют природный материал, подготавливают его к работе.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352425" algn="l"/>
                        </a:tabLst>
                      </a:pPr>
                      <a:r>
                        <a:rPr kumimoji="0" lang="ru-RU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Под руководством воспитателя изготавливают мелкий счетный материал, пособия для занятий.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352425" algn="l"/>
                        </a:tabLst>
                      </a:pPr>
                      <a:r>
                        <a:rPr kumimoji="0" lang="ru-RU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Делают заготовки для дальнейшей художественной деятельнос­ти (приготовление папье-маше, оклеивание коробок, вырезание эле­ментов из пластиковых бутылок</a:t>
                      </a:r>
                      <a:r>
                        <a:rPr kumimoji="0" lang="ru-R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 и пр.).</a:t>
                      </a:r>
                      <a:endParaRPr kumimoji="0" lang="ru-RU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Times New Roman" pitchFamily="18" charset="0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F1D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  <p:transition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71550" y="1557338"/>
            <a:ext cx="7632700" cy="3749675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4000" b="1" dirty="0">
                <a:solidFill>
                  <a:srgbClr val="002060"/>
                </a:solidFill>
                <a:ea typeface="Arial Unicode MS" pitchFamily="34" charset="-128"/>
                <a:cs typeface="Times New Roman" pitchFamily="18" charset="0"/>
              </a:rPr>
              <a:t>Санитарно-эпидемиологические требования    к  организации   и содержанию работы по трудовому воспитанию</a:t>
            </a:r>
            <a:br>
              <a:rPr lang="ru-RU" sz="4000" b="1" dirty="0">
                <a:solidFill>
                  <a:srgbClr val="C00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</a:br>
            <a:endParaRPr lang="ru-RU" sz="4000" b="1" dirty="0">
              <a:solidFill>
                <a:srgbClr val="C0000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108" name="Group 12"/>
          <p:cNvGraphicFramePr>
            <a:graphicFrameLocks noGrp="1"/>
          </p:cNvGraphicFramePr>
          <p:nvPr/>
        </p:nvGraphicFramePr>
        <p:xfrm>
          <a:off x="0" y="115888"/>
          <a:ext cx="9144000" cy="2590800"/>
        </p:xfrm>
        <a:graphic>
          <a:graphicData uri="http://schemas.openxmlformats.org/drawingml/2006/table">
            <a:tbl>
              <a:tblPr/>
              <a:tblGrid>
                <a:gridCol w="9144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5908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«Дайте детям радость труда.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Эту радость ему несут успех</a:t>
                      </a: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,</a:t>
                      </a:r>
                      <a:r>
                        <a:rPr kumimoji="0" lang="ru-RU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 осознание своей умелости и значимости исполняемой  работы</a:t>
                      </a: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,</a:t>
                      </a:r>
                      <a:r>
                        <a:rPr kumimoji="0" lang="ru-RU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 возможность доставлять радость другим».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В.А.Сухомлинский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pic>
        <p:nvPicPr>
          <p:cNvPr id="4105" name="Picture 9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868144" y="2972496"/>
            <a:ext cx="2592288" cy="3668332"/>
          </a:xfrm>
          <a:prstGeom prst="round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15925" y="92075"/>
            <a:ext cx="8343900" cy="1265238"/>
          </a:xfrm>
        </p:spPr>
        <p:txBody>
          <a:bodyPr>
            <a:normAutofit fontScale="90000"/>
          </a:bodyPr>
          <a:lstStyle/>
          <a:p>
            <a:pPr fontAlgn="auto">
              <a:lnSpc>
                <a:spcPct val="150000"/>
              </a:lnSpc>
              <a:spcAft>
                <a:spcPts val="0"/>
              </a:spcAft>
              <a:defRPr/>
            </a:pPr>
            <a:r>
              <a:rPr lang="ru-RU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Санитарно-эпидемиологические требования к  организации и содержанию работы по трудовому воспитанию </a:t>
            </a:r>
            <a:br>
              <a:rPr lang="ru-RU" sz="2400" dirty="0">
                <a:solidFill>
                  <a:srgbClr val="C00000"/>
                </a:solidFill>
              </a:rPr>
            </a:br>
            <a:br>
              <a:rPr lang="ru-RU" sz="2400" dirty="0">
                <a:solidFill>
                  <a:srgbClr val="C00000"/>
                </a:solidFill>
              </a:rPr>
            </a:br>
            <a:br>
              <a:rPr lang="ru-RU" sz="2400" dirty="0">
                <a:solidFill>
                  <a:srgbClr val="C00000"/>
                </a:solidFill>
              </a:rPr>
            </a:br>
            <a:r>
              <a:rPr lang="ru-RU" sz="2400" dirty="0">
                <a:solidFill>
                  <a:srgbClr val="C00000"/>
                </a:solidFill>
              </a:rPr>
              <a:t> </a:t>
            </a:r>
            <a:br>
              <a:rPr lang="ru-RU" sz="2400" dirty="0">
                <a:solidFill>
                  <a:srgbClr val="C00000"/>
                </a:solidFill>
              </a:rPr>
            </a:br>
            <a:endParaRPr lang="ru-RU" sz="2400" dirty="0">
              <a:solidFill>
                <a:srgbClr val="C00000"/>
              </a:solidFill>
            </a:endParaRPr>
          </a:p>
        </p:txBody>
      </p:sp>
      <p:graphicFrame>
        <p:nvGraphicFramePr>
          <p:cNvPr id="30738" name="Group 18"/>
          <p:cNvGraphicFramePr>
            <a:graphicFrameLocks noGrp="1"/>
          </p:cNvGraphicFramePr>
          <p:nvPr>
            <p:ph idx="4294967295"/>
          </p:nvPr>
        </p:nvGraphicFramePr>
        <p:xfrm>
          <a:off x="611188" y="1484313"/>
          <a:ext cx="7777162" cy="7345362"/>
        </p:xfrm>
        <a:graphic>
          <a:graphicData uri="http://schemas.openxmlformats.org/drawingml/2006/table">
            <a:tbl>
              <a:tblPr/>
              <a:tblGrid>
                <a:gridCol w="603081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463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3208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Times New Roman" pitchFamily="18" charset="0"/>
                        </a:rPr>
                        <a:t>СанПиН</a:t>
                      </a:r>
                      <a:r>
                        <a:rPr kumimoji="0" lang="ru-RU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Times New Roman" pitchFamily="18" charset="0"/>
                        </a:rPr>
                        <a:t> 2.4.1.2660-10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54025" marR="54025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7E4B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Times New Roman" pitchFamily="18" charset="0"/>
                        </a:rPr>
                        <a:t>СанПиН</a:t>
                      </a:r>
                      <a:r>
                        <a:rPr kumimoji="0" lang="ru-RU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Times New Roman" pitchFamily="18" charset="0"/>
                        </a:rPr>
                        <a:t> 2.4.1.3049-13</a:t>
                      </a:r>
                    </a:p>
                  </a:txBody>
                  <a:tcPr marL="54025" marR="54025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7E4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7644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Times New Roman" pitchFamily="18" charset="0"/>
                        </a:rPr>
                        <a:t>3.1 При озеленении территории не проводится посадка деревьев и кустарников с  ядовитыми плодами, в целях предупреждения возникновения отравлений среди детей, и колючих кустарников.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Times New Roman" pitchFamily="18" charset="0"/>
                        </a:rPr>
                        <a:t>3.16 При достаточной площади участка в состав хозяйственной зоны могут быть включены: площадки для огорода, ягодника, фруктового сада</a:t>
                      </a:r>
                    </a:p>
                  </a:txBody>
                  <a:tcPr marL="54025" marR="54025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Times New Roman" pitchFamily="18" charset="0"/>
                        </a:rPr>
                        <a:t>3.1 При озеленении территории не проводится посадка плодоносящих деревьев и кустарников, ядовитых и колючих растений.</a:t>
                      </a:r>
                    </a:p>
                  </a:txBody>
                  <a:tcPr marL="54025" marR="54025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F1D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3684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Times New Roman" pitchFamily="18" charset="0"/>
                        </a:rPr>
                        <a:t>6.13  В отдельных помещениях или в отдельно выделенных местах возможна организация уголков и комнат природы, </a:t>
                      </a:r>
                      <a:r>
                        <a:rPr kumimoji="0" lang="ru-RU" sz="1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Times New Roman" pitchFamily="18" charset="0"/>
                        </a:rPr>
                        <a:t>фитоогорода</a:t>
                      </a:r>
                      <a:r>
                        <a:rPr kumimoji="0" lang="ru-RU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Times New Roman" pitchFamily="18" charset="0"/>
                        </a:rPr>
                        <a:t>, </a:t>
                      </a:r>
                      <a:r>
                        <a:rPr kumimoji="0" lang="ru-RU" sz="1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Times New Roman" pitchFamily="18" charset="0"/>
                        </a:rPr>
                        <a:t>фитобара</a:t>
                      </a:r>
                      <a:r>
                        <a:rPr kumimoji="0" lang="ru-RU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Times New Roman" pitchFamily="18" charset="0"/>
                        </a:rPr>
                        <a:t> и других. При их организации соблюдают следующие требования: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Times New Roman" pitchFamily="18" charset="0"/>
                        </a:rPr>
                        <a:t>- животные и растения должны быть безопасны для детей и взрослых;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Times New Roman" pitchFamily="18" charset="0"/>
                        </a:rPr>
                        <a:t>- недопустимы больные, агрессивные и непредсказуемые в своем поведении животные, а также ядовитые и колючие растения;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Times New Roman" pitchFamily="18" charset="0"/>
                        </a:rPr>
                        <a:t>- животных принимают с разрешения органов ветеринарного надзора (постановка на учет, своевременные прививки, гигиенические процедуры);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Times New Roman" pitchFamily="18" charset="0"/>
                        </a:rPr>
                        <a:t>- недопустимо принимать бродячих животных;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Times New Roman" pitchFamily="18" charset="0"/>
                        </a:rPr>
                        <a:t>- уборка за животными и уход за растениями осуществляется ежедневно и только персоналом дошкольной организации. Полив растений могут осуществлять дети.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Times New Roman" pitchFamily="18" charset="0"/>
                        </a:rPr>
                        <a:t>Комнату природы оборудуют подводкой горячей и холодной воды, канализацией, стеллажами для хранения инвентаря и корма. Корма для животных следует хранить в местах, недоступных для детей.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Times New Roman" pitchFamily="18" charset="0"/>
                        </a:rPr>
                        <a:t>Размещение аквариумов, животных, птиц в помещениях групповых не допускается.</a:t>
                      </a:r>
                    </a:p>
                  </a:txBody>
                  <a:tcPr marL="54025" marR="54025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Times New Roman" pitchFamily="18" charset="0"/>
                        </a:rPr>
                        <a:t>6.11 Размещение аквариумов, животных, птиц в помещениях групповых не допускается</a:t>
                      </a:r>
                    </a:p>
                  </a:txBody>
                  <a:tcPr marL="54025" marR="54025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F1D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  <p:transition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279400"/>
            <a:ext cx="8418513" cy="1079500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br>
              <a:rPr lang="ru-RU" sz="2400" dirty="0">
                <a:solidFill>
                  <a:srgbClr val="C00000"/>
                </a:solidFill>
              </a:rPr>
            </a:br>
            <a:br>
              <a:rPr lang="ru-RU" sz="2400" dirty="0">
                <a:solidFill>
                  <a:srgbClr val="C00000"/>
                </a:solidFill>
              </a:rPr>
            </a:br>
            <a:endParaRPr lang="ru-RU" sz="2400" dirty="0">
              <a:solidFill>
                <a:schemeClr val="tx2">
                  <a:satMod val="130000"/>
                </a:schemeClr>
              </a:solidFill>
            </a:endParaRPr>
          </a:p>
        </p:txBody>
      </p:sp>
      <p:graphicFrame>
        <p:nvGraphicFramePr>
          <p:cNvPr id="23570" name="Group 18"/>
          <p:cNvGraphicFramePr>
            <a:graphicFrameLocks noGrp="1"/>
          </p:cNvGraphicFramePr>
          <p:nvPr>
            <p:ph idx="4294967295"/>
          </p:nvPr>
        </p:nvGraphicFramePr>
        <p:xfrm>
          <a:off x="3708400" y="549275"/>
          <a:ext cx="5040313" cy="5730240"/>
        </p:xfrm>
        <a:graphic>
          <a:graphicData uri="http://schemas.openxmlformats.org/drawingml/2006/table">
            <a:tbl>
              <a:tblPr/>
              <a:tblGrid>
                <a:gridCol w="289854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4176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0949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СанПиН</a:t>
                      </a:r>
                      <a:r>
                        <a:rPr kumimoji="0" lang="ru-R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 2.4.1.2660-10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 </a:t>
                      </a:r>
                      <a:endParaRPr kumimoji="0" lang="ru-RU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imes New Roman" pitchFamily="18" charset="0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L="40895" marR="40895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7E4B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СанПиН 2.4.1.3049-13</a:t>
                      </a:r>
                      <a:endParaRPr kumimoji="0" lang="ru-RU" sz="2000" b="1" i="0" u="none" strike="noStrike" cap="none" normalizeH="0" baseline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imes New Roman" pitchFamily="18" charset="0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L="40895" marR="40895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7E4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5039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7.6 На подоконниках в групповых не следует размещать широколистные цветы, снижающие уровень естественного освещения, а так же цветы, превышающие высоту 15 см (от подоконника)</a:t>
                      </a:r>
                    </a:p>
                  </a:txBody>
                  <a:tcPr marL="40895" marR="40895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7.5  Не рекомендуется размещать цветы в горшках на подоконниках в групповых и спальных помещениях</a:t>
                      </a:r>
                    </a:p>
                  </a:txBody>
                  <a:tcPr marL="40895" marR="40895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F1D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16939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12.22  Общественно-полезный труд детей  старшей и подготовительной групп проводится в форме самообслуживания, элементарного хозяйственно-бытового труда и труда на природе (сервировка столов, помощь в подготовке к занятиям). Его продолжительность не должна превышать 20 минут в день.</a:t>
                      </a:r>
                    </a:p>
                  </a:txBody>
                  <a:tcPr marL="40895" marR="40895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 </a:t>
                      </a:r>
                    </a:p>
                  </a:txBody>
                  <a:tcPr marL="40895" marR="40895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F1D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33809" name="Rectangle 1"/>
          <p:cNvSpPr>
            <a:spLocks noChangeArrowheads="1"/>
          </p:cNvSpPr>
          <p:nvPr/>
        </p:nvSpPr>
        <p:spPr bwMode="auto">
          <a:xfrm>
            <a:off x="600075" y="504825"/>
            <a:ext cx="9144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endParaRPr lang="ru-RU">
              <a:latin typeface="Arial" charset="0"/>
            </a:endParaRPr>
          </a:p>
        </p:txBody>
      </p:sp>
      <p:sp>
        <p:nvSpPr>
          <p:cNvPr id="33810" name="Прямоугольник 4"/>
          <p:cNvSpPr>
            <a:spLocks noChangeArrowheads="1"/>
          </p:cNvSpPr>
          <p:nvPr/>
        </p:nvSpPr>
        <p:spPr bwMode="auto">
          <a:xfrm>
            <a:off x="323850" y="549275"/>
            <a:ext cx="3024188" cy="1938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ru-RU" sz="2000">
                <a:solidFill>
                  <a:srgbClr val="002060"/>
                </a:solidFill>
              </a:rPr>
              <a:t>Санитарно-эпидемиологические требования к  организации и содержанию работы по трудовому воспитанию</a:t>
            </a:r>
          </a:p>
        </p:txBody>
      </p:sp>
    </p:spTree>
  </p:cSld>
  <p:clrMapOvr>
    <a:masterClrMapping/>
  </p:clrMapOvr>
  <p:transition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88950" y="214313"/>
            <a:ext cx="8380413" cy="1143000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br>
              <a:rPr lang="ru-RU" sz="2400" dirty="0">
                <a:solidFill>
                  <a:schemeClr val="tx2">
                    <a:satMod val="130000"/>
                  </a:schemeClr>
                </a:solidFill>
              </a:rPr>
            </a:br>
            <a:r>
              <a:rPr lang="ru-RU" sz="2700" dirty="0">
                <a:solidFill>
                  <a:srgbClr val="002060"/>
                </a:solidFill>
              </a:rPr>
              <a:t>Современные подходы к формированию  предметно-развивающей среды в ДОУ в соответствии с требованиями ФГОС</a:t>
            </a:r>
            <a:br>
              <a:rPr lang="ru-RU" sz="2400" dirty="0">
                <a:solidFill>
                  <a:srgbClr val="C00000"/>
                </a:solidFill>
              </a:rPr>
            </a:br>
            <a:endParaRPr lang="ru-RU" sz="2400" dirty="0">
              <a:solidFill>
                <a:srgbClr val="C00000"/>
              </a:solidFill>
            </a:endParaRPr>
          </a:p>
        </p:txBody>
      </p:sp>
      <p:sp>
        <p:nvSpPr>
          <p:cNvPr id="24579" name="Объект 2"/>
          <p:cNvSpPr>
            <a:spLocks noGrp="1"/>
          </p:cNvSpPr>
          <p:nvPr>
            <p:ph type="body" idx="1"/>
          </p:nvPr>
        </p:nvSpPr>
        <p:spPr>
          <a:xfrm>
            <a:off x="611188" y="2681288"/>
            <a:ext cx="7632700" cy="3627437"/>
          </a:xfrm>
          <a:solidFill>
            <a:schemeClr val="bg1">
              <a:alpha val="67842"/>
            </a:schemeClr>
          </a:solidFill>
          <a:ln>
            <a:miter lim="800000"/>
            <a:headEnd/>
            <a:tailEnd/>
          </a:ln>
        </p:spPr>
        <p:txBody>
          <a:bodyPr anchor="t">
            <a:normAutofit fontScale="92500"/>
          </a:bodyPr>
          <a:lstStyle/>
          <a:p>
            <a:pPr marL="0" fontAlgn="auto">
              <a:spcAft>
                <a:spcPts val="0"/>
              </a:spcAft>
              <a:buFont typeface="Arial" charset="0"/>
              <a:buNone/>
              <a:defRPr/>
            </a:pPr>
            <a:r>
              <a:rPr lang="ru-RU" sz="2200" dirty="0">
                <a:solidFill>
                  <a:srgbClr val="002060"/>
                </a:solidFill>
              </a:rPr>
              <a:t> </a:t>
            </a:r>
            <a:r>
              <a:rPr lang="ru-RU" sz="2400" dirty="0">
                <a:solidFill>
                  <a:srgbClr val="002060"/>
                </a:solidFill>
                <a:latin typeface="Times New Roman" pitchFamily="18" charset="0"/>
              </a:rPr>
              <a:t>Согласно пункту 3.3.2. ФГОС ДО развивающая предметно-пространственная среда должна:</a:t>
            </a:r>
          </a:p>
          <a:p>
            <a:pPr marL="0" fontAlgn="auto">
              <a:spcAft>
                <a:spcPts val="0"/>
              </a:spcAft>
              <a:buFont typeface="Wingdings 2"/>
              <a:buNone/>
              <a:defRPr/>
            </a:pPr>
            <a:r>
              <a:rPr lang="ru-RU" sz="2400" dirty="0">
                <a:solidFill>
                  <a:srgbClr val="002060"/>
                </a:solidFill>
                <a:latin typeface="Times New Roman" pitchFamily="18" charset="0"/>
              </a:rPr>
              <a:t>обеспечивать возможность общения и совместной деятельности детей и взрослых;</a:t>
            </a:r>
          </a:p>
          <a:p>
            <a:pPr marL="0" fontAlgn="auto">
              <a:spcAft>
                <a:spcPts val="0"/>
              </a:spcAft>
              <a:buFont typeface="Wingdings 2"/>
              <a:buNone/>
              <a:defRPr/>
            </a:pPr>
            <a:r>
              <a:rPr lang="ru-RU" sz="2400" dirty="0">
                <a:solidFill>
                  <a:srgbClr val="002060"/>
                </a:solidFill>
                <a:latin typeface="Times New Roman" pitchFamily="18" charset="0"/>
              </a:rPr>
              <a:t>быть содержательно-насыщенной, трансформируемой, полифункциональной, вариативной, доступной и безопасной.</a:t>
            </a:r>
          </a:p>
          <a:p>
            <a:pPr marL="0" fontAlgn="auto">
              <a:spcAft>
                <a:spcPts val="0"/>
              </a:spcAft>
              <a:buFont typeface="Wingdings 2"/>
              <a:buNone/>
              <a:defRPr/>
            </a:pPr>
            <a:r>
              <a:rPr lang="ru-RU" sz="2400" dirty="0">
                <a:solidFill>
                  <a:srgbClr val="002060"/>
                </a:solidFill>
                <a:latin typeface="Times New Roman" pitchFamily="18" charset="0"/>
              </a:rPr>
              <a:t> соответствовать возрастным возможностям детей и  стать основой для организации увлекательной, содержательной жизни и разностороннего развития каждого ребенка. Развивающая предметная среда является основным средством формирования личности ребенка и источником его знаний и социального опыта</a:t>
            </a:r>
            <a:r>
              <a:rPr lang="ru-RU" sz="2800" dirty="0">
                <a:solidFill>
                  <a:srgbClr val="002060"/>
                </a:solidFill>
                <a:latin typeface="Times New Roman" pitchFamily="18" charset="0"/>
              </a:rPr>
              <a:t>.</a:t>
            </a:r>
          </a:p>
          <a:p>
            <a:pPr marL="0" fontAlgn="auto">
              <a:spcAft>
                <a:spcPts val="0"/>
              </a:spcAft>
              <a:buFont typeface="Wingdings 2"/>
              <a:buNone/>
              <a:defRPr/>
            </a:pPr>
            <a:endParaRPr lang="ru-RU" sz="2800" dirty="0">
              <a:solidFill>
                <a:schemeClr val="tx1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  <p:transition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Прямоугольник 1"/>
          <p:cNvSpPr>
            <a:spLocks noChangeArrowheads="1"/>
          </p:cNvSpPr>
          <p:nvPr/>
        </p:nvSpPr>
        <p:spPr bwMode="auto">
          <a:xfrm>
            <a:off x="1835150" y="404813"/>
            <a:ext cx="6985000" cy="607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indent="449263"/>
            <a:r>
              <a:rPr lang="ru-RU" sz="2800" b="1">
                <a:solidFill>
                  <a:srgbClr val="002060"/>
                </a:solidFill>
                <a:ea typeface="Arial Unicode MS" pitchFamily="34" charset="-128"/>
                <a:cs typeface="Arial Unicode MS" pitchFamily="34" charset="-128"/>
              </a:rPr>
              <a:t>Трудовая деятельность дошкольников может реализовываться на основе потенциала развивающей предметно-пространственной среды ДОУ с соответствующим наполнением. При наполнении развивающей среды крайне важно правильно определить  педагогическую ценность игрушек и игровых материалов. В этом педагогам может помочь письмо Минобразования России от 17.05. 1995 №61/19-12 «О психолого-педагогических требованиях к играм и игрушкам в современных условиях».</a:t>
            </a:r>
          </a:p>
        </p:txBody>
      </p:sp>
    </p:spTree>
  </p:cSld>
  <p:clrMapOvr>
    <a:masterClrMapping/>
  </p:clrMapOvr>
  <p:transition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Прямоугольник 1"/>
          <p:cNvSpPr>
            <a:spLocks noChangeArrowheads="1"/>
          </p:cNvSpPr>
          <p:nvPr/>
        </p:nvSpPr>
        <p:spPr bwMode="auto">
          <a:xfrm>
            <a:off x="611188" y="981075"/>
            <a:ext cx="8107362" cy="4154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just"/>
            <a:r>
              <a:rPr lang="ru-RU" sz="2400" b="1">
                <a:solidFill>
                  <a:srgbClr val="002060"/>
                </a:solidFill>
                <a:ea typeface="Arial Unicode MS" pitchFamily="34" charset="-128"/>
                <a:cs typeface="Arial Unicode MS" pitchFamily="34" charset="-128"/>
              </a:rPr>
              <a:t>Детское оборудование должно соответствовать росту и возрасту детей. Орудия труда детей должны быть абсолютно безопасны. Прежде чем приступить к работе, воспитатель заранее готовит и проверяет детский инвентарь, который хранится в доступном для детей месте. У детей следует воспитывать бережное отношение к инвентарю. Использование инвентаря должно сочетаться с культурой труда: приучать ребенка к тому, что рабочее место всегда содержится в порядке, а все подсобные орудия для наведения порядка находятся под руками. </a:t>
            </a:r>
            <a:endParaRPr lang="ru-RU" sz="2400" b="1">
              <a:solidFill>
                <a:srgbClr val="002060"/>
              </a:solidFill>
            </a:endParaRPr>
          </a:p>
        </p:txBody>
      </p:sp>
    </p:spTree>
  </p:cSld>
  <p:clrMapOvr>
    <a:masterClrMapping/>
  </p:clrMapOvr>
  <p:transition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88950" y="219075"/>
            <a:ext cx="8151813" cy="1023938"/>
          </a:xfrm>
        </p:spPr>
        <p:txBody>
          <a:bodyPr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2800" i="1" dirty="0">
                <a:solidFill>
                  <a:srgbClr val="002060"/>
                </a:solidFill>
              </a:rPr>
              <a:t>Недостатки в основном процессе:</a:t>
            </a:r>
            <a:endParaRPr lang="ru-RU" sz="2800" dirty="0">
              <a:solidFill>
                <a:srgbClr val="002060"/>
              </a:solidFill>
            </a:endParaRPr>
          </a:p>
        </p:txBody>
      </p:sp>
      <p:sp>
        <p:nvSpPr>
          <p:cNvPr id="27651" name="Объект 2"/>
          <p:cNvSpPr>
            <a:spLocks noGrp="1"/>
          </p:cNvSpPr>
          <p:nvPr>
            <p:ph type="body" idx="1"/>
          </p:nvPr>
        </p:nvSpPr>
        <p:spPr>
          <a:xfrm>
            <a:off x="179388" y="1557338"/>
            <a:ext cx="8713787" cy="5102225"/>
          </a:xfrm>
          <a:solidFill>
            <a:schemeClr val="bg1">
              <a:alpha val="67842"/>
            </a:schemeClr>
          </a:solidFill>
          <a:ln>
            <a:miter lim="800000"/>
            <a:headEnd/>
            <a:tailEnd/>
          </a:ln>
        </p:spPr>
        <p:txBody>
          <a:bodyPr anchor="t">
            <a:normAutofit/>
          </a:bodyPr>
          <a:lstStyle/>
          <a:p>
            <a:pPr fontAlgn="auto">
              <a:spcAft>
                <a:spcPts val="0"/>
              </a:spcAft>
              <a:buFont typeface="Wingdings 2"/>
              <a:buNone/>
              <a:defRPr/>
            </a:pPr>
            <a:r>
              <a:rPr lang="ru-RU" sz="2800" dirty="0">
                <a:solidFill>
                  <a:srgbClr val="002060"/>
                </a:solidFill>
                <a:latin typeface="Times New Roman" pitchFamily="18" charset="0"/>
              </a:rPr>
              <a:t>Не всегда фиксируются различные виды труда и творчества в альбомах, выставках и др.;</a:t>
            </a:r>
          </a:p>
          <a:p>
            <a:pPr fontAlgn="auto">
              <a:spcAft>
                <a:spcPts val="0"/>
              </a:spcAft>
              <a:buFont typeface="Wingdings 2"/>
              <a:buNone/>
              <a:defRPr/>
            </a:pPr>
            <a:r>
              <a:rPr lang="ru-RU" sz="2800" dirty="0">
                <a:solidFill>
                  <a:srgbClr val="002060"/>
                </a:solidFill>
                <a:latin typeface="Times New Roman" pitchFamily="18" charset="0"/>
              </a:rPr>
              <a:t>Не в полной мере используются схемы, модели, алгоритмы при ознакомлении со структурой различного вида труда и творчества;</a:t>
            </a:r>
          </a:p>
          <a:p>
            <a:pPr fontAlgn="auto">
              <a:spcAft>
                <a:spcPts val="0"/>
              </a:spcAft>
              <a:buFont typeface="Wingdings 2"/>
              <a:buNone/>
              <a:defRPr/>
            </a:pPr>
            <a:r>
              <a:rPr lang="ru-RU" sz="2800" dirty="0">
                <a:solidFill>
                  <a:srgbClr val="002060"/>
                </a:solidFill>
                <a:latin typeface="Times New Roman" pitchFamily="18" charset="0"/>
              </a:rPr>
              <a:t>Слабо поддерживается связь с семьей в этом направлении (совместные творческие выставки, проекты, конференции, дни открытых дверей и др.). </a:t>
            </a:r>
          </a:p>
          <a:p>
            <a:pPr fontAlgn="auto">
              <a:spcAft>
                <a:spcPts val="0"/>
              </a:spcAft>
              <a:buFont typeface="Arial" charset="0"/>
              <a:buNone/>
              <a:defRPr/>
            </a:pPr>
            <a:r>
              <a:rPr lang="ru-RU" sz="2400" i="1" dirty="0">
                <a:solidFill>
                  <a:schemeClr val="tx1"/>
                </a:solidFill>
              </a:rPr>
              <a:t> </a:t>
            </a:r>
            <a:endParaRPr lang="ru-RU" sz="2400" dirty="0">
              <a:solidFill>
                <a:schemeClr val="tx1"/>
              </a:solidFill>
            </a:endParaRPr>
          </a:p>
          <a:p>
            <a:pPr fontAlgn="auto">
              <a:spcAft>
                <a:spcPts val="0"/>
              </a:spcAft>
              <a:buFont typeface="Wingdings 2"/>
              <a:buNone/>
              <a:defRPr/>
            </a:pPr>
            <a:endParaRPr lang="ru-RU" sz="2400" dirty="0"/>
          </a:p>
        </p:txBody>
      </p:sp>
    </p:spTree>
  </p:cSld>
  <p:clrMapOvr>
    <a:masterClrMapping/>
  </p:clrMapOvr>
  <p:transition/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17513" y="260350"/>
            <a:ext cx="8266112" cy="1054100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2800" i="1" dirty="0">
                <a:solidFill>
                  <a:srgbClr val="002060"/>
                </a:solidFill>
              </a:rPr>
              <a:t>Недостатки в условиях:</a:t>
            </a:r>
            <a:br>
              <a:rPr lang="ru-RU" sz="2800" dirty="0">
                <a:solidFill>
                  <a:srgbClr val="002060"/>
                </a:solidFill>
              </a:rPr>
            </a:br>
            <a:endParaRPr lang="ru-RU" sz="2800" dirty="0">
              <a:solidFill>
                <a:srgbClr val="002060"/>
              </a:solidFill>
            </a:endParaRPr>
          </a:p>
        </p:txBody>
      </p:sp>
      <p:sp>
        <p:nvSpPr>
          <p:cNvPr id="28674" name="Объект 2"/>
          <p:cNvSpPr>
            <a:spLocks noGrp="1"/>
          </p:cNvSpPr>
          <p:nvPr>
            <p:ph type="body" idx="1"/>
          </p:nvPr>
        </p:nvSpPr>
        <p:spPr>
          <a:xfrm>
            <a:off x="2578100" y="1066800"/>
            <a:ext cx="6400800" cy="4017963"/>
          </a:xfrm>
          <a:solidFill>
            <a:schemeClr val="bg1">
              <a:alpha val="67842"/>
            </a:schemeClr>
          </a:solidFill>
          <a:ln>
            <a:miter lim="800000"/>
            <a:headEnd/>
            <a:tailEnd/>
          </a:ln>
        </p:spPr>
        <p:txBody>
          <a:bodyPr anchor="t">
            <a:normAutofit fontScale="92500" lnSpcReduction="10000"/>
          </a:bodyPr>
          <a:lstStyle/>
          <a:p>
            <a:pPr fontAlgn="auto">
              <a:lnSpc>
                <a:spcPct val="90000"/>
              </a:lnSpc>
              <a:spcAft>
                <a:spcPts val="0"/>
              </a:spcAft>
              <a:buFont typeface="Wingdings 2"/>
              <a:buNone/>
              <a:defRPr/>
            </a:pPr>
            <a:r>
              <a:rPr lang="ru-RU" sz="2800" dirty="0">
                <a:solidFill>
                  <a:srgbClr val="002060"/>
                </a:solidFill>
                <a:latin typeface="Times New Roman" pitchFamily="18" charset="0"/>
              </a:rPr>
              <a:t>Недостаточное количество методических пособий по формированию позитивного отношения к различным видам труда и творчества;</a:t>
            </a:r>
          </a:p>
          <a:p>
            <a:pPr fontAlgn="auto">
              <a:lnSpc>
                <a:spcPct val="90000"/>
              </a:lnSpc>
              <a:spcAft>
                <a:spcPts val="0"/>
              </a:spcAft>
              <a:buFont typeface="Arial" charset="0"/>
              <a:buNone/>
              <a:defRPr/>
            </a:pPr>
            <a:endParaRPr lang="ru-RU" sz="2800" dirty="0">
              <a:solidFill>
                <a:srgbClr val="002060"/>
              </a:solidFill>
              <a:latin typeface="Times New Roman" pitchFamily="18" charset="0"/>
            </a:endParaRPr>
          </a:p>
          <a:p>
            <a:pPr fontAlgn="auto">
              <a:lnSpc>
                <a:spcPct val="90000"/>
              </a:lnSpc>
              <a:spcAft>
                <a:spcPts val="0"/>
              </a:spcAft>
              <a:buFont typeface="Wingdings 2"/>
              <a:buNone/>
              <a:defRPr/>
            </a:pPr>
            <a:r>
              <a:rPr lang="ru-RU" sz="2800" dirty="0">
                <a:solidFill>
                  <a:srgbClr val="002060"/>
                </a:solidFill>
                <a:latin typeface="Times New Roman" pitchFamily="18" charset="0"/>
              </a:rPr>
              <a:t>Недостаточное оснащение предметно-пространственной среды (отсутствие современно-технического оборудования, </a:t>
            </a:r>
            <a:r>
              <a:rPr lang="ru-RU" sz="2800" dirty="0" err="1">
                <a:solidFill>
                  <a:srgbClr val="002060"/>
                </a:solidFill>
                <a:latin typeface="Times New Roman" pitchFamily="18" charset="0"/>
              </a:rPr>
              <a:t>мультимедийных</a:t>
            </a:r>
            <a:r>
              <a:rPr lang="ru-RU" sz="2800" dirty="0">
                <a:solidFill>
                  <a:srgbClr val="002060"/>
                </a:solidFill>
                <a:latin typeface="Times New Roman" pitchFamily="18" charset="0"/>
              </a:rPr>
              <a:t> методических пособий и материалов, которые могли бы помочь реализовать ФГОС ДО).</a:t>
            </a:r>
            <a:r>
              <a:rPr lang="ru-RU" sz="2700" dirty="0">
                <a:solidFill>
                  <a:srgbClr val="002060"/>
                </a:solidFill>
              </a:rPr>
              <a:t> </a:t>
            </a:r>
          </a:p>
          <a:p>
            <a:pPr fontAlgn="auto">
              <a:lnSpc>
                <a:spcPct val="90000"/>
              </a:lnSpc>
              <a:spcAft>
                <a:spcPts val="0"/>
              </a:spcAft>
              <a:buFont typeface="Arial" charset="0"/>
              <a:buNone/>
              <a:defRPr/>
            </a:pPr>
            <a:r>
              <a:rPr lang="ru-RU" sz="2700" dirty="0">
                <a:solidFill>
                  <a:schemeClr val="folHlink"/>
                </a:solidFill>
              </a:rPr>
              <a:t> </a:t>
            </a:r>
          </a:p>
          <a:p>
            <a:pPr fontAlgn="auto">
              <a:lnSpc>
                <a:spcPct val="90000"/>
              </a:lnSpc>
              <a:spcAft>
                <a:spcPts val="0"/>
              </a:spcAft>
              <a:buFont typeface="Wingdings 2"/>
              <a:buNone/>
              <a:defRPr/>
            </a:pPr>
            <a:endParaRPr lang="ru-RU" sz="2700" dirty="0">
              <a:solidFill>
                <a:schemeClr val="folHlink"/>
              </a:solidFill>
            </a:endParaRPr>
          </a:p>
        </p:txBody>
      </p:sp>
    </p:spTree>
  </p:cSld>
  <p:clrMapOvr>
    <a:masterClrMapping/>
  </p:clrMapOvr>
  <p:transition/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87363" y="260350"/>
            <a:ext cx="8164512" cy="1143000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2800" i="1" dirty="0">
                <a:solidFill>
                  <a:srgbClr val="002060"/>
                </a:solidFill>
              </a:rPr>
              <a:t>Недостатки в результатах:</a:t>
            </a:r>
            <a:br>
              <a:rPr lang="ru-RU" sz="2800" dirty="0">
                <a:solidFill>
                  <a:srgbClr val="002060"/>
                </a:solidFill>
              </a:rPr>
            </a:br>
            <a:endParaRPr lang="ru-RU" sz="2800" dirty="0">
              <a:solidFill>
                <a:srgbClr val="002060"/>
              </a:solidFill>
            </a:endParaRPr>
          </a:p>
        </p:txBody>
      </p:sp>
      <p:sp>
        <p:nvSpPr>
          <p:cNvPr id="39939" name="Объект 2"/>
          <p:cNvSpPr>
            <a:spLocks noGrp="1"/>
          </p:cNvSpPr>
          <p:nvPr>
            <p:ph type="body" idx="1"/>
          </p:nvPr>
        </p:nvSpPr>
        <p:spPr>
          <a:xfrm>
            <a:off x="250825" y="1628775"/>
            <a:ext cx="8662988" cy="4968875"/>
          </a:xfrm>
          <a:solidFill>
            <a:schemeClr val="bg1">
              <a:alpha val="67842"/>
            </a:schemeClr>
          </a:solidFill>
        </p:spPr>
        <p:txBody>
          <a:bodyPr anchor="t"/>
          <a:lstStyle/>
          <a:p>
            <a:pPr marL="0">
              <a:lnSpc>
                <a:spcPct val="90000"/>
              </a:lnSpc>
              <a:spcBef>
                <a:spcPct val="0"/>
              </a:spcBef>
              <a:buFont typeface="Arial" charset="0"/>
              <a:buNone/>
            </a:pPr>
            <a:r>
              <a:rPr lang="ru-RU" sz="2800">
                <a:solidFill>
                  <a:srgbClr val="002060"/>
                </a:solidFill>
                <a:latin typeface="Times New Roman" pitchFamily="18" charset="0"/>
              </a:rPr>
              <a:t>У большинства детей: </a:t>
            </a:r>
          </a:p>
          <a:p>
            <a:pPr marL="0">
              <a:lnSpc>
                <a:spcPct val="90000"/>
              </a:lnSpc>
              <a:spcBef>
                <a:spcPct val="0"/>
              </a:spcBef>
            </a:pPr>
            <a:r>
              <a:rPr lang="ru-RU" sz="2800">
                <a:solidFill>
                  <a:srgbClr val="002060"/>
                </a:solidFill>
                <a:latin typeface="Times New Roman" pitchFamily="18" charset="0"/>
              </a:rPr>
              <a:t>Недостаточно сформированы предпосылки к различным видам труда и творчества;</a:t>
            </a:r>
          </a:p>
          <a:p>
            <a:pPr marL="0">
              <a:lnSpc>
                <a:spcPct val="90000"/>
              </a:lnSpc>
              <a:spcBef>
                <a:spcPct val="0"/>
              </a:spcBef>
            </a:pPr>
            <a:r>
              <a:rPr lang="ru-RU" sz="2800">
                <a:solidFill>
                  <a:srgbClr val="002060"/>
                </a:solidFill>
                <a:latin typeface="Times New Roman" pitchFamily="18" charset="0"/>
              </a:rPr>
              <a:t>Дети не проявляют интереса к совместному труду со сверстниками и взрослыми;</a:t>
            </a:r>
          </a:p>
          <a:p>
            <a:pPr marL="0">
              <a:lnSpc>
                <a:spcPct val="90000"/>
              </a:lnSpc>
              <a:spcBef>
                <a:spcPct val="0"/>
              </a:spcBef>
            </a:pPr>
            <a:r>
              <a:rPr lang="ru-RU" sz="2800">
                <a:solidFill>
                  <a:srgbClr val="002060"/>
                </a:solidFill>
                <a:latin typeface="Times New Roman" pitchFamily="18" charset="0"/>
              </a:rPr>
              <a:t>Недостаточно сформированы навыки владения необходимыми предметами в различных видах труда и творчества;</a:t>
            </a:r>
          </a:p>
          <a:p>
            <a:pPr marL="0">
              <a:lnSpc>
                <a:spcPct val="90000"/>
              </a:lnSpc>
              <a:spcBef>
                <a:spcPct val="0"/>
              </a:spcBef>
            </a:pPr>
            <a:r>
              <a:rPr lang="ru-RU" sz="2800">
                <a:solidFill>
                  <a:srgbClr val="002060"/>
                </a:solidFill>
                <a:latin typeface="Times New Roman" pitchFamily="18" charset="0"/>
              </a:rPr>
              <a:t>Дети с трудом подбирают объекты трудовой деятельности.</a:t>
            </a:r>
          </a:p>
          <a:p>
            <a:pPr marL="0">
              <a:lnSpc>
                <a:spcPct val="90000"/>
              </a:lnSpc>
              <a:spcBef>
                <a:spcPct val="0"/>
              </a:spcBef>
            </a:pPr>
            <a:endParaRPr lang="ru-RU" sz="2800">
              <a:solidFill>
                <a:schemeClr val="tx1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  <p:transition/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17513" y="279400"/>
            <a:ext cx="8307387" cy="1143000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2400" dirty="0">
                <a:solidFill>
                  <a:schemeClr val="tx2">
                    <a:satMod val="130000"/>
                  </a:schemeClr>
                </a:solidFill>
              </a:rPr>
              <a:t> </a:t>
            </a:r>
            <a:br>
              <a:rPr lang="ru-RU" sz="2400" dirty="0">
                <a:solidFill>
                  <a:schemeClr val="tx2">
                    <a:satMod val="130000"/>
                  </a:schemeClr>
                </a:solidFill>
              </a:rPr>
            </a:br>
            <a:r>
              <a:rPr lang="ru-RU" sz="3100" dirty="0">
                <a:solidFill>
                  <a:srgbClr val="002060"/>
                </a:solidFill>
              </a:rPr>
              <a:t>В решении данной проблемы необходимо:</a:t>
            </a:r>
            <a:br>
              <a:rPr lang="ru-RU" sz="3100" dirty="0">
                <a:solidFill>
                  <a:srgbClr val="002060"/>
                </a:solidFill>
              </a:rPr>
            </a:br>
            <a:endParaRPr lang="ru-RU" sz="3100" dirty="0">
              <a:solidFill>
                <a:srgbClr val="002060"/>
              </a:solidFill>
            </a:endParaRPr>
          </a:p>
        </p:txBody>
      </p:sp>
      <p:sp>
        <p:nvSpPr>
          <p:cNvPr id="30723" name="Объект 2"/>
          <p:cNvSpPr>
            <a:spLocks noGrp="1"/>
          </p:cNvSpPr>
          <p:nvPr>
            <p:ph type="body" idx="1"/>
          </p:nvPr>
        </p:nvSpPr>
        <p:spPr>
          <a:xfrm>
            <a:off x="395288" y="2420938"/>
            <a:ext cx="8426450" cy="4032250"/>
          </a:xfrm>
          <a:solidFill>
            <a:schemeClr val="bg1">
              <a:alpha val="67842"/>
            </a:schemeClr>
          </a:solidFill>
          <a:ln>
            <a:miter lim="800000"/>
            <a:headEnd/>
            <a:tailEnd/>
          </a:ln>
        </p:spPr>
        <p:txBody>
          <a:bodyPr anchor="t">
            <a:normAutofit/>
          </a:bodyPr>
          <a:lstStyle/>
          <a:p>
            <a:pPr fontAlgn="auto">
              <a:spcAft>
                <a:spcPts val="0"/>
              </a:spcAft>
              <a:buFont typeface="Wingdings 2"/>
              <a:buNone/>
              <a:defRPr/>
            </a:pPr>
            <a:r>
              <a:rPr lang="ru-RU" dirty="0">
                <a:solidFill>
                  <a:srgbClr val="002060"/>
                </a:solidFill>
                <a:latin typeface="Times New Roman" pitchFamily="18" charset="0"/>
              </a:rPr>
              <a:t>1. Стремиться устранять недостатки в образовательном процессе;</a:t>
            </a:r>
          </a:p>
          <a:p>
            <a:pPr fontAlgn="auto">
              <a:spcAft>
                <a:spcPts val="0"/>
              </a:spcAft>
              <a:buFont typeface="Wingdings 2"/>
              <a:buNone/>
              <a:defRPr/>
            </a:pPr>
            <a:r>
              <a:rPr lang="ru-RU" dirty="0">
                <a:solidFill>
                  <a:srgbClr val="002060"/>
                </a:solidFill>
                <a:latin typeface="Times New Roman" pitchFamily="18" charset="0"/>
              </a:rPr>
              <a:t>2. Помогать ребенку в активном и самостоятельном приобретении собственного опыта;</a:t>
            </a:r>
          </a:p>
          <a:p>
            <a:pPr fontAlgn="auto">
              <a:spcAft>
                <a:spcPts val="0"/>
              </a:spcAft>
              <a:buFont typeface="Wingdings 2"/>
              <a:buNone/>
              <a:defRPr/>
            </a:pPr>
            <a:r>
              <a:rPr lang="ru-RU" dirty="0">
                <a:solidFill>
                  <a:srgbClr val="002060"/>
                </a:solidFill>
                <a:latin typeface="Times New Roman" pitchFamily="18" charset="0"/>
              </a:rPr>
              <a:t>3. Развивать желания и потребности детей в получении определенных трудовых умений.</a:t>
            </a:r>
            <a:r>
              <a:rPr lang="ru-RU" sz="2800" dirty="0">
                <a:solidFill>
                  <a:srgbClr val="002060"/>
                </a:solidFill>
              </a:rPr>
              <a:t> </a:t>
            </a:r>
          </a:p>
          <a:p>
            <a:pPr fontAlgn="auto">
              <a:spcAft>
                <a:spcPts val="0"/>
              </a:spcAft>
              <a:buFont typeface="Arial" charset="0"/>
              <a:buNone/>
              <a:defRPr/>
            </a:pPr>
            <a:r>
              <a:rPr lang="ru-RU" sz="2800" dirty="0">
                <a:solidFill>
                  <a:schemeClr val="tx1"/>
                </a:solidFill>
              </a:rPr>
              <a:t> </a:t>
            </a:r>
          </a:p>
          <a:p>
            <a:pPr fontAlgn="auto">
              <a:spcAft>
                <a:spcPts val="0"/>
              </a:spcAft>
              <a:buFont typeface="Wingdings 2"/>
              <a:buNone/>
              <a:defRPr/>
            </a:pPr>
            <a:endParaRPr lang="ru-RU" dirty="0"/>
          </a:p>
        </p:txBody>
      </p:sp>
    </p:spTree>
  </p:cSld>
  <p:clrMapOvr>
    <a:masterClrMapping/>
  </p:clrMapOvr>
  <p:transition/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68325" y="231775"/>
            <a:ext cx="8123238" cy="766763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br>
              <a:rPr lang="ru-RU" sz="2400" dirty="0">
                <a:solidFill>
                  <a:schemeClr val="tx2">
                    <a:satMod val="130000"/>
                  </a:schemeClr>
                </a:solidFill>
              </a:rPr>
            </a:br>
            <a:br>
              <a:rPr lang="ru-RU" sz="2400" dirty="0">
                <a:solidFill>
                  <a:schemeClr val="tx2">
                    <a:satMod val="130000"/>
                  </a:schemeClr>
                </a:solidFill>
              </a:rPr>
            </a:br>
            <a:r>
              <a:rPr lang="ru-RU" sz="3600" dirty="0">
                <a:solidFill>
                  <a:srgbClr val="002060"/>
                </a:solidFill>
              </a:rPr>
              <a:t>Для устранения недостатков следует обратить внимание: </a:t>
            </a:r>
            <a:br>
              <a:rPr lang="ru-RU" sz="2400" dirty="0">
                <a:solidFill>
                  <a:srgbClr val="FF0000"/>
                </a:solidFill>
              </a:rPr>
            </a:br>
            <a:r>
              <a:rPr lang="ru-RU" sz="2400" dirty="0">
                <a:solidFill>
                  <a:srgbClr val="FF0000"/>
                </a:solidFill>
              </a:rPr>
              <a:t> </a:t>
            </a:r>
            <a:br>
              <a:rPr lang="ru-RU" sz="2400" dirty="0">
                <a:solidFill>
                  <a:srgbClr val="FF0000"/>
                </a:solidFill>
              </a:rPr>
            </a:br>
            <a:endParaRPr lang="ru-RU" sz="2400" dirty="0">
              <a:solidFill>
                <a:srgbClr val="FF0000"/>
              </a:solidFill>
            </a:endParaRPr>
          </a:p>
        </p:txBody>
      </p:sp>
      <p:sp>
        <p:nvSpPr>
          <p:cNvPr id="41987" name="Объект 2"/>
          <p:cNvSpPr>
            <a:spLocks noGrp="1"/>
          </p:cNvSpPr>
          <p:nvPr>
            <p:ph type="body" idx="1"/>
          </p:nvPr>
        </p:nvSpPr>
        <p:spPr>
          <a:xfrm>
            <a:off x="395288" y="2852738"/>
            <a:ext cx="7632700" cy="3671887"/>
          </a:xfrm>
          <a:solidFill>
            <a:schemeClr val="bg1">
              <a:alpha val="67842"/>
            </a:schemeClr>
          </a:solidFill>
        </p:spPr>
        <p:txBody>
          <a:bodyPr anchor="t"/>
          <a:lstStyle/>
          <a:p>
            <a:pPr marL="17463">
              <a:spcBef>
                <a:spcPct val="0"/>
              </a:spcBef>
            </a:pPr>
            <a:r>
              <a:rPr lang="ru-RU">
                <a:solidFill>
                  <a:srgbClr val="002060"/>
                </a:solidFill>
                <a:latin typeface="Times New Roman" pitchFamily="18" charset="0"/>
              </a:rPr>
              <a:t>на формы и методы работы с детьми;</a:t>
            </a:r>
          </a:p>
          <a:p>
            <a:pPr marL="17463">
              <a:spcBef>
                <a:spcPct val="0"/>
              </a:spcBef>
            </a:pPr>
            <a:r>
              <a:rPr lang="ru-RU">
                <a:solidFill>
                  <a:srgbClr val="002060"/>
                </a:solidFill>
                <a:latin typeface="Times New Roman" pitchFamily="18" charset="0"/>
              </a:rPr>
              <a:t>на</a:t>
            </a:r>
            <a:r>
              <a:rPr lang="ru-RU" i="1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ru-RU">
                <a:solidFill>
                  <a:srgbClr val="002060"/>
                </a:solidFill>
                <a:latin typeface="Times New Roman" pitchFamily="18" charset="0"/>
              </a:rPr>
              <a:t>обновление средств создания развивающей образовательной среды по ознакомлению с профессиями;</a:t>
            </a:r>
          </a:p>
          <a:p>
            <a:pPr marL="17463">
              <a:spcBef>
                <a:spcPct val="0"/>
              </a:spcBef>
            </a:pPr>
            <a:r>
              <a:rPr lang="ru-RU">
                <a:solidFill>
                  <a:srgbClr val="002060"/>
                </a:solidFill>
                <a:latin typeface="Times New Roman" pitchFamily="18" charset="0"/>
              </a:rPr>
              <a:t>для решения проблемы по формированию позитивных установок у детей дошкольного возраста к различным видам труда и творчества  уделить больше внимания совместной работе детского сада и семьи.</a:t>
            </a:r>
          </a:p>
          <a:p>
            <a:pPr marL="17463">
              <a:spcBef>
                <a:spcPct val="0"/>
              </a:spcBef>
              <a:buFont typeface="Arial" charset="0"/>
              <a:buNone/>
            </a:pPr>
            <a:r>
              <a:rPr lang="ru-RU" sz="2400">
                <a:solidFill>
                  <a:schemeClr val="folHlink"/>
                </a:solidFill>
              </a:rPr>
              <a:t> </a:t>
            </a:r>
          </a:p>
          <a:p>
            <a:pPr marL="17463">
              <a:spcBef>
                <a:spcPct val="0"/>
              </a:spcBef>
            </a:pPr>
            <a:endParaRPr lang="ru-RU" sz="2400">
              <a:solidFill>
                <a:schemeClr val="folHlink"/>
              </a:solidFill>
            </a:endParaRPr>
          </a:p>
        </p:txBody>
      </p:sp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/>
          </p:cNvSpPr>
          <p:nvPr>
            <p:ph type="title"/>
          </p:nvPr>
        </p:nvSpPr>
        <p:spPr bwMode="auto">
          <a:xfrm>
            <a:off x="31750" y="274638"/>
            <a:ext cx="8569325" cy="1143000"/>
          </a:xfrm>
          <a:solidFill>
            <a:schemeClr val="bg1">
              <a:alpha val="45882"/>
            </a:schemeClr>
          </a:solidFill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4400" dirty="0">
                <a:solidFill>
                  <a:srgbClr val="002060"/>
                </a:solidFill>
                <a:latin typeface="Times New Roman" pitchFamily="18" charset="0"/>
              </a:rPr>
              <a:t>Задачи трудового воспитания в ДОУ</a:t>
            </a:r>
          </a:p>
        </p:txBody>
      </p:sp>
      <p:sp>
        <p:nvSpPr>
          <p:cNvPr id="5123" name="Rectangle 3"/>
          <p:cNvSpPr>
            <a:spLocks noGrp="1"/>
          </p:cNvSpPr>
          <p:nvPr>
            <p:ph type="body" idx="1"/>
          </p:nvPr>
        </p:nvSpPr>
        <p:spPr>
          <a:xfrm>
            <a:off x="179388" y="1600200"/>
            <a:ext cx="8713787" cy="4852988"/>
          </a:xfrm>
          <a:solidFill>
            <a:schemeClr val="bg1">
              <a:alpha val="67842"/>
            </a:schemeClr>
          </a:solidFill>
          <a:ln>
            <a:miter lim="800000"/>
            <a:headEnd/>
            <a:tailEnd/>
          </a:ln>
        </p:spPr>
        <p:txBody>
          <a:bodyPr anchor="t">
            <a:normAutofit/>
          </a:bodyPr>
          <a:lstStyle/>
          <a:p>
            <a:pPr algn="ctr" fontAlgn="auto">
              <a:lnSpc>
                <a:spcPct val="90000"/>
              </a:lnSpc>
              <a:spcAft>
                <a:spcPts val="0"/>
              </a:spcAft>
              <a:buFont typeface="Arial" charset="0"/>
              <a:buNone/>
              <a:defRPr/>
            </a:pPr>
            <a:r>
              <a:rPr lang="ru-RU" sz="3600" dirty="0">
                <a:latin typeface="Calibri" pitchFamily="34" charset="0"/>
              </a:rPr>
              <a:t> </a:t>
            </a:r>
            <a:r>
              <a:rPr lang="ru-RU" sz="2800" dirty="0">
                <a:solidFill>
                  <a:srgbClr val="002060"/>
                </a:solidFill>
                <a:latin typeface="Times New Roman" pitchFamily="18" charset="0"/>
              </a:rPr>
              <a:t>Дошкольная педагогика выделяет следующие основные задачи трудового воспитания детей: </a:t>
            </a:r>
          </a:p>
          <a:p>
            <a:pPr fontAlgn="auto">
              <a:lnSpc>
                <a:spcPct val="90000"/>
              </a:lnSpc>
              <a:spcAft>
                <a:spcPts val="0"/>
              </a:spcAft>
              <a:buFont typeface="Wingdings 2"/>
              <a:buNone/>
              <a:defRPr/>
            </a:pPr>
            <a:r>
              <a:rPr lang="ru-RU" sz="2800" dirty="0">
                <a:solidFill>
                  <a:srgbClr val="002060"/>
                </a:solidFill>
                <a:latin typeface="Times New Roman" pitchFamily="18" charset="0"/>
              </a:rPr>
              <a:t>ознакомление с трудом взрослых и воспитание уважение к нему; </a:t>
            </a:r>
          </a:p>
          <a:p>
            <a:pPr fontAlgn="auto">
              <a:lnSpc>
                <a:spcPct val="90000"/>
              </a:lnSpc>
              <a:spcAft>
                <a:spcPts val="0"/>
              </a:spcAft>
              <a:buFont typeface="Wingdings 2"/>
              <a:buNone/>
              <a:defRPr/>
            </a:pPr>
            <a:r>
              <a:rPr lang="ru-RU" sz="2800" dirty="0">
                <a:solidFill>
                  <a:srgbClr val="002060"/>
                </a:solidFill>
                <a:latin typeface="Times New Roman" pitchFamily="18" charset="0"/>
              </a:rPr>
              <a:t>обучение простейшим трудовым умениям и навыкам; </a:t>
            </a:r>
            <a:endParaRPr lang="ru-RU" sz="2800" dirty="0">
              <a:solidFill>
                <a:srgbClr val="002060"/>
              </a:solidFill>
            </a:endParaRPr>
          </a:p>
          <a:p>
            <a:pPr fontAlgn="auto">
              <a:lnSpc>
                <a:spcPct val="90000"/>
              </a:lnSpc>
              <a:spcAft>
                <a:spcPts val="0"/>
              </a:spcAft>
              <a:buFont typeface="Wingdings 2"/>
              <a:buNone/>
              <a:defRPr/>
            </a:pPr>
            <a:r>
              <a:rPr lang="ru-RU" sz="2800" dirty="0">
                <a:solidFill>
                  <a:srgbClr val="002060"/>
                </a:solidFill>
                <a:latin typeface="Times New Roman" pitchFamily="18" charset="0"/>
              </a:rPr>
              <a:t>воспитание интереса к труду, трудолюбия и самостоятельности; </a:t>
            </a:r>
          </a:p>
          <a:p>
            <a:pPr fontAlgn="auto">
              <a:lnSpc>
                <a:spcPct val="90000"/>
              </a:lnSpc>
              <a:spcAft>
                <a:spcPts val="0"/>
              </a:spcAft>
              <a:buFont typeface="Wingdings 2"/>
              <a:buNone/>
              <a:defRPr/>
            </a:pPr>
            <a:r>
              <a:rPr lang="ru-RU" sz="2800" dirty="0">
                <a:solidFill>
                  <a:srgbClr val="002060"/>
                </a:solidFill>
                <a:latin typeface="Times New Roman" pitchFamily="18" charset="0"/>
              </a:rPr>
              <a:t>воспитание общественно – направленных мотивов труда, умений трудиться в коллективе и для коллектива.</a:t>
            </a:r>
          </a:p>
          <a:p>
            <a:pPr fontAlgn="auto">
              <a:lnSpc>
                <a:spcPct val="90000"/>
              </a:lnSpc>
              <a:spcAft>
                <a:spcPts val="0"/>
              </a:spcAft>
              <a:buFont typeface="Wingdings 2"/>
              <a:buNone/>
              <a:defRPr/>
            </a:pPr>
            <a:endParaRPr lang="ru-RU" sz="2800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/>
          </p:cNvSpPr>
          <p:nvPr>
            <p:ph type="title"/>
          </p:nvPr>
        </p:nvSpPr>
        <p:spPr bwMode="auto">
          <a:xfrm>
            <a:off x="755650" y="214313"/>
            <a:ext cx="7888288" cy="1143000"/>
          </a:xfrm>
          <a:solidFill>
            <a:schemeClr val="bg1">
              <a:alpha val="45882"/>
            </a:schemeClr>
          </a:solidFill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4800" dirty="0">
                <a:solidFill>
                  <a:srgbClr val="002060"/>
                </a:solidFill>
                <a:latin typeface="Times New Roman" pitchFamily="18" charset="0"/>
              </a:rPr>
              <a:t>Клуб умных и находчивых</a:t>
            </a:r>
            <a:r>
              <a:rPr lang="ru-RU" dirty="0">
                <a:solidFill>
                  <a:srgbClr val="002060"/>
                </a:solidFill>
              </a:rPr>
              <a:t> </a:t>
            </a:r>
          </a:p>
        </p:txBody>
      </p:sp>
      <p:sp>
        <p:nvSpPr>
          <p:cNvPr id="32771" name="Rectangle 3"/>
          <p:cNvSpPr>
            <a:spLocks noGrp="1"/>
          </p:cNvSpPr>
          <p:nvPr>
            <p:ph type="body" idx="1"/>
          </p:nvPr>
        </p:nvSpPr>
        <p:spPr>
          <a:xfrm>
            <a:off x="323850" y="1773238"/>
            <a:ext cx="8461375" cy="4525962"/>
          </a:xfrm>
          <a:solidFill>
            <a:schemeClr val="bg1">
              <a:alpha val="67842"/>
            </a:schemeClr>
          </a:solidFill>
          <a:ln>
            <a:miter lim="800000"/>
            <a:headEnd/>
            <a:tailEnd/>
          </a:ln>
        </p:spPr>
        <p:txBody>
          <a:bodyPr anchor="t">
            <a:normAutofit/>
          </a:bodyPr>
          <a:lstStyle/>
          <a:p>
            <a:pPr fontAlgn="auto">
              <a:lnSpc>
                <a:spcPct val="90000"/>
              </a:lnSpc>
              <a:spcAft>
                <a:spcPts val="0"/>
              </a:spcAft>
              <a:buFont typeface="Arial" charset="0"/>
              <a:buNone/>
              <a:defRPr/>
            </a:pPr>
            <a:r>
              <a:rPr lang="ru-RU" i="1" u="sng" dirty="0">
                <a:solidFill>
                  <a:srgbClr val="00B050"/>
                </a:solidFill>
                <a:latin typeface="Times New Roman" pitchFamily="18" charset="0"/>
              </a:rPr>
              <a:t>Мозговой штурм</a:t>
            </a:r>
            <a:r>
              <a:rPr lang="ru-RU" i="1" dirty="0">
                <a:solidFill>
                  <a:srgbClr val="00B050"/>
                </a:solidFill>
                <a:latin typeface="Times New Roman" pitchFamily="18" charset="0"/>
              </a:rPr>
              <a:t> – закончи пословицу, поговорку:</a:t>
            </a:r>
          </a:p>
          <a:p>
            <a:pPr fontAlgn="auto">
              <a:lnSpc>
                <a:spcPct val="90000"/>
              </a:lnSpc>
              <a:spcAft>
                <a:spcPts val="0"/>
              </a:spcAft>
              <a:buFont typeface="Arial" charset="0"/>
              <a:buNone/>
              <a:defRPr/>
            </a:pPr>
            <a:r>
              <a:rPr lang="ru-RU" sz="2800" dirty="0">
                <a:solidFill>
                  <a:srgbClr val="002060"/>
                </a:solidFill>
                <a:latin typeface="Times New Roman" pitchFamily="18" charset="0"/>
              </a:rPr>
              <a:t>Меньше слов, да больше дела.</a:t>
            </a:r>
          </a:p>
          <a:p>
            <a:pPr fontAlgn="auto">
              <a:lnSpc>
                <a:spcPct val="90000"/>
              </a:lnSpc>
              <a:spcAft>
                <a:spcPts val="0"/>
              </a:spcAft>
              <a:buFont typeface="Arial" charset="0"/>
              <a:buNone/>
              <a:defRPr/>
            </a:pPr>
            <a:r>
              <a:rPr lang="ru-RU" sz="2800" dirty="0">
                <a:solidFill>
                  <a:srgbClr val="002060"/>
                </a:solidFill>
                <a:latin typeface="Times New Roman" pitchFamily="18" charset="0"/>
              </a:rPr>
              <a:t>Глаза страшатся, а руки делают.</a:t>
            </a:r>
          </a:p>
          <a:p>
            <a:pPr fontAlgn="auto">
              <a:lnSpc>
                <a:spcPct val="90000"/>
              </a:lnSpc>
              <a:spcAft>
                <a:spcPts val="0"/>
              </a:spcAft>
              <a:buFont typeface="Arial" charset="0"/>
              <a:buNone/>
              <a:defRPr/>
            </a:pPr>
            <a:r>
              <a:rPr lang="ru-RU" sz="2800" dirty="0">
                <a:solidFill>
                  <a:srgbClr val="002060"/>
                </a:solidFill>
                <a:latin typeface="Times New Roman" pitchFamily="18" charset="0"/>
              </a:rPr>
              <a:t>Хочешь жить – умей вертеться.</a:t>
            </a:r>
          </a:p>
          <a:p>
            <a:pPr fontAlgn="auto">
              <a:lnSpc>
                <a:spcPct val="90000"/>
              </a:lnSpc>
              <a:spcAft>
                <a:spcPts val="0"/>
              </a:spcAft>
              <a:buFont typeface="Arial" charset="0"/>
              <a:buNone/>
              <a:defRPr/>
            </a:pPr>
            <a:r>
              <a:rPr lang="ru-RU" sz="2800" dirty="0">
                <a:solidFill>
                  <a:srgbClr val="002060"/>
                </a:solidFill>
                <a:latin typeface="Times New Roman" pitchFamily="18" charset="0"/>
              </a:rPr>
              <a:t>Кончил дело – гуляй смело. </a:t>
            </a:r>
          </a:p>
          <a:p>
            <a:pPr fontAlgn="auto">
              <a:lnSpc>
                <a:spcPct val="90000"/>
              </a:lnSpc>
              <a:spcAft>
                <a:spcPts val="0"/>
              </a:spcAft>
              <a:buFont typeface="Arial" charset="0"/>
              <a:buNone/>
              <a:defRPr/>
            </a:pPr>
            <a:r>
              <a:rPr lang="ru-RU" sz="2800" dirty="0">
                <a:solidFill>
                  <a:srgbClr val="002060"/>
                </a:solidFill>
                <a:latin typeface="Times New Roman" pitchFamily="18" charset="0"/>
              </a:rPr>
              <a:t>Терпение и труд – все перетрут.</a:t>
            </a:r>
          </a:p>
          <a:p>
            <a:pPr fontAlgn="auto">
              <a:lnSpc>
                <a:spcPct val="90000"/>
              </a:lnSpc>
              <a:spcAft>
                <a:spcPts val="0"/>
              </a:spcAft>
              <a:buFont typeface="Arial" charset="0"/>
              <a:buNone/>
              <a:defRPr/>
            </a:pPr>
            <a:r>
              <a:rPr lang="ru-RU" sz="2800" dirty="0">
                <a:solidFill>
                  <a:srgbClr val="002060"/>
                </a:solidFill>
                <a:latin typeface="Times New Roman" pitchFamily="18" charset="0"/>
              </a:rPr>
              <a:t>Не потрудиться, так и хлеб не родится.</a:t>
            </a:r>
          </a:p>
          <a:p>
            <a:pPr fontAlgn="auto">
              <a:lnSpc>
                <a:spcPct val="90000"/>
              </a:lnSpc>
              <a:spcAft>
                <a:spcPts val="0"/>
              </a:spcAft>
              <a:buFont typeface="Arial" charset="0"/>
              <a:buNone/>
              <a:defRPr/>
            </a:pPr>
            <a:r>
              <a:rPr lang="ru-RU" sz="2800" dirty="0">
                <a:solidFill>
                  <a:srgbClr val="002060"/>
                </a:solidFill>
                <a:latin typeface="Times New Roman" pitchFamily="18" charset="0"/>
              </a:rPr>
              <a:t>К чему душа лежит, к тому и руки приложатся.</a:t>
            </a:r>
            <a:r>
              <a:rPr lang="ru-RU" sz="2800" dirty="0"/>
              <a:t> 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3"/>
          <p:cNvSpPr>
            <a:spLocks noGrp="1"/>
          </p:cNvSpPr>
          <p:nvPr>
            <p:ph type="body" idx="1"/>
          </p:nvPr>
        </p:nvSpPr>
        <p:spPr>
          <a:xfrm>
            <a:off x="611188" y="1125538"/>
            <a:ext cx="7993062" cy="4606925"/>
          </a:xfrm>
          <a:solidFill>
            <a:schemeClr val="bg1">
              <a:alpha val="67842"/>
            </a:schemeClr>
          </a:solidFill>
        </p:spPr>
        <p:txBody>
          <a:bodyPr anchor="t"/>
          <a:lstStyle/>
          <a:p>
            <a:pPr marL="17463">
              <a:lnSpc>
                <a:spcPct val="90000"/>
              </a:lnSpc>
              <a:spcBef>
                <a:spcPct val="0"/>
              </a:spcBef>
              <a:buFont typeface="Arial" charset="0"/>
              <a:buNone/>
            </a:pPr>
            <a:r>
              <a:rPr lang="ru-RU" sz="2800">
                <a:solidFill>
                  <a:srgbClr val="002060"/>
                </a:solidFill>
                <a:latin typeface="Times New Roman" pitchFamily="18" charset="0"/>
              </a:rPr>
              <a:t> Глазам страшно, а руки делают.</a:t>
            </a:r>
          </a:p>
          <a:p>
            <a:pPr marL="17463">
              <a:lnSpc>
                <a:spcPct val="90000"/>
              </a:lnSpc>
              <a:spcBef>
                <a:spcPct val="0"/>
              </a:spcBef>
              <a:buFont typeface="Arial" charset="0"/>
              <a:buNone/>
            </a:pPr>
            <a:r>
              <a:rPr lang="ru-RU" sz="2800">
                <a:solidFill>
                  <a:srgbClr val="002060"/>
                </a:solidFill>
                <a:latin typeface="Times New Roman" pitchFamily="18" charset="0"/>
              </a:rPr>
              <a:t>Семь дел в одни руки не берут. </a:t>
            </a:r>
          </a:p>
          <a:p>
            <a:pPr marL="17463">
              <a:lnSpc>
                <a:spcPct val="90000"/>
              </a:lnSpc>
              <a:spcBef>
                <a:spcPct val="0"/>
              </a:spcBef>
              <a:buFont typeface="Arial" charset="0"/>
              <a:buNone/>
            </a:pPr>
            <a:r>
              <a:rPr lang="ru-RU" sz="2800">
                <a:solidFill>
                  <a:srgbClr val="002060"/>
                </a:solidFill>
                <a:latin typeface="Times New Roman" pitchFamily="18" charset="0"/>
              </a:rPr>
              <a:t>За всякое дело берись умело. </a:t>
            </a:r>
          </a:p>
          <a:p>
            <a:pPr marL="17463">
              <a:lnSpc>
                <a:spcPct val="90000"/>
              </a:lnSpc>
              <a:spcBef>
                <a:spcPct val="0"/>
              </a:spcBef>
              <a:buFont typeface="Arial" charset="0"/>
              <a:buNone/>
            </a:pPr>
            <a:r>
              <a:rPr lang="ru-RU" sz="2800">
                <a:solidFill>
                  <a:srgbClr val="002060"/>
                </a:solidFill>
                <a:latin typeface="Times New Roman" pitchFamily="18" charset="0"/>
              </a:rPr>
              <a:t>Муравей не велик, а горы копает. </a:t>
            </a:r>
          </a:p>
          <a:p>
            <a:pPr marL="17463">
              <a:lnSpc>
                <a:spcPct val="90000"/>
              </a:lnSpc>
              <a:spcBef>
                <a:spcPct val="0"/>
              </a:spcBef>
              <a:buFont typeface="Arial" charset="0"/>
              <a:buNone/>
            </a:pPr>
            <a:r>
              <a:rPr lang="ru-RU" sz="2800">
                <a:solidFill>
                  <a:srgbClr val="002060"/>
                </a:solidFill>
                <a:latin typeface="Times New Roman" pitchFamily="18" charset="0"/>
              </a:rPr>
              <a:t>Покуда цеп в руках, покуда и хлеб в зубах.</a:t>
            </a:r>
          </a:p>
          <a:p>
            <a:pPr marL="17463">
              <a:lnSpc>
                <a:spcPct val="90000"/>
              </a:lnSpc>
              <a:spcBef>
                <a:spcPct val="0"/>
              </a:spcBef>
              <a:buFont typeface="Arial" charset="0"/>
              <a:buNone/>
            </a:pPr>
            <a:r>
              <a:rPr lang="ru-RU" sz="2800">
                <a:solidFill>
                  <a:srgbClr val="002060"/>
                </a:solidFill>
                <a:latin typeface="Times New Roman" pitchFamily="18" charset="0"/>
              </a:rPr>
              <a:t>За много дел не берись, а в одном отличись. </a:t>
            </a:r>
          </a:p>
          <a:p>
            <a:pPr marL="17463">
              <a:lnSpc>
                <a:spcPct val="90000"/>
              </a:lnSpc>
              <a:spcBef>
                <a:spcPct val="0"/>
              </a:spcBef>
              <a:buFont typeface="Arial" charset="0"/>
              <a:buNone/>
            </a:pPr>
            <a:r>
              <a:rPr lang="ru-RU" sz="2800">
                <a:solidFill>
                  <a:srgbClr val="002060"/>
                </a:solidFill>
                <a:latin typeface="Times New Roman" pitchFamily="18" charset="0"/>
              </a:rPr>
              <a:t>Не говори, что делал, а говори, что сделал. </a:t>
            </a:r>
          </a:p>
          <a:p>
            <a:pPr marL="17463">
              <a:lnSpc>
                <a:spcPct val="90000"/>
              </a:lnSpc>
              <a:spcBef>
                <a:spcPct val="0"/>
              </a:spcBef>
              <a:buFont typeface="Arial" charset="0"/>
              <a:buNone/>
            </a:pPr>
            <a:r>
              <a:rPr lang="ru-RU" sz="2800">
                <a:solidFill>
                  <a:srgbClr val="002060"/>
                </a:solidFill>
                <a:latin typeface="Times New Roman" pitchFamily="18" charset="0"/>
              </a:rPr>
              <a:t>Ест за вола, а работает за комара. </a:t>
            </a:r>
          </a:p>
          <a:p>
            <a:pPr marL="17463">
              <a:lnSpc>
                <a:spcPct val="90000"/>
              </a:lnSpc>
              <a:spcBef>
                <a:spcPct val="0"/>
              </a:spcBef>
              <a:buFont typeface="Arial" charset="0"/>
              <a:buNone/>
            </a:pPr>
            <a:r>
              <a:rPr lang="ru-RU" sz="2800">
                <a:solidFill>
                  <a:srgbClr val="002060"/>
                </a:solidFill>
                <a:latin typeface="Times New Roman" pitchFamily="18" charset="0"/>
              </a:rPr>
              <a:t>Не все те повара, у кого ножи длинные. </a:t>
            </a:r>
          </a:p>
          <a:p>
            <a:pPr marL="17463">
              <a:lnSpc>
                <a:spcPct val="90000"/>
              </a:lnSpc>
              <a:spcBef>
                <a:spcPct val="0"/>
              </a:spcBef>
              <a:buFont typeface="Arial" charset="0"/>
              <a:buNone/>
            </a:pPr>
            <a:r>
              <a:rPr lang="ru-RU" sz="2800">
                <a:solidFill>
                  <a:srgbClr val="002060"/>
                </a:solidFill>
                <a:latin typeface="Times New Roman" pitchFamily="18" charset="0"/>
              </a:rPr>
              <a:t>Не учи безделью, а учи рукоделью.</a:t>
            </a:r>
            <a:r>
              <a:rPr lang="ru-RU" sz="2800">
                <a:solidFill>
                  <a:srgbClr val="002060"/>
                </a:solidFill>
              </a:rPr>
              <a:t> 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3"/>
          <p:cNvSpPr>
            <a:spLocks noGrp="1"/>
          </p:cNvSpPr>
          <p:nvPr>
            <p:ph type="body" idx="1"/>
          </p:nvPr>
        </p:nvSpPr>
        <p:spPr>
          <a:xfrm>
            <a:off x="900113" y="1268413"/>
            <a:ext cx="7812087" cy="4464050"/>
          </a:xfrm>
          <a:solidFill>
            <a:schemeClr val="bg1">
              <a:alpha val="67842"/>
            </a:schemeClr>
          </a:solidFill>
        </p:spPr>
        <p:txBody>
          <a:bodyPr anchor="t"/>
          <a:lstStyle/>
          <a:p>
            <a:pPr marL="17463">
              <a:spcBef>
                <a:spcPct val="0"/>
              </a:spcBef>
              <a:buFont typeface="Arial" charset="0"/>
              <a:buNone/>
            </a:pPr>
            <a:r>
              <a:rPr lang="ru-RU" sz="2800">
                <a:solidFill>
                  <a:srgbClr val="002060"/>
                </a:solidFill>
                <a:latin typeface="Times New Roman" pitchFamily="18" charset="0"/>
              </a:rPr>
              <a:t>Не хвались наперед, погляди в конец</a:t>
            </a:r>
          </a:p>
          <a:p>
            <a:pPr marL="17463">
              <a:spcBef>
                <a:spcPct val="0"/>
              </a:spcBef>
              <a:buFont typeface="Arial" charset="0"/>
              <a:buNone/>
            </a:pPr>
            <a:r>
              <a:rPr lang="ru-RU" sz="2800">
                <a:solidFill>
                  <a:srgbClr val="002060"/>
                </a:solidFill>
                <a:latin typeface="Times New Roman" pitchFamily="18" charset="0"/>
              </a:rPr>
              <a:t>Хвались урожаем, когда в амбаре засыпаешь. </a:t>
            </a:r>
          </a:p>
          <a:p>
            <a:pPr marL="17463">
              <a:spcBef>
                <a:spcPct val="0"/>
              </a:spcBef>
              <a:buFont typeface="Arial" charset="0"/>
              <a:buNone/>
            </a:pPr>
            <a:r>
              <a:rPr lang="ru-RU" sz="2800">
                <a:solidFill>
                  <a:srgbClr val="002060"/>
                </a:solidFill>
                <a:latin typeface="Times New Roman" pitchFamily="18" charset="0"/>
              </a:rPr>
              <a:t>Уменье и труд все перетрут. </a:t>
            </a:r>
          </a:p>
          <a:p>
            <a:pPr marL="17463">
              <a:spcBef>
                <a:spcPct val="0"/>
              </a:spcBef>
              <a:buFont typeface="Arial" charset="0"/>
              <a:buNone/>
            </a:pPr>
            <a:r>
              <a:rPr lang="ru-RU" sz="2800">
                <a:solidFill>
                  <a:srgbClr val="002060"/>
                </a:solidFill>
                <a:latin typeface="Times New Roman" pitchFamily="18" charset="0"/>
              </a:rPr>
              <a:t>Землю красит солнце, а человека  - труд. </a:t>
            </a:r>
          </a:p>
          <a:p>
            <a:pPr marL="17463">
              <a:spcBef>
                <a:spcPct val="0"/>
              </a:spcBef>
              <a:buFont typeface="Arial" charset="0"/>
              <a:buNone/>
            </a:pPr>
            <a:r>
              <a:rPr lang="ru-RU" sz="2800">
                <a:solidFill>
                  <a:srgbClr val="002060"/>
                </a:solidFill>
                <a:latin typeface="Times New Roman" pitchFamily="18" charset="0"/>
              </a:rPr>
              <a:t>Без труда нет плода. </a:t>
            </a:r>
          </a:p>
          <a:p>
            <a:pPr marL="17463">
              <a:spcBef>
                <a:spcPct val="0"/>
              </a:spcBef>
              <a:buFont typeface="Arial" charset="0"/>
              <a:buNone/>
            </a:pPr>
            <a:r>
              <a:rPr lang="ru-RU" sz="2800">
                <a:solidFill>
                  <a:srgbClr val="002060"/>
                </a:solidFill>
                <a:latin typeface="Times New Roman" pitchFamily="18" charset="0"/>
              </a:rPr>
              <a:t>Сколько ни говорить, а с разговору сыт не будешь. </a:t>
            </a:r>
          </a:p>
          <a:p>
            <a:pPr marL="17463">
              <a:spcBef>
                <a:spcPct val="0"/>
              </a:spcBef>
              <a:buFont typeface="Arial" charset="0"/>
              <a:buNone/>
            </a:pPr>
            <a:r>
              <a:rPr lang="ru-RU" sz="2800">
                <a:solidFill>
                  <a:srgbClr val="002060"/>
                </a:solidFill>
                <a:latin typeface="Times New Roman" pitchFamily="18" charset="0"/>
              </a:rPr>
              <a:t>Не откладывай на завтра то, что можно сделать сегодня. </a:t>
            </a:r>
          </a:p>
          <a:p>
            <a:pPr marL="17463">
              <a:spcBef>
                <a:spcPct val="0"/>
              </a:spcBef>
              <a:buFont typeface="Arial" charset="0"/>
              <a:buNone/>
            </a:pPr>
            <a:r>
              <a:rPr lang="ru-RU" sz="2800">
                <a:solidFill>
                  <a:srgbClr val="002060"/>
                </a:solidFill>
                <a:latin typeface="Times New Roman" pitchFamily="18" charset="0"/>
              </a:rPr>
              <a:t>На работу он сзади последних, а на еду — впереди первых.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/>
          </p:cNvSpPr>
          <p:nvPr>
            <p:ph type="title"/>
          </p:nvPr>
        </p:nvSpPr>
        <p:spPr bwMode="auto">
          <a:xfrm>
            <a:off x="268288" y="227013"/>
            <a:ext cx="8424862" cy="1143000"/>
          </a:xfrm>
          <a:solidFill>
            <a:schemeClr val="bg1">
              <a:alpha val="45882"/>
            </a:schemeClr>
          </a:solidFill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3600" dirty="0">
                <a:solidFill>
                  <a:srgbClr val="002060"/>
                </a:solidFill>
                <a:latin typeface="Times New Roman" pitchFamily="18" charset="0"/>
              </a:rPr>
              <a:t>«Творческий» - с помощью жестов,  показать пословицу</a:t>
            </a:r>
            <a:r>
              <a:rPr lang="ru-RU" sz="4800" dirty="0">
                <a:solidFill>
                  <a:srgbClr val="002060"/>
                </a:solidFill>
              </a:rPr>
              <a:t> </a:t>
            </a:r>
          </a:p>
        </p:txBody>
      </p:sp>
      <p:sp>
        <p:nvSpPr>
          <p:cNvPr id="46083" name="Rectangle 3"/>
          <p:cNvSpPr>
            <a:spLocks noGrp="1"/>
          </p:cNvSpPr>
          <p:nvPr>
            <p:ph type="body" idx="1"/>
          </p:nvPr>
        </p:nvSpPr>
        <p:spPr>
          <a:xfrm>
            <a:off x="611188" y="1844675"/>
            <a:ext cx="8004175" cy="4276725"/>
          </a:xfrm>
          <a:solidFill>
            <a:schemeClr val="bg1">
              <a:alpha val="67842"/>
            </a:schemeClr>
          </a:solidFill>
        </p:spPr>
        <p:txBody>
          <a:bodyPr anchor="t"/>
          <a:lstStyle/>
          <a:p>
            <a:pPr marL="17463">
              <a:spcBef>
                <a:spcPct val="0"/>
              </a:spcBef>
              <a:buFontTx/>
              <a:buChar char="-"/>
            </a:pPr>
            <a:r>
              <a:rPr lang="ru-RU" sz="4000">
                <a:solidFill>
                  <a:srgbClr val="002060"/>
                </a:solidFill>
                <a:latin typeface="Times New Roman" pitchFamily="18" charset="0"/>
              </a:rPr>
              <a:t>Труд человека кормит, а лень портит.</a:t>
            </a:r>
          </a:p>
          <a:p>
            <a:pPr marL="17463">
              <a:spcBef>
                <a:spcPct val="0"/>
              </a:spcBef>
              <a:buFontTx/>
              <a:buChar char="-"/>
            </a:pPr>
            <a:endParaRPr lang="ru-RU" sz="4000">
              <a:solidFill>
                <a:srgbClr val="002060"/>
              </a:solidFill>
              <a:latin typeface="Times New Roman" pitchFamily="18" charset="0"/>
            </a:endParaRPr>
          </a:p>
          <a:p>
            <a:pPr marL="17463">
              <a:spcBef>
                <a:spcPct val="0"/>
              </a:spcBef>
              <a:buFontTx/>
              <a:buChar char="-"/>
            </a:pPr>
            <a:r>
              <a:rPr lang="ru-RU" sz="4000">
                <a:solidFill>
                  <a:srgbClr val="002060"/>
                </a:solidFill>
                <a:latin typeface="Times New Roman" pitchFamily="18" charset="0"/>
              </a:rPr>
              <a:t>Что посеешь, то и пожнешь.</a:t>
            </a:r>
          </a:p>
          <a:p>
            <a:pPr marL="17463">
              <a:spcBef>
                <a:spcPct val="0"/>
              </a:spcBef>
              <a:buFontTx/>
              <a:buChar char="-"/>
            </a:pPr>
            <a:endParaRPr lang="ru-RU" sz="4000">
              <a:solidFill>
                <a:srgbClr val="002060"/>
              </a:solidFill>
              <a:latin typeface="Times New Roman" pitchFamily="18" charset="0"/>
            </a:endParaRPr>
          </a:p>
          <a:p>
            <a:pPr marL="17463">
              <a:spcBef>
                <a:spcPct val="0"/>
              </a:spcBef>
              <a:buFontTx/>
              <a:buChar char="-"/>
            </a:pPr>
            <a:r>
              <a:rPr lang="ru-RU" sz="4000">
                <a:solidFill>
                  <a:srgbClr val="002060"/>
                </a:solidFill>
                <a:latin typeface="Times New Roman" pitchFamily="18" charset="0"/>
              </a:rPr>
              <a:t>Без труда не вытащишь и рыбку из пруда.</a:t>
            </a:r>
          </a:p>
          <a:p>
            <a:pPr marL="17463">
              <a:spcBef>
                <a:spcPct val="0"/>
              </a:spcBef>
              <a:buFontTx/>
              <a:buChar char="-"/>
            </a:pPr>
            <a:endParaRPr lang="ru-RU" sz="4000">
              <a:solidFill>
                <a:srgbClr val="002060"/>
              </a:solidFill>
              <a:latin typeface="Times New Roman" pitchFamily="18" charset="0"/>
            </a:endParaRPr>
          </a:p>
          <a:p>
            <a:pPr marL="17463">
              <a:spcBef>
                <a:spcPct val="0"/>
              </a:spcBef>
              <a:buFont typeface="Arial" charset="0"/>
              <a:buNone/>
            </a:pPr>
            <a:r>
              <a:rPr lang="ru-RU" sz="4000">
                <a:solidFill>
                  <a:srgbClr val="002060"/>
                </a:solidFill>
                <a:latin typeface="Times New Roman" pitchFamily="18" charset="0"/>
              </a:rPr>
              <a:t>- Кто не работает, тот не ест.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276225"/>
            <a:ext cx="8307388" cy="1143000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3200" u="sng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Вывод:</a:t>
            </a:r>
            <a:br>
              <a:rPr lang="ru-RU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32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6867" name="Объект 2"/>
          <p:cNvSpPr>
            <a:spLocks noGrp="1"/>
          </p:cNvSpPr>
          <p:nvPr>
            <p:ph type="body" idx="1"/>
          </p:nvPr>
        </p:nvSpPr>
        <p:spPr>
          <a:xfrm>
            <a:off x="2700338" y="1066800"/>
            <a:ext cx="6278562" cy="2433638"/>
          </a:xfrm>
          <a:solidFill>
            <a:schemeClr val="bg1">
              <a:alpha val="67842"/>
            </a:schemeClr>
          </a:solidFill>
          <a:ln>
            <a:miter lim="800000"/>
            <a:headEnd/>
            <a:tailEnd/>
          </a:ln>
        </p:spPr>
        <p:txBody>
          <a:bodyPr anchor="t">
            <a:normAutofit fontScale="55000" lnSpcReduction="20000"/>
          </a:bodyPr>
          <a:lstStyle/>
          <a:p>
            <a:pPr algn="just" fontAlgn="auto">
              <a:spcAft>
                <a:spcPts val="0"/>
              </a:spcAft>
              <a:buFont typeface="Wingdings 2"/>
              <a:buNone/>
              <a:defRPr/>
            </a:pPr>
            <a:endParaRPr lang="ru-RU" dirty="0"/>
          </a:p>
          <a:p>
            <a:pPr algn="ctr" fontAlgn="auto">
              <a:spcAft>
                <a:spcPts val="0"/>
              </a:spcAft>
              <a:buFont typeface="Arial" charset="0"/>
              <a:buNone/>
              <a:defRPr/>
            </a:pPr>
            <a:r>
              <a:rPr lang="ru-RU" sz="5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Таким образом, только творческий подход к решению проблемы по формированию у детей позитивных установок к различным видам труда и творчества в современных образовательных условиях позволит достичь высоких результатов.  </a:t>
            </a:r>
            <a:r>
              <a:rPr lang="ru-RU" dirty="0">
                <a:solidFill>
                  <a:srgbClr val="002060"/>
                </a:solidFill>
              </a:rPr>
              <a:t> </a:t>
            </a:r>
          </a:p>
        </p:txBody>
      </p:sp>
    </p:spTree>
  </p:cSld>
  <p:clrMapOvr>
    <a:masterClrMapping/>
  </p:clrMapOvr>
  <p:transition/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3817" name="Group 25"/>
          <p:cNvGraphicFramePr>
            <a:graphicFrameLocks noGrp="1"/>
          </p:cNvGraphicFramePr>
          <p:nvPr/>
        </p:nvGraphicFramePr>
        <p:xfrm>
          <a:off x="0" y="188913"/>
          <a:ext cx="9144000" cy="2332037"/>
        </p:xfrm>
        <a:graphic>
          <a:graphicData uri="http://schemas.openxmlformats.org/drawingml/2006/table">
            <a:tbl>
              <a:tblPr/>
              <a:tblGrid>
                <a:gridCol w="9144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332037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3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/>
                        </a:rPr>
                        <a:t>«</a:t>
                      </a:r>
                      <a:r>
                        <a:rPr kumimoji="0" lang="ru-RU" sz="3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</a:rPr>
                        <a:t>Свободный труд нужен человеку сам по себе для развития и поддержания человеческого достоинства"                                                                                           К. Д. Ушинский.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pic>
        <p:nvPicPr>
          <p:cNvPr id="37898" name="Picture 10" descr="https://ds04.infourok.ru/uploads/ex/035c/00175beb-ddd6610b/hello_html_4554239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76056" y="2780928"/>
            <a:ext cx="2880320" cy="3770198"/>
          </a:xfrm>
          <a:prstGeom prst="roundRect">
            <a:avLst/>
          </a:prstGeom>
          <a:noFill/>
        </p:spPr>
      </p:pic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Grp="1"/>
          </p:cNvSpPr>
          <p:nvPr>
            <p:ph type="body" idx="1"/>
          </p:nvPr>
        </p:nvSpPr>
        <p:spPr>
          <a:xfrm>
            <a:off x="2124075" y="765175"/>
            <a:ext cx="6480175" cy="3527425"/>
          </a:xfrm>
          <a:solidFill>
            <a:schemeClr val="bg1">
              <a:alpha val="67842"/>
            </a:schemeClr>
          </a:solidFill>
          <a:ln>
            <a:miter lim="800000"/>
            <a:headEnd/>
            <a:tailEnd/>
          </a:ln>
        </p:spPr>
        <p:txBody>
          <a:bodyPr anchor="t">
            <a:normAutofit/>
          </a:bodyPr>
          <a:lstStyle/>
          <a:p>
            <a:pPr fontAlgn="auto">
              <a:lnSpc>
                <a:spcPct val="90000"/>
              </a:lnSpc>
              <a:spcAft>
                <a:spcPts val="0"/>
              </a:spcAft>
              <a:buFont typeface="Arial" charset="0"/>
              <a:buNone/>
              <a:defRPr/>
            </a:pPr>
            <a:r>
              <a:rPr lang="ru-RU" sz="2400" dirty="0"/>
              <a:t>                       </a:t>
            </a:r>
          </a:p>
          <a:p>
            <a:pPr fontAlgn="auto">
              <a:lnSpc>
                <a:spcPct val="90000"/>
              </a:lnSpc>
              <a:spcAft>
                <a:spcPts val="0"/>
              </a:spcAft>
              <a:buFont typeface="Arial" charset="0"/>
              <a:buNone/>
              <a:defRPr/>
            </a:pPr>
            <a:endParaRPr lang="ru-RU" sz="2400" dirty="0"/>
          </a:p>
          <a:p>
            <a:pPr fontAlgn="auto">
              <a:lnSpc>
                <a:spcPct val="90000"/>
              </a:lnSpc>
              <a:spcAft>
                <a:spcPts val="0"/>
              </a:spcAft>
              <a:buFont typeface="Arial" charset="0"/>
              <a:buNone/>
              <a:defRPr/>
            </a:pP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              </a:t>
            </a:r>
            <a:r>
              <a:rPr lang="ru-RU" sz="4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Желаю</a:t>
            </a:r>
          </a:p>
          <a:p>
            <a:pPr fontAlgn="auto">
              <a:lnSpc>
                <a:spcPct val="90000"/>
              </a:lnSpc>
              <a:spcAft>
                <a:spcPts val="0"/>
              </a:spcAft>
              <a:buFont typeface="Arial" charset="0"/>
              <a:buNone/>
              <a:defRPr/>
            </a:pPr>
            <a:r>
              <a:rPr lang="ru-RU" sz="4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творческих  успехов !</a:t>
            </a:r>
          </a:p>
          <a:p>
            <a:pPr fontAlgn="auto">
              <a:lnSpc>
                <a:spcPct val="90000"/>
              </a:lnSpc>
              <a:spcAft>
                <a:spcPts val="0"/>
              </a:spcAft>
              <a:buFont typeface="Arial" charset="0"/>
              <a:buNone/>
              <a:defRPr/>
            </a:pPr>
            <a:endParaRPr lang="ru-RU" sz="4000" dirty="0">
              <a:solidFill>
                <a:schemeClr val="folHlink"/>
              </a:solidFill>
            </a:endParaRPr>
          </a:p>
          <a:p>
            <a:pPr fontAlgn="auto">
              <a:lnSpc>
                <a:spcPct val="90000"/>
              </a:lnSpc>
              <a:spcAft>
                <a:spcPts val="0"/>
              </a:spcAft>
              <a:buFont typeface="Arial" charset="0"/>
              <a:buNone/>
              <a:defRPr/>
            </a:pPr>
            <a:r>
              <a:rPr lang="ru-RU" sz="2400" dirty="0"/>
              <a:t> </a:t>
            </a:r>
          </a:p>
          <a:p>
            <a:pPr fontAlgn="auto">
              <a:lnSpc>
                <a:spcPct val="90000"/>
              </a:lnSpc>
              <a:spcAft>
                <a:spcPts val="0"/>
              </a:spcAft>
              <a:buFont typeface="Arial" charset="0"/>
              <a:buNone/>
              <a:defRPr/>
            </a:pPr>
            <a:endParaRPr lang="ru-RU" sz="2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/>
          </p:cNvSpPr>
          <p:nvPr>
            <p:ph type="title"/>
          </p:nvPr>
        </p:nvSpPr>
        <p:spPr bwMode="auto">
          <a:xfrm>
            <a:off x="142875" y="214313"/>
            <a:ext cx="8640763" cy="857250"/>
          </a:xfrm>
          <a:solidFill>
            <a:schemeClr val="bg1">
              <a:alpha val="45882"/>
            </a:schemeClr>
          </a:solidFill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2000" dirty="0">
                <a:solidFill>
                  <a:srgbClr val="002060"/>
                </a:solidFill>
                <a:latin typeface="Times New Roman" pitchFamily="18" charset="0"/>
              </a:rPr>
              <a:t>Трудовая деятельность в ДОО в соответствии ФГОС ДО</a:t>
            </a:r>
          </a:p>
        </p:txBody>
      </p:sp>
      <p:sp>
        <p:nvSpPr>
          <p:cNvPr id="16387" name="Rectangle 3"/>
          <p:cNvSpPr>
            <a:spLocks noGrp="1"/>
          </p:cNvSpPr>
          <p:nvPr>
            <p:ph type="body" idx="1"/>
          </p:nvPr>
        </p:nvSpPr>
        <p:spPr>
          <a:xfrm>
            <a:off x="179388" y="1143000"/>
            <a:ext cx="8964612" cy="5454650"/>
          </a:xfrm>
          <a:solidFill>
            <a:schemeClr val="bg1">
              <a:alpha val="67842"/>
            </a:schemeClr>
          </a:solidFill>
        </p:spPr>
        <p:txBody>
          <a:bodyPr anchor="t"/>
          <a:lstStyle/>
          <a:p>
            <a:pPr marL="0" indent="358775" algn="just">
              <a:lnSpc>
                <a:spcPct val="90000"/>
              </a:lnSpc>
              <a:spcBef>
                <a:spcPct val="0"/>
              </a:spcBef>
              <a:buFont typeface="Arial" charset="0"/>
              <a:buNone/>
            </a:pPr>
            <a:r>
              <a:rPr lang="ru-RU" sz="2600">
                <a:solidFill>
                  <a:srgbClr val="002060"/>
                </a:solidFill>
                <a:latin typeface="Times New Roman" pitchFamily="18" charset="0"/>
                <a:ea typeface="Arial Unicode MS" pitchFamily="34" charset="-128"/>
                <a:cs typeface="Arial Unicode MS" pitchFamily="34" charset="-128"/>
              </a:rPr>
              <a:t>Задачи по формированию позитивных установок к различным видам труда и творчества у детей дошкольного возраста отражены в Федеральных государственных образовательных стандартах дошкольного образования в области «Социально-коммуникативное развитие».</a:t>
            </a:r>
          </a:p>
          <a:p>
            <a:pPr marL="0" indent="358775" algn="just">
              <a:lnSpc>
                <a:spcPct val="90000"/>
              </a:lnSpc>
              <a:spcBef>
                <a:spcPct val="0"/>
              </a:spcBef>
              <a:buFont typeface="Arial" charset="0"/>
              <a:buNone/>
            </a:pPr>
            <a:r>
              <a:rPr lang="ru-RU" sz="2600">
                <a:solidFill>
                  <a:srgbClr val="002060"/>
                </a:solidFill>
                <a:latin typeface="Times New Roman" pitchFamily="18" charset="0"/>
                <a:ea typeface="Arial Unicode MS" pitchFamily="34" charset="-128"/>
                <a:cs typeface="Arial Unicode MS" pitchFamily="34" charset="-128"/>
              </a:rPr>
              <a:t>	 В п. 3.1 ФГОС ДО определены  требования к условиям реализации основной образовательной программы дошкольного образования. Для успешного решения задач, предусмотренных программой по формированию у детей дошкольного возраста позитивных установок к различным видам труда и творчества, первостепенное значение имеет создание необходимых условий. Только при хорошей организации ребенок испытывает радость от труда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Объект 2"/>
          <p:cNvSpPr>
            <a:spLocks noGrp="1"/>
          </p:cNvSpPr>
          <p:nvPr>
            <p:ph type="body" idx="1"/>
          </p:nvPr>
        </p:nvSpPr>
        <p:spPr>
          <a:xfrm>
            <a:off x="250825" y="404813"/>
            <a:ext cx="8642350" cy="6119812"/>
          </a:xfrm>
          <a:solidFill>
            <a:schemeClr val="bg1">
              <a:alpha val="67842"/>
            </a:schemeClr>
          </a:solidFill>
          <a:ln>
            <a:miter lim="800000"/>
            <a:headEnd/>
            <a:tailEnd/>
          </a:ln>
        </p:spPr>
        <p:txBody>
          <a:bodyPr anchor="t">
            <a:normAutofit/>
          </a:bodyPr>
          <a:lstStyle/>
          <a:p>
            <a:pPr marL="0" indent="358775" algn="just" fontAlgn="auto">
              <a:spcAft>
                <a:spcPts val="0"/>
              </a:spcAft>
              <a:buFont typeface="Arial" charset="0"/>
              <a:buNone/>
              <a:defRPr/>
            </a:pPr>
            <a:r>
              <a:rPr lang="ru-RU" sz="2400" dirty="0">
                <a:solidFill>
                  <a:srgbClr val="002060"/>
                </a:solidFill>
                <a:latin typeface="Times New Roman" pitchFamily="18" charset="0"/>
                <a:ea typeface="Arial Unicode MS" pitchFamily="34" charset="-128"/>
                <a:cs typeface="Arial Unicode MS" pitchFamily="34" charset="-128"/>
              </a:rPr>
              <a:t>В соответствии с ФГОС трудовое воспитание - одно из важных направлений в работе дошкольных учреждений, главной целью которого является </a:t>
            </a:r>
            <a:r>
              <a:rPr lang="ru-RU" sz="2400" i="1" dirty="0">
                <a:solidFill>
                  <a:srgbClr val="002060"/>
                </a:solidFill>
                <a:latin typeface="Times New Roman" pitchFamily="18" charset="0"/>
                <a:ea typeface="Arial Unicode MS" pitchFamily="34" charset="-128"/>
                <a:cs typeface="Arial Unicode MS" pitchFamily="34" charset="-128"/>
              </a:rPr>
              <a:t>формирование положительного отношения к труду </a:t>
            </a:r>
            <a:r>
              <a:rPr lang="ru-RU" sz="2400" dirty="0">
                <a:solidFill>
                  <a:srgbClr val="002060"/>
                </a:solidFill>
                <a:latin typeface="Times New Roman" pitchFamily="18" charset="0"/>
                <a:ea typeface="Arial Unicode MS" pitchFamily="34" charset="-128"/>
                <a:cs typeface="Arial Unicode MS" pitchFamily="34" charset="-128"/>
              </a:rPr>
              <a:t>через решение следующих </a:t>
            </a:r>
            <a:r>
              <a:rPr lang="ru-RU" sz="2400" i="1" dirty="0">
                <a:solidFill>
                  <a:srgbClr val="002060"/>
                </a:solidFill>
                <a:latin typeface="Times New Roman" pitchFamily="18" charset="0"/>
                <a:ea typeface="Arial Unicode MS" pitchFamily="34" charset="-128"/>
                <a:cs typeface="Arial Unicode MS" pitchFamily="34" charset="-128"/>
              </a:rPr>
              <a:t>задач:</a:t>
            </a:r>
            <a:endParaRPr lang="ru-RU" sz="2400" dirty="0">
              <a:solidFill>
                <a:srgbClr val="002060"/>
              </a:solidFill>
              <a:latin typeface="Times New Roman" pitchFamily="18" charset="0"/>
              <a:ea typeface="Arial Unicode MS" pitchFamily="34" charset="-128"/>
              <a:cs typeface="Arial Unicode MS" pitchFamily="34" charset="-128"/>
            </a:endParaRPr>
          </a:p>
          <a:p>
            <a:pPr marL="0" algn="just" fontAlgn="auto">
              <a:spcAft>
                <a:spcPts val="0"/>
              </a:spcAft>
              <a:buFont typeface="Wingdings 2"/>
              <a:buNone/>
              <a:defRPr/>
            </a:pPr>
            <a:r>
              <a:rPr lang="ru-RU" sz="2400" dirty="0">
                <a:solidFill>
                  <a:srgbClr val="002060"/>
                </a:solidFill>
                <a:latin typeface="Times New Roman" pitchFamily="18" charset="0"/>
                <a:ea typeface="Arial Unicode MS" pitchFamily="34" charset="-128"/>
                <a:cs typeface="Arial Unicode MS" pitchFamily="34" charset="-128"/>
              </a:rPr>
              <a:t>формирование позитивных установок к различным видам труда и творчества;</a:t>
            </a:r>
          </a:p>
          <a:p>
            <a:pPr marL="0" algn="just" fontAlgn="auto">
              <a:spcAft>
                <a:spcPts val="0"/>
              </a:spcAft>
              <a:buFont typeface="Wingdings 2"/>
              <a:buNone/>
              <a:defRPr/>
            </a:pPr>
            <a:r>
              <a:rPr lang="ru-RU" sz="2400" dirty="0">
                <a:solidFill>
                  <a:srgbClr val="002060"/>
                </a:solidFill>
                <a:latin typeface="Times New Roman" pitchFamily="18" charset="0"/>
                <a:ea typeface="Arial Unicode MS" pitchFamily="34" charset="-128"/>
                <a:cs typeface="Arial Unicode MS" pitchFamily="34" charset="-128"/>
              </a:rPr>
              <a:t>воспитание ценностного отношения к собственному труду, труду других людей и его результатам; </a:t>
            </a:r>
            <a:endParaRPr lang="ru-RU" sz="2400" dirty="0">
              <a:solidFill>
                <a:srgbClr val="002060"/>
              </a:solidFill>
              <a:ea typeface="Arial Unicode MS" pitchFamily="34" charset="-128"/>
              <a:cs typeface="Arial Unicode MS" pitchFamily="34" charset="-128"/>
            </a:endParaRPr>
          </a:p>
          <a:p>
            <a:pPr marL="0" algn="just" fontAlgn="auto">
              <a:spcAft>
                <a:spcPts val="0"/>
              </a:spcAft>
              <a:buFont typeface="Wingdings 2"/>
              <a:buNone/>
              <a:defRPr/>
            </a:pPr>
            <a:r>
              <a:rPr lang="ru-RU" sz="2400" dirty="0">
                <a:solidFill>
                  <a:srgbClr val="002060"/>
                </a:solidFill>
                <a:latin typeface="Times New Roman" pitchFamily="18" charset="0"/>
                <a:ea typeface="Arial Unicode MS" pitchFamily="34" charset="-128"/>
                <a:cs typeface="Arial Unicode MS" pitchFamily="34" charset="-128"/>
              </a:rPr>
              <a:t>воспитание личности ребенка в аспекте труда и творчества.</a:t>
            </a:r>
          </a:p>
          <a:p>
            <a:pPr marL="0" algn="just" fontAlgn="auto">
              <a:spcAft>
                <a:spcPts val="0"/>
              </a:spcAft>
              <a:buFont typeface="Wingdings 2"/>
              <a:buNone/>
              <a:defRPr/>
            </a:pPr>
            <a:r>
              <a:rPr lang="ru-RU" sz="2400" dirty="0">
                <a:solidFill>
                  <a:srgbClr val="002060"/>
                </a:solidFill>
                <a:latin typeface="Times New Roman" pitchFamily="18" charset="0"/>
                <a:ea typeface="Arial Unicode MS" pitchFamily="34" charset="-128"/>
                <a:cs typeface="Arial Unicode MS" pitchFamily="34" charset="-128"/>
              </a:rPr>
              <a:t>развитие творческой инициативы, способности самостоятельно себя реализовать в различных видах труда и творчества</a:t>
            </a:r>
          </a:p>
          <a:p>
            <a:pPr marL="0" fontAlgn="auto">
              <a:spcAft>
                <a:spcPts val="0"/>
              </a:spcAft>
              <a:buFont typeface="Wingdings 2"/>
              <a:buNone/>
              <a:defRPr/>
            </a:pPr>
            <a:endParaRPr lang="ru-RU" sz="2400" dirty="0">
              <a:solidFill>
                <a:schemeClr val="tx1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/>
          </p:cNvSpPr>
          <p:nvPr>
            <p:ph type="title"/>
          </p:nvPr>
        </p:nvSpPr>
        <p:spPr bwMode="auto">
          <a:xfrm>
            <a:off x="250825" y="188913"/>
            <a:ext cx="8569325" cy="1368425"/>
          </a:xfrm>
          <a:solidFill>
            <a:schemeClr val="bg1">
              <a:alpha val="45882"/>
            </a:schemeClr>
          </a:solidFill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2800" dirty="0">
                <a:solidFill>
                  <a:srgbClr val="002060"/>
                </a:solidFill>
                <a:latin typeface="Times New Roman" pitchFamily="18" charset="0"/>
              </a:rPr>
              <a:t>Принципы воспитания у детей позитивного отношения к труду</a:t>
            </a:r>
          </a:p>
        </p:txBody>
      </p:sp>
      <p:sp>
        <p:nvSpPr>
          <p:cNvPr id="18435" name="Rectangle 3"/>
          <p:cNvSpPr>
            <a:spLocks noGrp="1"/>
          </p:cNvSpPr>
          <p:nvPr>
            <p:ph type="body" idx="1"/>
          </p:nvPr>
        </p:nvSpPr>
        <p:spPr>
          <a:xfrm>
            <a:off x="179388" y="1600200"/>
            <a:ext cx="8713787" cy="5068888"/>
          </a:xfrm>
          <a:solidFill>
            <a:schemeClr val="bg1">
              <a:alpha val="67842"/>
            </a:schemeClr>
          </a:solidFill>
        </p:spPr>
        <p:txBody>
          <a:bodyPr anchor="t"/>
          <a:lstStyle/>
          <a:p>
            <a:pPr marL="17463" algn="just">
              <a:lnSpc>
                <a:spcPct val="90000"/>
              </a:lnSpc>
              <a:spcBef>
                <a:spcPct val="0"/>
              </a:spcBef>
            </a:pPr>
            <a:r>
              <a:rPr lang="ru-RU">
                <a:solidFill>
                  <a:srgbClr val="002060"/>
                </a:solidFill>
                <a:latin typeface="Times New Roman" pitchFamily="18" charset="0"/>
                <a:ea typeface="Arial Unicode MS" pitchFamily="34" charset="-128"/>
                <a:cs typeface="Arial Unicode MS" pitchFamily="34" charset="-128"/>
              </a:rPr>
              <a:t>Поддержка инициативы детей в различных видах деятельности;</a:t>
            </a:r>
          </a:p>
          <a:p>
            <a:pPr marL="17463" algn="just">
              <a:lnSpc>
                <a:spcPct val="90000"/>
              </a:lnSpc>
              <a:spcBef>
                <a:spcPct val="0"/>
              </a:spcBef>
            </a:pPr>
            <a:r>
              <a:rPr lang="ru-RU">
                <a:solidFill>
                  <a:srgbClr val="002060"/>
                </a:solidFill>
                <a:latin typeface="Times New Roman" pitchFamily="18" charset="0"/>
                <a:ea typeface="Arial Unicode MS" pitchFamily="34" charset="-128"/>
                <a:cs typeface="Arial Unicode MS" pitchFamily="34" charset="-128"/>
              </a:rPr>
              <a:t>Содействие и сотрудничество детей и взрослых, признание ребенка полноценным участником образовательных отношений;</a:t>
            </a:r>
          </a:p>
          <a:p>
            <a:pPr marL="17463" algn="just">
              <a:lnSpc>
                <a:spcPct val="90000"/>
              </a:lnSpc>
              <a:spcBef>
                <a:spcPct val="0"/>
              </a:spcBef>
            </a:pPr>
            <a:r>
              <a:rPr lang="ru-RU">
                <a:solidFill>
                  <a:srgbClr val="002060"/>
                </a:solidFill>
                <a:latin typeface="Times New Roman" pitchFamily="18" charset="0"/>
                <a:ea typeface="Arial Unicode MS" pitchFamily="34" charset="-128"/>
                <a:cs typeface="Arial Unicode MS" pitchFamily="34" charset="-128"/>
              </a:rPr>
              <a:t>Построение образовательной деятельности на основе индивидуальных особенностей каждого ребенка;</a:t>
            </a:r>
          </a:p>
          <a:p>
            <a:pPr marL="17463" algn="just">
              <a:lnSpc>
                <a:spcPct val="90000"/>
              </a:lnSpc>
              <a:spcBef>
                <a:spcPct val="0"/>
              </a:spcBef>
            </a:pPr>
            <a:r>
              <a:rPr lang="ru-RU">
                <a:solidFill>
                  <a:srgbClr val="002060"/>
                </a:solidFill>
                <a:latin typeface="Times New Roman" pitchFamily="18" charset="0"/>
                <a:ea typeface="Arial Unicode MS" pitchFamily="34" charset="-128"/>
                <a:cs typeface="Arial Unicode MS" pitchFamily="34" charset="-128"/>
              </a:rPr>
              <a:t>Полноценное проживание ребенком всех этапов детства, обогащение (амплификация) детского  развития;</a:t>
            </a:r>
          </a:p>
          <a:p>
            <a:pPr marL="17463" algn="just">
              <a:lnSpc>
                <a:spcPct val="90000"/>
              </a:lnSpc>
              <a:spcBef>
                <a:spcPct val="0"/>
              </a:spcBef>
            </a:pPr>
            <a:r>
              <a:rPr lang="ru-RU">
                <a:solidFill>
                  <a:srgbClr val="002060"/>
                </a:solidFill>
                <a:latin typeface="Times New Roman" pitchFamily="18" charset="0"/>
                <a:ea typeface="Arial Unicode MS" pitchFamily="34" charset="-128"/>
                <a:cs typeface="Arial Unicode MS" pitchFamily="34" charset="-128"/>
              </a:rPr>
              <a:t>Формирование познавательных интересов и познавательных действий ребенка в различных видах деятельности;</a:t>
            </a:r>
          </a:p>
          <a:p>
            <a:pPr marL="17463" algn="just">
              <a:lnSpc>
                <a:spcPct val="90000"/>
              </a:lnSpc>
              <a:spcBef>
                <a:spcPct val="0"/>
              </a:spcBef>
            </a:pPr>
            <a:r>
              <a:rPr lang="ru-RU">
                <a:solidFill>
                  <a:srgbClr val="002060"/>
                </a:solidFill>
                <a:latin typeface="Times New Roman" pitchFamily="18" charset="0"/>
                <a:ea typeface="Arial Unicode MS" pitchFamily="34" charset="-128"/>
                <a:cs typeface="Arial Unicode MS" pitchFamily="34" charset="-128"/>
              </a:rPr>
              <a:t>Возрастная адекватность дошкольного образования (соответствие условий, требований, методов  возрасту и особенностям  развития);</a:t>
            </a:r>
          </a:p>
          <a:p>
            <a:pPr marL="17463" algn="just">
              <a:lnSpc>
                <a:spcPct val="90000"/>
              </a:lnSpc>
              <a:spcBef>
                <a:spcPct val="0"/>
              </a:spcBef>
            </a:pPr>
            <a:r>
              <a:rPr lang="ru-RU">
                <a:solidFill>
                  <a:srgbClr val="002060"/>
                </a:solidFill>
                <a:latin typeface="Times New Roman" pitchFamily="18" charset="0"/>
                <a:ea typeface="Arial Unicode MS" pitchFamily="34" charset="-128"/>
                <a:cs typeface="Arial Unicode MS" pitchFamily="34" charset="-128"/>
              </a:rPr>
              <a:t>Принцип развивающего образования (системности и последовательности);</a:t>
            </a:r>
          </a:p>
          <a:p>
            <a:pPr marL="17463" algn="just">
              <a:lnSpc>
                <a:spcPct val="90000"/>
              </a:lnSpc>
              <a:spcBef>
                <a:spcPct val="0"/>
              </a:spcBef>
            </a:pPr>
            <a:r>
              <a:rPr lang="ru-RU">
                <a:solidFill>
                  <a:srgbClr val="002060"/>
                </a:solidFill>
                <a:latin typeface="Times New Roman" pitchFamily="18" charset="0"/>
                <a:ea typeface="Arial Unicode MS" pitchFamily="34" charset="-128"/>
                <a:cs typeface="Arial Unicode MS" pitchFamily="34" charset="-128"/>
              </a:rPr>
              <a:t>Принцип новизны (использование новейших информационных технологий);</a:t>
            </a:r>
          </a:p>
          <a:p>
            <a:pPr marL="17463" algn="just">
              <a:lnSpc>
                <a:spcPct val="90000"/>
              </a:lnSpc>
              <a:spcBef>
                <a:spcPct val="0"/>
              </a:spcBef>
            </a:pPr>
            <a:r>
              <a:rPr lang="ru-RU">
                <a:solidFill>
                  <a:srgbClr val="002060"/>
                </a:solidFill>
                <a:latin typeface="Times New Roman" pitchFamily="18" charset="0"/>
                <a:ea typeface="Arial Unicode MS" pitchFamily="34" charset="-128"/>
                <a:cs typeface="Arial Unicode MS" pitchFamily="34" charset="-128"/>
              </a:rPr>
              <a:t>Принцип интеграции (взаимопроникновение разделов программы и видов деятельности друг в друга, взаимное совмещение различных задач и образовательных технологий</a:t>
            </a:r>
            <a:r>
              <a:rPr lang="ru-RU">
                <a:solidFill>
                  <a:srgbClr val="002060"/>
                </a:solidFill>
                <a:latin typeface="Times New Roman" pitchFamily="18" charset="0"/>
              </a:rPr>
              <a:t>)</a:t>
            </a:r>
          </a:p>
          <a:p>
            <a:pPr marL="17463">
              <a:lnSpc>
                <a:spcPct val="90000"/>
              </a:lnSpc>
              <a:spcBef>
                <a:spcPct val="0"/>
              </a:spcBef>
            </a:pPr>
            <a:endParaRPr lang="ru-RU">
              <a:solidFill>
                <a:schemeClr val="tx1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3" name="Rectangle 3"/>
          <p:cNvSpPr>
            <a:spLocks noGrp="1"/>
          </p:cNvSpPr>
          <p:nvPr>
            <p:ph type="title"/>
          </p:nvPr>
        </p:nvSpPr>
        <p:spPr bwMode="auto">
          <a:xfrm>
            <a:off x="446088" y="207963"/>
            <a:ext cx="8108950" cy="1143000"/>
          </a:xfrm>
          <a:solidFill>
            <a:schemeClr val="bg1">
              <a:alpha val="45882"/>
            </a:schemeClr>
          </a:solidFill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b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Виды труда дошкольников</a:t>
            </a:r>
            <a:endParaRPr lang="ru-RU" b="0" dirty="0">
              <a:solidFill>
                <a:schemeClr val="tx2">
                  <a:satMod val="13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459" name="Rectangle 4"/>
          <p:cNvSpPr>
            <a:spLocks noGrp="1"/>
          </p:cNvSpPr>
          <p:nvPr>
            <p:ph type="body" idx="1"/>
          </p:nvPr>
        </p:nvSpPr>
        <p:spPr>
          <a:xfrm>
            <a:off x="179388" y="1600200"/>
            <a:ext cx="8713787" cy="4924425"/>
          </a:xfrm>
          <a:solidFill>
            <a:schemeClr val="bg1">
              <a:alpha val="67842"/>
            </a:schemeClr>
          </a:solidFill>
        </p:spPr>
        <p:txBody>
          <a:bodyPr anchor="t"/>
          <a:lstStyle/>
          <a:p>
            <a:pPr marL="17463">
              <a:spcBef>
                <a:spcPct val="0"/>
              </a:spcBef>
              <a:buFont typeface="Arial" charset="0"/>
              <a:buNone/>
            </a:pPr>
            <a:r>
              <a:rPr lang="ru-RU" sz="2400" dirty="0">
                <a:solidFill>
                  <a:schemeClr val="tx1"/>
                </a:solidFill>
                <a:latin typeface="Arial Unicode MS" pitchFamily="34" charset="-128"/>
              </a:rPr>
              <a:t>   </a:t>
            </a:r>
            <a:r>
              <a:rPr lang="ru-RU" sz="2400" dirty="0">
                <a:solidFill>
                  <a:srgbClr val="002060"/>
                </a:solidFill>
                <a:latin typeface="Times New Roman" pitchFamily="18" charset="0"/>
              </a:rPr>
              <a:t>Труд детей в детском саду многообразен. Это позволяет поддерживать у них интерес к  трудовой деятельности, осуществлять их всестороннее развитие.  </a:t>
            </a:r>
          </a:p>
          <a:p>
            <a:pPr marL="17463" algn="ctr">
              <a:spcBef>
                <a:spcPct val="0"/>
              </a:spcBef>
              <a:buFont typeface="Arial" charset="0"/>
              <a:buNone/>
            </a:pPr>
            <a:endParaRPr lang="ru-RU" sz="2800" b="1" i="1" u="sng" dirty="0">
              <a:solidFill>
                <a:srgbClr val="002060"/>
              </a:solidFill>
              <a:latin typeface="Times New Roman" pitchFamily="18" charset="0"/>
            </a:endParaRPr>
          </a:p>
          <a:p>
            <a:pPr marL="17463" algn="ctr">
              <a:spcBef>
                <a:spcPct val="0"/>
              </a:spcBef>
              <a:buFont typeface="Arial" charset="0"/>
              <a:buNone/>
            </a:pPr>
            <a:r>
              <a:rPr lang="ru-RU" sz="2800" b="1" i="1" u="sng" dirty="0">
                <a:solidFill>
                  <a:srgbClr val="002060"/>
                </a:solidFill>
                <a:latin typeface="Times New Roman" pitchFamily="18" charset="0"/>
              </a:rPr>
              <a:t>РАЗЛИЧАЮТ ЧЕТЫРЕ ОСНОВНЫХ ВИДА ДЕТСКОГО ТРУДА:</a:t>
            </a:r>
            <a:r>
              <a:rPr lang="ru-RU" sz="2800" b="1" u="sng" dirty="0">
                <a:solidFill>
                  <a:srgbClr val="002060"/>
                </a:solidFill>
                <a:latin typeface="Times New Roman" pitchFamily="18" charset="0"/>
              </a:rPr>
              <a:t> </a:t>
            </a:r>
          </a:p>
          <a:p>
            <a:pPr marL="17463">
              <a:spcBef>
                <a:spcPct val="0"/>
              </a:spcBef>
              <a:buFont typeface="Arial" charset="0"/>
              <a:buNone/>
            </a:pPr>
            <a:r>
              <a:rPr lang="ru-RU" sz="2800" dirty="0">
                <a:solidFill>
                  <a:srgbClr val="002060"/>
                </a:solidFill>
                <a:latin typeface="Times New Roman" pitchFamily="18" charset="0"/>
              </a:rPr>
              <a:t>  </a:t>
            </a:r>
          </a:p>
          <a:p>
            <a:pPr marL="17463">
              <a:spcBef>
                <a:spcPct val="0"/>
              </a:spcBef>
              <a:buFont typeface="Arial" charset="0"/>
              <a:buNone/>
            </a:pPr>
            <a:r>
              <a:rPr lang="ru-RU" sz="3600" dirty="0">
                <a:solidFill>
                  <a:srgbClr val="002060"/>
                </a:solidFill>
                <a:latin typeface="Times New Roman" pitchFamily="18" charset="0"/>
              </a:rPr>
              <a:t>-  самообслуживание, </a:t>
            </a:r>
          </a:p>
          <a:p>
            <a:pPr marL="17463">
              <a:spcBef>
                <a:spcPct val="0"/>
              </a:spcBef>
              <a:buFont typeface="Arial" charset="0"/>
              <a:buNone/>
            </a:pPr>
            <a:r>
              <a:rPr lang="ru-RU" sz="3600" dirty="0">
                <a:solidFill>
                  <a:srgbClr val="002060"/>
                </a:solidFill>
                <a:latin typeface="Times New Roman" pitchFamily="18" charset="0"/>
              </a:rPr>
              <a:t>-  хозяйственно – бытовой труд,</a:t>
            </a:r>
          </a:p>
          <a:p>
            <a:pPr marL="17463">
              <a:spcBef>
                <a:spcPct val="0"/>
              </a:spcBef>
              <a:buFont typeface="Arial" charset="0"/>
              <a:buNone/>
            </a:pPr>
            <a:r>
              <a:rPr lang="ru-RU" sz="3600" dirty="0">
                <a:solidFill>
                  <a:srgbClr val="002060"/>
                </a:solidFill>
                <a:latin typeface="Times New Roman" pitchFamily="18" charset="0"/>
              </a:rPr>
              <a:t>-  труд в природе,</a:t>
            </a:r>
          </a:p>
          <a:p>
            <a:pPr marL="17463">
              <a:spcBef>
                <a:spcPct val="0"/>
              </a:spcBef>
              <a:buFont typeface="Arial" charset="0"/>
              <a:buNone/>
            </a:pPr>
            <a:r>
              <a:rPr lang="ru-RU" sz="3600" dirty="0">
                <a:solidFill>
                  <a:srgbClr val="002060"/>
                </a:solidFill>
                <a:latin typeface="Times New Roman" pitchFamily="18" charset="0"/>
              </a:rPr>
              <a:t>-  ручной труд.</a:t>
            </a:r>
          </a:p>
        </p:txBody>
      </p:sp>
    </p:spTree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/>
          </p:cNvSpPr>
          <p:nvPr>
            <p:ph type="title"/>
          </p:nvPr>
        </p:nvSpPr>
        <p:spPr bwMode="auto">
          <a:xfrm>
            <a:off x="323850" y="115888"/>
            <a:ext cx="8497888" cy="1287462"/>
          </a:xfrm>
          <a:solidFill>
            <a:schemeClr val="bg1">
              <a:alpha val="45882"/>
            </a:schemeClr>
          </a:solidFill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dirty="0">
                <a:solidFill>
                  <a:srgbClr val="002060"/>
                </a:solidFill>
                <a:latin typeface="Times New Roman" pitchFamily="18" charset="0"/>
              </a:rPr>
              <a:t>Компоненты трудовой деятельности</a:t>
            </a:r>
          </a:p>
        </p:txBody>
      </p:sp>
      <p:sp>
        <p:nvSpPr>
          <p:cNvPr id="10243" name="Rectangle 3"/>
          <p:cNvSpPr>
            <a:spLocks noGrp="1"/>
          </p:cNvSpPr>
          <p:nvPr>
            <p:ph type="body" idx="1"/>
          </p:nvPr>
        </p:nvSpPr>
        <p:spPr>
          <a:xfrm>
            <a:off x="179388" y="1600200"/>
            <a:ext cx="8785225" cy="4997450"/>
          </a:xfrm>
          <a:solidFill>
            <a:schemeClr val="bg1">
              <a:alpha val="67842"/>
            </a:schemeClr>
          </a:solidFill>
          <a:ln>
            <a:miter lim="800000"/>
            <a:headEnd/>
            <a:tailEnd/>
          </a:ln>
        </p:spPr>
        <p:txBody>
          <a:bodyPr anchor="t">
            <a:normAutofit/>
          </a:bodyPr>
          <a:lstStyle/>
          <a:p>
            <a:pPr fontAlgn="auto">
              <a:lnSpc>
                <a:spcPct val="90000"/>
              </a:lnSpc>
              <a:spcAft>
                <a:spcPts val="0"/>
              </a:spcAft>
              <a:buFont typeface="Wingdings 2"/>
              <a:buNone/>
              <a:defRPr/>
            </a:pPr>
            <a:r>
              <a:rPr lang="ru-RU" sz="2400" b="1" i="1" dirty="0">
                <a:solidFill>
                  <a:srgbClr val="002060"/>
                </a:solidFill>
                <a:latin typeface="Times New Roman" pitchFamily="18" charset="0"/>
              </a:rPr>
              <a:t>Мотив</a:t>
            </a:r>
            <a:r>
              <a:rPr lang="ru-RU" sz="2400" b="1" i="1" dirty="0">
                <a:solidFill>
                  <a:schemeClr val="tx1"/>
                </a:solidFill>
                <a:latin typeface="Times New Roman" pitchFamily="18" charset="0"/>
              </a:rPr>
              <a:t> </a:t>
            </a:r>
            <a:r>
              <a:rPr lang="ru-RU" sz="2400" i="1" dirty="0">
                <a:solidFill>
                  <a:schemeClr val="tx1"/>
                </a:solidFill>
                <a:latin typeface="Times New Roman" pitchFamily="18" charset="0"/>
              </a:rPr>
              <a:t> - </a:t>
            </a:r>
            <a:r>
              <a:rPr lang="ru-RU" sz="2400" i="1" u="sng" dirty="0">
                <a:solidFill>
                  <a:schemeClr val="tx1"/>
                </a:solidFill>
                <a:latin typeface="Times New Roman" pitchFamily="18" charset="0"/>
              </a:rPr>
              <a:t>это причина, побуждающая к трудовой деятельности или заинтересовывающий момент</a:t>
            </a:r>
          </a:p>
          <a:p>
            <a:pPr fontAlgn="auto">
              <a:lnSpc>
                <a:spcPct val="90000"/>
              </a:lnSpc>
              <a:spcAft>
                <a:spcPts val="0"/>
              </a:spcAft>
              <a:buFont typeface="Arial" charset="0"/>
              <a:buNone/>
              <a:defRPr/>
            </a:pPr>
            <a:endParaRPr lang="ru-RU" sz="2400" i="1" dirty="0">
              <a:solidFill>
                <a:schemeClr val="tx1"/>
              </a:solidFill>
              <a:latin typeface="Times New Roman" pitchFamily="18" charset="0"/>
            </a:endParaRPr>
          </a:p>
          <a:p>
            <a:pPr fontAlgn="auto">
              <a:lnSpc>
                <a:spcPct val="90000"/>
              </a:lnSpc>
              <a:spcAft>
                <a:spcPts val="0"/>
              </a:spcAft>
              <a:buFont typeface="Wingdings 2"/>
              <a:buNone/>
              <a:defRPr/>
            </a:pPr>
            <a:r>
              <a:rPr lang="ru-RU" sz="2400" b="1" i="1" dirty="0">
                <a:solidFill>
                  <a:srgbClr val="002060"/>
                </a:solidFill>
                <a:latin typeface="Times New Roman" pitchFamily="18" charset="0"/>
              </a:rPr>
              <a:t>Цель</a:t>
            </a:r>
            <a:r>
              <a:rPr lang="ru-RU" sz="2400" i="1" dirty="0">
                <a:solidFill>
                  <a:schemeClr val="tx1"/>
                </a:solidFill>
                <a:latin typeface="Times New Roman" pitchFamily="18" charset="0"/>
              </a:rPr>
              <a:t> </a:t>
            </a:r>
            <a:r>
              <a:rPr lang="ru-RU" sz="2400" i="1" u="sng" dirty="0">
                <a:solidFill>
                  <a:schemeClr val="tx1"/>
                </a:solidFill>
                <a:latin typeface="Times New Roman" pitchFamily="18" charset="0"/>
              </a:rPr>
              <a:t>- это то, к чему надо стремиться. </a:t>
            </a:r>
          </a:p>
          <a:p>
            <a:pPr fontAlgn="auto">
              <a:lnSpc>
                <a:spcPct val="90000"/>
              </a:lnSpc>
              <a:spcAft>
                <a:spcPts val="0"/>
              </a:spcAft>
              <a:buFont typeface="Wingdings 2"/>
              <a:buNone/>
              <a:defRPr/>
            </a:pPr>
            <a:endParaRPr lang="ru-RU" sz="2400" i="1" dirty="0">
              <a:solidFill>
                <a:schemeClr val="tx1"/>
              </a:solidFill>
              <a:latin typeface="Times New Roman" pitchFamily="18" charset="0"/>
            </a:endParaRPr>
          </a:p>
          <a:p>
            <a:pPr fontAlgn="auto">
              <a:lnSpc>
                <a:spcPct val="90000"/>
              </a:lnSpc>
              <a:spcAft>
                <a:spcPts val="0"/>
              </a:spcAft>
              <a:buFont typeface="Wingdings 2"/>
              <a:buNone/>
              <a:defRPr/>
            </a:pPr>
            <a:r>
              <a:rPr lang="ru-RU" sz="2400" b="1" i="1" dirty="0">
                <a:solidFill>
                  <a:srgbClr val="002060"/>
                </a:solidFill>
                <a:latin typeface="Times New Roman" pitchFamily="18" charset="0"/>
              </a:rPr>
              <a:t>Трудовые действия </a:t>
            </a:r>
            <a:r>
              <a:rPr lang="ru-RU" sz="2400" i="1" dirty="0">
                <a:solidFill>
                  <a:schemeClr val="tx1"/>
                </a:solidFill>
                <a:latin typeface="Times New Roman" pitchFamily="18" charset="0"/>
              </a:rPr>
              <a:t>– </a:t>
            </a:r>
            <a:r>
              <a:rPr lang="ru-RU" sz="2400" i="1" u="sng" dirty="0">
                <a:solidFill>
                  <a:schemeClr val="tx1"/>
                </a:solidFill>
                <a:latin typeface="Times New Roman" pitchFamily="18" charset="0"/>
              </a:rPr>
              <a:t>это то,  при помощи чего осуществляется цель и достигается результат</a:t>
            </a:r>
          </a:p>
          <a:p>
            <a:pPr fontAlgn="auto">
              <a:lnSpc>
                <a:spcPct val="90000"/>
              </a:lnSpc>
              <a:spcAft>
                <a:spcPts val="0"/>
              </a:spcAft>
              <a:buFont typeface="Wingdings 2"/>
              <a:buNone/>
              <a:defRPr/>
            </a:pPr>
            <a:endParaRPr lang="ru-RU" sz="2400" i="1" u="sng" dirty="0">
              <a:solidFill>
                <a:schemeClr val="tx1"/>
              </a:solidFill>
              <a:latin typeface="Times New Roman" pitchFamily="18" charset="0"/>
            </a:endParaRPr>
          </a:p>
          <a:p>
            <a:pPr fontAlgn="auto">
              <a:lnSpc>
                <a:spcPct val="90000"/>
              </a:lnSpc>
              <a:spcAft>
                <a:spcPts val="0"/>
              </a:spcAft>
              <a:buFont typeface="Wingdings 2"/>
              <a:buNone/>
              <a:defRPr/>
            </a:pPr>
            <a:r>
              <a:rPr lang="ru-RU" sz="2400" b="1" i="1" dirty="0">
                <a:solidFill>
                  <a:srgbClr val="002060"/>
                </a:solidFill>
                <a:latin typeface="Times New Roman" pitchFamily="18" charset="0"/>
              </a:rPr>
              <a:t> Планирование  </a:t>
            </a:r>
            <a:r>
              <a:rPr lang="ru-RU" sz="2400" i="1" dirty="0">
                <a:solidFill>
                  <a:schemeClr val="tx1"/>
                </a:solidFill>
                <a:latin typeface="Times New Roman" pitchFamily="18" charset="0"/>
              </a:rPr>
              <a:t>- </a:t>
            </a:r>
            <a:r>
              <a:rPr lang="ru-RU" sz="2400" i="1" u="sng" dirty="0">
                <a:solidFill>
                  <a:schemeClr val="tx1"/>
                </a:solidFill>
                <a:latin typeface="Times New Roman" pitchFamily="18" charset="0"/>
              </a:rPr>
              <a:t>это умение предвидеть предстоящую работу</a:t>
            </a:r>
          </a:p>
          <a:p>
            <a:pPr fontAlgn="auto">
              <a:lnSpc>
                <a:spcPct val="90000"/>
              </a:lnSpc>
              <a:spcAft>
                <a:spcPts val="0"/>
              </a:spcAft>
              <a:buFont typeface="Wingdings 2"/>
              <a:buNone/>
              <a:defRPr/>
            </a:pPr>
            <a:endParaRPr lang="ru-RU" sz="2400" i="1" u="sng" dirty="0">
              <a:solidFill>
                <a:schemeClr val="tx1"/>
              </a:solidFill>
              <a:latin typeface="Times New Roman" pitchFamily="18" charset="0"/>
            </a:endParaRPr>
          </a:p>
          <a:p>
            <a:pPr fontAlgn="auto">
              <a:lnSpc>
                <a:spcPct val="90000"/>
              </a:lnSpc>
              <a:spcAft>
                <a:spcPts val="0"/>
              </a:spcAft>
              <a:buFont typeface="Wingdings 2"/>
              <a:buNone/>
              <a:defRPr/>
            </a:pPr>
            <a:r>
              <a:rPr lang="ru-RU" sz="2400" i="1" dirty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ru-RU" sz="2400" b="1" i="1" dirty="0">
                <a:solidFill>
                  <a:srgbClr val="002060"/>
                </a:solidFill>
                <a:latin typeface="Times New Roman" pitchFamily="18" charset="0"/>
              </a:rPr>
              <a:t>Результат</a:t>
            </a:r>
            <a:r>
              <a:rPr lang="ru-RU" sz="2400" i="1" dirty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ru-RU" sz="2400" i="1" u="sng" dirty="0">
                <a:solidFill>
                  <a:schemeClr val="tx1"/>
                </a:solidFill>
                <a:latin typeface="Times New Roman" pitchFamily="18" charset="0"/>
              </a:rPr>
              <a:t>-  это показатель завершения работы,  фактор,  помогающий воспитывать у детей интерес к труду.</a:t>
            </a:r>
            <a:r>
              <a:rPr lang="ru-RU" sz="2400" dirty="0">
                <a:solidFill>
                  <a:schemeClr val="folHlink"/>
                </a:solidFill>
                <a:latin typeface="Times New Roman" pitchFamily="18" charset="0"/>
              </a:rPr>
              <a:t> </a:t>
            </a:r>
          </a:p>
          <a:p>
            <a:pPr fontAlgn="auto">
              <a:spcAft>
                <a:spcPts val="0"/>
              </a:spcAft>
              <a:buFont typeface="Wingdings 2"/>
              <a:buNone/>
              <a:defRPr/>
            </a:pPr>
            <a:endParaRPr lang="ru-RU" sz="2400" dirty="0">
              <a:latin typeface="Times New Roman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1613" y="207963"/>
            <a:ext cx="8739187" cy="1112837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2800" dirty="0">
                <a:solidFill>
                  <a:srgbClr val="002060"/>
                </a:solidFill>
              </a:rPr>
              <a:t>Задачи трудового воспитания детей дошкольного возраста по группам</a:t>
            </a:r>
          </a:p>
        </p:txBody>
      </p:sp>
      <p:graphicFrame>
        <p:nvGraphicFramePr>
          <p:cNvPr id="11287" name="Group 23"/>
          <p:cNvGraphicFramePr>
            <a:graphicFrameLocks noGrp="1"/>
          </p:cNvGraphicFramePr>
          <p:nvPr>
            <p:ph idx="4294967295"/>
          </p:nvPr>
        </p:nvGraphicFramePr>
        <p:xfrm>
          <a:off x="0" y="1557338"/>
          <a:ext cx="8785225" cy="5184775"/>
        </p:xfrm>
        <a:graphic>
          <a:graphicData uri="http://schemas.openxmlformats.org/drawingml/2006/table">
            <a:tbl>
              <a:tblPr/>
              <a:tblGrid>
                <a:gridCol w="148431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6843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9863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6257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0811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8826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Группа раннего  возраста</a:t>
                      </a:r>
                      <a:endParaRPr kumimoji="0" lang="ru-RU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7E4B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 Младшая группа</a:t>
                      </a:r>
                      <a:endParaRPr kumimoji="0" lang="ru-RU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7E4B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Средняя группа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 </a:t>
                      </a:r>
                      <a:endParaRPr kumimoji="0" lang="ru-RU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7E4B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Старшая группа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 </a:t>
                      </a:r>
                      <a:endParaRPr kumimoji="0" lang="ru-RU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7E4B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Подготови-тельная</a:t>
                      </a:r>
                      <a:r>
                        <a:rPr kumimoji="0" lang="ru-RU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     группа</a:t>
                      </a:r>
                      <a:endParaRPr kumimoji="0" lang="ru-RU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7E4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3021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Начинается приобщение детей к трудовой деятельности.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Основной вид труда в этом возрасте </a:t>
                      </a:r>
                      <a:r>
                        <a:rPr kumimoji="0" lang="ru-RU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charset="0"/>
                          <a:cs typeface="Arial" charset="0"/>
                        </a:rPr>
                        <a:t>- </a:t>
                      </a:r>
                      <a:r>
                        <a:rPr kumimoji="0" lang="ru-RU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самообслуживание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Продолжается формирование у детей желания к посильному труду.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 </a:t>
                      </a:r>
                      <a:endParaRPr kumimoji="0" lang="ru-RU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Times New Roman" pitchFamily="18" charset="0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Дети активно овладевают различными трудовыми навыками и приемами труда в природе, хозяйственно-бытового труда и самообслуживания.</a:t>
                      </a:r>
                      <a:endParaRPr kumimoji="0" lang="ru-RU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Times New Roman" pitchFamily="18" charset="0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Добавляется ручной труд.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Делается акцент на формирование всех доступных детям умений, навыков в различных видах труда. Формируется осознанное отношение и интерес к трудовой деятельности, умение достигать результата.</a:t>
                      </a:r>
                      <a:endParaRPr kumimoji="0" lang="ru-RU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Times New Roman" pitchFamily="18" charset="0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Сформированные навыки и умения совершенствуются.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 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 </a:t>
                      </a:r>
                      <a:endParaRPr kumimoji="0" lang="ru-RU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Times New Roman" pitchFamily="18" charset="0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F1D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  <p:transition/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 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1324</TotalTime>
  <Words>2153</Words>
  <Application>Microsoft Office PowerPoint</Application>
  <PresentationFormat>Экран (4:3)</PresentationFormat>
  <Paragraphs>249</Paragraphs>
  <Slides>36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36</vt:i4>
      </vt:variant>
    </vt:vector>
  </HeadingPairs>
  <TitlesOfParts>
    <vt:vector size="37" baseType="lpstr">
      <vt:lpstr>Солнцестояние</vt:lpstr>
      <vt:lpstr>ТРУДОВОЕ ВОСПИТАНИЕ В ДОУ</vt:lpstr>
      <vt:lpstr>Презентация PowerPoint</vt:lpstr>
      <vt:lpstr>Задачи трудового воспитания в ДОУ</vt:lpstr>
      <vt:lpstr>Трудовая деятельность в ДОО в соответствии ФГОС ДО</vt:lpstr>
      <vt:lpstr>Презентация PowerPoint</vt:lpstr>
      <vt:lpstr>Принципы воспитания у детей позитивного отношения к труду</vt:lpstr>
      <vt:lpstr>Виды труда дошкольников</vt:lpstr>
      <vt:lpstr>Компоненты трудовой деятельности</vt:lpstr>
      <vt:lpstr>Задачи трудового воспитания детей дошкольного возраста по группам</vt:lpstr>
      <vt:lpstr>Примерная сетка совместной образовательной деятельности и культурных практик в режимных моментах </vt:lpstr>
      <vt:lpstr> Самообслуживание - труд, направленный на удовлетворение повседневных личных потребностей </vt:lpstr>
      <vt:lpstr> Овладение компонентами трудовой деятельности в процессе самообслуживания </vt:lpstr>
      <vt:lpstr>Хозяйственно-бытовой труд направлен на поддержание чистоты и порядка в помещении и на участке, помощь взрослым при организации режимных процессов.</vt:lpstr>
      <vt:lpstr>Презентация PowerPoint</vt:lpstr>
      <vt:lpstr> Труд в природе  - в уголке природы, в цветнике, на огороде </vt:lpstr>
      <vt:lpstr>  Овладение компонентами трудовой деятельности в процессе труда в природе  </vt:lpstr>
      <vt:lpstr>Ручной труд - развивает конструктивные способности детей, полезные практические навыки и ориентировки, формирует интерес к работе, готовность справиться с ней </vt:lpstr>
      <vt:lpstr> Овладение компонентами трудовой деятельности в процессе ручного труда </vt:lpstr>
      <vt:lpstr>Презентация PowerPoint</vt:lpstr>
      <vt:lpstr>Санитарно-эпидемиологические требования к  организации и содержанию работы по трудовому воспитанию      </vt:lpstr>
      <vt:lpstr>  </vt:lpstr>
      <vt:lpstr> Современные подходы к формированию  предметно-развивающей среды в ДОУ в соответствии с требованиями ФГОС </vt:lpstr>
      <vt:lpstr>Презентация PowerPoint</vt:lpstr>
      <vt:lpstr>Презентация PowerPoint</vt:lpstr>
      <vt:lpstr>Недостатки в основном процессе:</vt:lpstr>
      <vt:lpstr>Недостатки в условиях: </vt:lpstr>
      <vt:lpstr>Недостатки в результатах: </vt:lpstr>
      <vt:lpstr>  В решении данной проблемы необходимо: </vt:lpstr>
      <vt:lpstr>  Для устранения недостатков следует обратить внимание:    </vt:lpstr>
      <vt:lpstr>Клуб умных и находчивых </vt:lpstr>
      <vt:lpstr>Презентация PowerPoint</vt:lpstr>
      <vt:lpstr>Презентация PowerPoint</vt:lpstr>
      <vt:lpstr>«Творческий» - с помощью жестов,  показать пословицу </vt:lpstr>
      <vt:lpstr>Вывод: </vt:lpstr>
      <vt:lpstr>Презентация PowerPoint</vt:lpstr>
      <vt:lpstr>Презентация PowerPoint</vt:lpstr>
    </vt:vector>
  </TitlesOfParts>
  <Company>Департамент Образования города Липецка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«Современные  подходы к трудовому воспитанию   дошкольников в свете ФГОС».</dc:title>
  <dc:creator>Пользователь</dc:creator>
  <cp:lastModifiedBy>79156941870</cp:lastModifiedBy>
  <cp:revision>131</cp:revision>
  <dcterms:created xsi:type="dcterms:W3CDTF">2014-10-07T13:01:36Z</dcterms:created>
  <dcterms:modified xsi:type="dcterms:W3CDTF">2022-06-20T17:45:42Z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444619</vt:lpwstr>
  </property>
  <property fmtid="{D5CDD505-2E9C-101B-9397-08002B2CF9AE}" pid="3" name="NXPowerLiteSettings">
    <vt:lpwstr>F6000400038000</vt:lpwstr>
  </property>
  <property fmtid="{D5CDD505-2E9C-101B-9397-08002B2CF9AE}" pid="4" name="NXPowerLiteVersion">
    <vt:lpwstr>D4.3.1</vt:lpwstr>
  </property>
</Properties>
</file>