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8" r:id="rId3"/>
    <p:sldId id="333" r:id="rId4"/>
    <p:sldId id="332" r:id="rId5"/>
    <p:sldId id="259" r:id="rId6"/>
    <p:sldId id="296" r:id="rId7"/>
    <p:sldId id="299" r:id="rId8"/>
    <p:sldId id="294" r:id="rId9"/>
    <p:sldId id="319" r:id="rId10"/>
    <p:sldId id="260" r:id="rId11"/>
    <p:sldId id="321" r:id="rId12"/>
    <p:sldId id="273" r:id="rId13"/>
    <p:sldId id="285" r:id="rId14"/>
    <p:sldId id="307" r:id="rId15"/>
    <p:sldId id="308" r:id="rId16"/>
    <p:sldId id="309" r:id="rId17"/>
    <p:sldId id="310" r:id="rId18"/>
    <p:sldId id="311" r:id="rId19"/>
    <p:sldId id="317" r:id="rId20"/>
    <p:sldId id="335" r:id="rId21"/>
    <p:sldId id="312" r:id="rId22"/>
    <p:sldId id="314" r:id="rId23"/>
    <p:sldId id="323" r:id="rId24"/>
    <p:sldId id="292" r:id="rId25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94" autoAdjust="0"/>
    <p:restoredTop sz="86545" autoAdjust="0"/>
  </p:normalViewPr>
  <p:slideViewPr>
    <p:cSldViewPr snapToGrid="0">
      <p:cViewPr varScale="1">
        <p:scale>
          <a:sx n="38" d="100"/>
          <a:sy n="38" d="100"/>
        </p:scale>
        <p:origin x="-108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26B90-0278-4FEB-9A51-C8CAFFD17ABA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7C24-93A6-4BB1-9924-E12D9AE06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124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3DC88-A873-4E3A-A51C-00D5E8A80D64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CD813-4D9F-42EA-84E7-2597C9EBC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D813-4D9F-42EA-84E7-2597C9EBC7C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D813-4D9F-42EA-84E7-2597C9EBC7C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D813-4D9F-42EA-84E7-2597C9EBC7C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D813-4D9F-42EA-84E7-2597C9EBC7C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D813-4D9F-42EA-84E7-2597C9EBC7C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68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78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4307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55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83520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97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0798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70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93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49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40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24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82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63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02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84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9595-1D1A-4018-8896-D814F3A41AC3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4499F4-3AD8-4DC9-85B9-92506B277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28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3080" y="365760"/>
            <a:ext cx="9921239" cy="38482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Организация системы работы по реализации программ углубленного обучения в профильных и предпрофильных классах в урочное и внеурочное время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8733" y="4579259"/>
            <a:ext cx="8915399" cy="1836781"/>
          </a:xfrm>
        </p:spPr>
        <p:txBody>
          <a:bodyPr>
            <a:noAutofit/>
          </a:bodyPr>
          <a:lstStyle/>
          <a:p>
            <a:pPr algn="r"/>
            <a:r>
              <a:rPr lang="ru-RU" sz="20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Идигишева</a:t>
            </a:r>
            <a:r>
              <a:rPr lang="ru-RU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Н.К.,</a:t>
            </a:r>
          </a:p>
          <a:p>
            <a:pPr algn="r"/>
            <a:r>
              <a:rPr lang="ru-RU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учитель химии МБОУ «Лицей №1» </a:t>
            </a:r>
          </a:p>
          <a:p>
            <a:pPr algn="r"/>
            <a:r>
              <a:rPr lang="ru-RU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 «город Бугуруслан»</a:t>
            </a:r>
          </a:p>
          <a:p>
            <a:pPr algn="ctr"/>
            <a:endParaRPr lang="ru-RU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0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355" y="270149"/>
            <a:ext cx="9882289" cy="98346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Место химии в учебном плане в СОО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602" y="1219198"/>
            <a:ext cx="11793794" cy="563880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«Химия» входит в состав предметной области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«Естественно-научные предметы»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класса предусмотрено резервное учебное время, которое может быть использовано участниками образовательного процесса в целях формирования вариативной составляющей содержания конкретной рабочей программы. При этом обязательная (инвариантная) часть содержания предмета, установленная примерной рабочей программой, и время, отводимое на её изучение, должны быть сохранены полностью.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7182679"/>
              </p:ext>
            </p:extLst>
          </p:nvPr>
        </p:nvGraphicFramePr>
        <p:xfrm>
          <a:off x="722671" y="1925613"/>
          <a:ext cx="10884310" cy="1631252"/>
        </p:xfrm>
        <a:graphic>
          <a:graphicData uri="http://schemas.openxmlformats.org/drawingml/2006/table">
            <a:tbl>
              <a:tblPr firstRow="1" firstCol="1" bandRow="1"/>
              <a:tblGrid>
                <a:gridCol w="3902160">
                  <a:extLst>
                    <a:ext uri="{9D8B030D-6E8A-4147-A177-3AD203B41FA5}">
                      <a16:colId xmlns:a16="http://schemas.microsoft.com/office/drawing/2014/main" xmlns="" val="4168654128"/>
                    </a:ext>
                  </a:extLst>
                </a:gridCol>
                <a:gridCol w="1623703">
                  <a:extLst>
                    <a:ext uri="{9D8B030D-6E8A-4147-A177-3AD203B41FA5}">
                      <a16:colId xmlns:a16="http://schemas.microsoft.com/office/drawing/2014/main" xmlns="" val="910538922"/>
                    </a:ext>
                  </a:extLst>
                </a:gridCol>
                <a:gridCol w="2678651">
                  <a:extLst>
                    <a:ext uri="{9D8B030D-6E8A-4147-A177-3AD203B41FA5}">
                      <a16:colId xmlns:a16="http://schemas.microsoft.com/office/drawing/2014/main" xmlns="" val="3872326407"/>
                    </a:ext>
                  </a:extLst>
                </a:gridCol>
                <a:gridCol w="2679796">
                  <a:extLst>
                    <a:ext uri="{9D8B030D-6E8A-4147-A177-3AD203B41FA5}">
                      <a16:colId xmlns:a16="http://schemas.microsoft.com/office/drawing/2014/main" xmlns="" val="85468977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за 2 года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1886909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3018595"/>
                  </a:ext>
                </a:extLst>
              </a:tr>
              <a:tr h="692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(углубленный уровень)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359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389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Преподавание химии в 10-11 классах</a:t>
            </a:r>
            <a:b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3252" name="AutoShape 4" descr="Химия. 8 класс. Углублённый уровень. Учебник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6" name="AutoShape 8" descr="C:\Users\User\Desktop\f3dfe83d-07c4-4004-828d-0fb16a9d4cc4-res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8" name="AutoShape 2" descr="https://ndc.bookvoed.ru/resize/354x560/pim/products/images/6e/c6/018eecf3-6c00-7011-8313-42fef7316ec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19" name="Picture 3" descr="C:\Users\User\Downloads\KA-005445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1794" y="1523999"/>
            <a:ext cx="3255605" cy="4966177"/>
          </a:xfrm>
          <a:prstGeom prst="rect">
            <a:avLst/>
          </a:prstGeom>
          <a:noFill/>
        </p:spPr>
      </p:pic>
      <p:pic>
        <p:nvPicPr>
          <p:cNvPr id="60421" name="Picture 5" descr="Химия. 11 класс. Углубленный уровень. Учеб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8248" y="1691640"/>
            <a:ext cx="3273512" cy="4951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389" y="296671"/>
            <a:ext cx="8911687" cy="89044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Расчетные задачи по химии 10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761" y="1187115"/>
            <a:ext cx="11253020" cy="5422231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Вычисления по уравнению химической реакции (массы, объёма, количества исходного вещества или продукта реакции по известным массе, объёму, количеству одного из исходных веществ или продуктов реакции) 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Углубленный уровень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молекулярной формулы органического соединения по массовым долям элементов, входящих в его состав;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молекулярной формулы органического соединения по массе (объёму) продуктов сгорания;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молекулярной формулы органического соединения по количеству вещества (массе, объёму) продуктов реакции и/или исходных веществ;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структурной формулы органического вещества на основе его химических свойств или способов получения;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доли выхода продукта реакции от теоретически возможного </a:t>
            </a:r>
          </a:p>
        </p:txBody>
      </p:sp>
    </p:spTree>
    <p:extLst>
      <p:ext uri="{BB962C8B-B14F-4D97-AF65-F5344CB8AC3E}">
        <p14:creationId xmlns:p14="http://schemas.microsoft.com/office/powerpoint/2010/main" xmlns="" val="4278663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432" y="0"/>
            <a:ext cx="11646568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Экспериментальные методы изучения веществ и их превращений 11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60" y="447575"/>
            <a:ext cx="11549513" cy="6410425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Базовый уровень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опыты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и описание демонстрационных и лабораторных опытов (разложение пероксида водорода в присутствии катализатора, определение среды растворов веществ с помощью универсального индикатора, реакции ионного обмена);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решение экспериментальных задач;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наблюдение и описание демонстрационных и лабораторных опытов (взаимодействие гидроксида алюминия с растворами кислот и щелочей, качественные реакции на катионы металлов)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работы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«Влияние различных факторов на скорость химической реакции»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коллекциями: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демонстрация таблиц «Периодическая система химических элементов Д И Менделеева»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изучение моделей кристаллических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решѐток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изучение коллекции «Металлы и сплавы»,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изучение образцов неметаллов;</a:t>
            </a:r>
          </a:p>
          <a:p>
            <a:pPr marL="0" indent="0">
              <a:buNone/>
            </a:pP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0" indent="0">
              <a:buNone/>
            </a:pP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Углубленный уровень </a:t>
            </a:r>
          </a:p>
          <a:p>
            <a:pPr marL="0" indent="0">
              <a:buNone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опыты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разложение пероксида водорода в присутствии катализатора; модели кристаллических решёток; проведение реакций ионного обмена; определение среды растворов с помощью индикаторов; изучение влияния различных факторов на скорость химической реакции и положение химического равновесия горение серы, фосфора, железа, магния в кислороде; взаимодействие щелочных и щелочноземельных металлов с водой (возможно использование видеоматериалов);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взаимодействие цинка и железа с растворами кислот и щелочей; качественные реакции на неорганические анионы, катион водорода и катионы металлов;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взаимодействие гидроксидов алюминия и цинка с растворами кислот и щелочей;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работы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• решение экспериментальных задач по темам «Галогены», «Сера и её соединения», «Азот и фосфор и их соединения», «Металлы главных подгрупп», «Металлы побочных подгрупп»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коллекциями: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изучение образцов неметаллов;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изучение коллекции «Металлы и сплавы»;</a:t>
            </a:r>
          </a:p>
        </p:txBody>
      </p:sp>
    </p:spTree>
    <p:extLst>
      <p:ext uri="{BB962C8B-B14F-4D97-AF65-F5344CB8AC3E}">
        <p14:creationId xmlns:p14="http://schemas.microsoft.com/office/powerpoint/2010/main" xmlns="" val="2108656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1" y="928688"/>
            <a:ext cx="8887884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685800"/>
            <a:ext cx="12192000" cy="6172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/>
              <a:t>                                                        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15200" y="914400"/>
            <a:ext cx="3759200" cy="105629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Личностно- ориентированное</a:t>
            </a:r>
          </a:p>
          <a:p>
            <a:pPr algn="ctr"/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обучение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9062" y="1158765"/>
            <a:ext cx="3860800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Моя  практика                           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16800" y="3657600"/>
            <a:ext cx="3657600" cy="838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Кейс-технология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16800" y="4953000"/>
            <a:ext cx="3657600" cy="9906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Проектная технология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406640" y="2087880"/>
            <a:ext cx="3759200" cy="1066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Технология проблемного изучения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876800" y="1371600"/>
            <a:ext cx="1930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978400" y="160020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876800" y="1828800"/>
            <a:ext cx="2336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4660900" y="2197100"/>
            <a:ext cx="2667000" cy="223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099560" y="4572000"/>
            <a:ext cx="1629092" cy="15633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42" name="Picture 2" descr="C:\Users\User\Desktop\20230906_1521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00927" y="5486400"/>
            <a:ext cx="38100000" cy="28575000"/>
          </a:xfrm>
          <a:prstGeom prst="rect">
            <a:avLst/>
          </a:prstGeom>
          <a:noFill/>
        </p:spPr>
      </p:pic>
      <p:pic>
        <p:nvPicPr>
          <p:cNvPr id="18" name="Picture 1" descr="C:\Users\User\Desktop\20230906_1521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56" y="2412124"/>
            <a:ext cx="4747172" cy="3560379"/>
          </a:xfrm>
          <a:prstGeom prst="rect">
            <a:avLst/>
          </a:prstGeom>
          <a:noFill/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403131" y="0"/>
            <a:ext cx="9774621" cy="7882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0" y="1203960"/>
            <a:ext cx="6339840" cy="5074920"/>
          </a:xfrm>
        </p:spPr>
        <p:txBody>
          <a:bodyPr>
            <a:noAutofit/>
          </a:bodyPr>
          <a:lstStyle/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sz="28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Индивидуальная и групповая работа;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опорных  конспектов;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 самоконтроль;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Организация исследовательского          эксперимента;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Постановка проблемы и поиск ее решения;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самостоятельной поисковой деятельности   посредством усложнения заданий от репродуктивных до творческих.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1080" y="1598613"/>
            <a:ext cx="4067491" cy="4262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2466" name="Picture 2" descr="C:\Users\User\Desktop\Рабочий стол\фото тр\20231128_100050.jpg"/>
          <p:cNvPicPr>
            <a:picLocks noChangeAspect="1" noChangeArrowheads="1"/>
          </p:cNvPicPr>
          <p:nvPr/>
        </p:nvPicPr>
        <p:blipFill>
          <a:blip r:embed="rId2" cstate="print"/>
          <a:srcRect l="25273" t="27273"/>
          <a:stretch>
            <a:fillRect/>
          </a:stretch>
        </p:blipFill>
        <p:spPr bwMode="auto">
          <a:xfrm>
            <a:off x="488564" y="1041517"/>
            <a:ext cx="3793876" cy="3423803"/>
          </a:xfrm>
          <a:prstGeom prst="rect">
            <a:avLst/>
          </a:prstGeom>
          <a:noFill/>
        </p:spPr>
      </p:pic>
      <p:pic>
        <p:nvPicPr>
          <p:cNvPr id="6" name="Picture 4" descr="C:\Users\User\Desktop\Рабочий стол\фото тр\dsc_9738-890x5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366" y="3200399"/>
            <a:ext cx="4055394" cy="3584921"/>
          </a:xfrm>
          <a:prstGeom prst="rect">
            <a:avLst/>
          </a:prstGeom>
          <a:noFill/>
        </p:spPr>
      </p:pic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1342171" y="0"/>
            <a:ext cx="10316429" cy="7882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Аспекты личностно-ориентированной технологии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172" y="2000568"/>
            <a:ext cx="4344988" cy="29524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Текст 4"/>
          <p:cNvGrpSpPr>
            <a:grpSpLocks noGrp="1"/>
          </p:cNvGrpSpPr>
          <p:nvPr/>
        </p:nvGrpSpPr>
        <p:grpSpPr>
          <a:xfrm>
            <a:off x="4663440" y="685800"/>
            <a:ext cx="6797039" cy="5699760"/>
            <a:chOff x="-842660" y="78086"/>
            <a:chExt cx="8871573" cy="5544562"/>
          </a:xfrm>
        </p:grpSpPr>
        <p:sp>
          <p:nvSpPr>
            <p:cNvPr id="6" name="Полилиния 5"/>
            <p:cNvSpPr/>
            <p:nvPr/>
          </p:nvSpPr>
          <p:spPr>
            <a:xfrm>
              <a:off x="2690589" y="78086"/>
              <a:ext cx="4445994" cy="762000"/>
            </a:xfrm>
            <a:custGeom>
              <a:avLst/>
              <a:gdLst>
                <a:gd name="connsiteX0" fmla="*/ 0 w 2060290"/>
                <a:gd name="connsiteY0" fmla="*/ 0 h 1236174"/>
                <a:gd name="connsiteX1" fmla="*/ 2060290 w 2060290"/>
                <a:gd name="connsiteY1" fmla="*/ 0 h 1236174"/>
                <a:gd name="connsiteX2" fmla="*/ 2060290 w 2060290"/>
                <a:gd name="connsiteY2" fmla="*/ 1236174 h 1236174"/>
                <a:gd name="connsiteX3" fmla="*/ 0 w 2060290"/>
                <a:gd name="connsiteY3" fmla="*/ 1236174 h 1236174"/>
                <a:gd name="connsiteX4" fmla="*/ 0 w 2060290"/>
                <a:gd name="connsiteY4" fmla="*/ 0 h 123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290" h="1236174">
                  <a:moveTo>
                    <a:pt x="0" y="0"/>
                  </a:moveTo>
                  <a:lnTo>
                    <a:pt x="2060290" y="0"/>
                  </a:lnTo>
                  <a:lnTo>
                    <a:pt x="2060290" y="1236174"/>
                  </a:lnTo>
                  <a:lnTo>
                    <a:pt x="0" y="1236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Типы уроков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486321" y="4860648"/>
              <a:ext cx="2092477" cy="762000"/>
            </a:xfrm>
            <a:custGeom>
              <a:avLst/>
              <a:gdLst>
                <a:gd name="connsiteX0" fmla="*/ 0 w 2060290"/>
                <a:gd name="connsiteY0" fmla="*/ 0 h 1236174"/>
                <a:gd name="connsiteX1" fmla="*/ 2060290 w 2060290"/>
                <a:gd name="connsiteY1" fmla="*/ 0 h 1236174"/>
                <a:gd name="connsiteX2" fmla="*/ 2060290 w 2060290"/>
                <a:gd name="connsiteY2" fmla="*/ 1236174 h 1236174"/>
                <a:gd name="connsiteX3" fmla="*/ 0 w 2060290"/>
                <a:gd name="connsiteY3" fmla="*/ 1236174 h 1236174"/>
                <a:gd name="connsiteX4" fmla="*/ 0 w 2060290"/>
                <a:gd name="connsiteY4" fmla="*/ 0 h 123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290" h="1236174">
                  <a:moveTo>
                    <a:pt x="0" y="0"/>
                  </a:moveTo>
                  <a:lnTo>
                    <a:pt x="2060290" y="0"/>
                  </a:lnTo>
                  <a:lnTo>
                    <a:pt x="2060290" y="1236174"/>
                  </a:lnTo>
                  <a:lnTo>
                    <a:pt x="0" y="1236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Беседа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 rot="1385103">
              <a:off x="6115791" y="1421248"/>
              <a:ext cx="1913122" cy="660762"/>
            </a:xfrm>
            <a:custGeom>
              <a:avLst/>
              <a:gdLst>
                <a:gd name="connsiteX0" fmla="*/ 0 w 2060290"/>
                <a:gd name="connsiteY0" fmla="*/ 0 h 1236174"/>
                <a:gd name="connsiteX1" fmla="*/ 2060290 w 2060290"/>
                <a:gd name="connsiteY1" fmla="*/ 0 h 1236174"/>
                <a:gd name="connsiteX2" fmla="*/ 2060290 w 2060290"/>
                <a:gd name="connsiteY2" fmla="*/ 1236174 h 1236174"/>
                <a:gd name="connsiteX3" fmla="*/ 0 w 2060290"/>
                <a:gd name="connsiteY3" fmla="*/ 1236174 h 1236174"/>
                <a:gd name="connsiteX4" fmla="*/ 0 w 2060290"/>
                <a:gd name="connsiteY4" fmla="*/ 0 h 123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290" h="1236174">
                  <a:moveTo>
                    <a:pt x="0" y="0"/>
                  </a:moveTo>
                  <a:lnTo>
                    <a:pt x="2060290" y="0"/>
                  </a:lnTo>
                  <a:lnTo>
                    <a:pt x="2060290" y="1236174"/>
                  </a:lnTo>
                  <a:lnTo>
                    <a:pt x="0" y="123617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Лекция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 rot="20925867">
              <a:off x="209849" y="1237847"/>
              <a:ext cx="3030889" cy="612762"/>
            </a:xfrm>
            <a:custGeom>
              <a:avLst/>
              <a:gdLst>
                <a:gd name="connsiteX0" fmla="*/ 0 w 2060290"/>
                <a:gd name="connsiteY0" fmla="*/ 0 h 1236174"/>
                <a:gd name="connsiteX1" fmla="*/ 2060290 w 2060290"/>
                <a:gd name="connsiteY1" fmla="*/ 0 h 1236174"/>
                <a:gd name="connsiteX2" fmla="*/ 2060290 w 2060290"/>
                <a:gd name="connsiteY2" fmla="*/ 1236174 h 1236174"/>
                <a:gd name="connsiteX3" fmla="*/ 0 w 2060290"/>
                <a:gd name="connsiteY3" fmla="*/ 1236174 h 1236174"/>
                <a:gd name="connsiteX4" fmla="*/ 0 w 2060290"/>
                <a:gd name="connsiteY4" fmla="*/ 0 h 123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290" h="1236174">
                  <a:moveTo>
                    <a:pt x="0" y="0"/>
                  </a:moveTo>
                  <a:lnTo>
                    <a:pt x="2060290" y="0"/>
                  </a:lnTo>
                  <a:lnTo>
                    <a:pt x="2060290" y="1236174"/>
                  </a:lnTo>
                  <a:lnTo>
                    <a:pt x="0" y="123617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Эксперимент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605891" y="1888848"/>
              <a:ext cx="2060290" cy="691396"/>
            </a:xfrm>
            <a:custGeom>
              <a:avLst/>
              <a:gdLst>
                <a:gd name="connsiteX0" fmla="*/ 0 w 2060290"/>
                <a:gd name="connsiteY0" fmla="*/ 0 h 1236174"/>
                <a:gd name="connsiteX1" fmla="*/ 2060290 w 2060290"/>
                <a:gd name="connsiteY1" fmla="*/ 0 h 1236174"/>
                <a:gd name="connsiteX2" fmla="*/ 2060290 w 2060290"/>
                <a:gd name="connsiteY2" fmla="*/ 1236174 h 1236174"/>
                <a:gd name="connsiteX3" fmla="*/ 0 w 2060290"/>
                <a:gd name="connsiteY3" fmla="*/ 1236174 h 1236174"/>
                <a:gd name="connsiteX4" fmla="*/ 0 w 2060290"/>
                <a:gd name="connsiteY4" fmla="*/ 0 h 123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290" h="1236174">
                  <a:moveTo>
                    <a:pt x="0" y="0"/>
                  </a:moveTo>
                  <a:lnTo>
                    <a:pt x="2060290" y="0"/>
                  </a:lnTo>
                  <a:lnTo>
                    <a:pt x="2060290" y="1236174"/>
                  </a:lnTo>
                  <a:lnTo>
                    <a:pt x="0" y="1236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Семинар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176649" y="3108048"/>
              <a:ext cx="1793552" cy="457200"/>
            </a:xfrm>
            <a:custGeom>
              <a:avLst/>
              <a:gdLst>
                <a:gd name="connsiteX0" fmla="*/ 0 w 2060290"/>
                <a:gd name="connsiteY0" fmla="*/ 0 h 1236174"/>
                <a:gd name="connsiteX1" fmla="*/ 2060290 w 2060290"/>
                <a:gd name="connsiteY1" fmla="*/ 0 h 1236174"/>
                <a:gd name="connsiteX2" fmla="*/ 2060290 w 2060290"/>
                <a:gd name="connsiteY2" fmla="*/ 1236174 h 1236174"/>
                <a:gd name="connsiteX3" fmla="*/ 0 w 2060290"/>
                <a:gd name="connsiteY3" fmla="*/ 1236174 h 1236174"/>
                <a:gd name="connsiteX4" fmla="*/ 0 w 2060290"/>
                <a:gd name="connsiteY4" fmla="*/ 0 h 123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290" h="1236174">
                  <a:moveTo>
                    <a:pt x="0" y="0"/>
                  </a:moveTo>
                  <a:lnTo>
                    <a:pt x="2060290" y="0"/>
                  </a:lnTo>
                  <a:lnTo>
                    <a:pt x="2060290" y="1236174"/>
                  </a:lnTo>
                  <a:lnTo>
                    <a:pt x="0" y="1236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Зачет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-842660" y="2809474"/>
              <a:ext cx="3839071" cy="685799"/>
            </a:xfrm>
            <a:custGeom>
              <a:avLst/>
              <a:gdLst>
                <a:gd name="connsiteX0" fmla="*/ 0 w 2060290"/>
                <a:gd name="connsiteY0" fmla="*/ 0 h 1236174"/>
                <a:gd name="connsiteX1" fmla="*/ 2060290 w 2060290"/>
                <a:gd name="connsiteY1" fmla="*/ 0 h 1236174"/>
                <a:gd name="connsiteX2" fmla="*/ 2060290 w 2060290"/>
                <a:gd name="connsiteY2" fmla="*/ 1236174 h 1236174"/>
                <a:gd name="connsiteX3" fmla="*/ 0 w 2060290"/>
                <a:gd name="connsiteY3" fmla="*/ 1236174 h 1236174"/>
                <a:gd name="connsiteX4" fmla="*/ 0 w 2060290"/>
                <a:gd name="connsiteY4" fmla="*/ 0 h 123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290" h="1236174">
                  <a:moveTo>
                    <a:pt x="0" y="0"/>
                  </a:moveTo>
                  <a:lnTo>
                    <a:pt x="2060290" y="0"/>
                  </a:lnTo>
                  <a:lnTo>
                    <a:pt x="2060290" y="1236174"/>
                  </a:lnTo>
                  <a:lnTo>
                    <a:pt x="0" y="1236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AD6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Самостоятельная работа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175409" y="3360074"/>
              <a:ext cx="2893870" cy="990600"/>
            </a:xfrm>
            <a:custGeom>
              <a:avLst/>
              <a:gdLst>
                <a:gd name="connsiteX0" fmla="*/ 0 w 2060290"/>
                <a:gd name="connsiteY0" fmla="*/ 0 h 1236174"/>
                <a:gd name="connsiteX1" fmla="*/ 2060290 w 2060290"/>
                <a:gd name="connsiteY1" fmla="*/ 0 h 1236174"/>
                <a:gd name="connsiteX2" fmla="*/ 2060290 w 2060290"/>
                <a:gd name="connsiteY2" fmla="*/ 1236174 h 1236174"/>
                <a:gd name="connsiteX3" fmla="*/ 0 w 2060290"/>
                <a:gd name="connsiteY3" fmla="*/ 1236174 h 1236174"/>
                <a:gd name="connsiteX4" fmla="*/ 0 w 2060290"/>
                <a:gd name="connsiteY4" fmla="*/ 0 h 123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290" h="1236174">
                  <a:moveTo>
                    <a:pt x="0" y="0"/>
                  </a:moveTo>
                  <a:lnTo>
                    <a:pt x="2060290" y="0"/>
                  </a:lnTo>
                  <a:lnTo>
                    <a:pt x="2060290" y="1236174"/>
                  </a:lnTo>
                  <a:lnTo>
                    <a:pt x="0" y="1236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Презентация</a:t>
              </a:r>
              <a:r>
                <a:rPr lang="ru-RU" sz="1900" b="0" kern="1200" dirty="0"/>
                <a:t> 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 rot="20358662">
              <a:off x="5877723" y="4555849"/>
              <a:ext cx="2060290" cy="685800"/>
            </a:xfrm>
            <a:custGeom>
              <a:avLst/>
              <a:gdLst>
                <a:gd name="connsiteX0" fmla="*/ 0 w 2060290"/>
                <a:gd name="connsiteY0" fmla="*/ 0 h 1236174"/>
                <a:gd name="connsiteX1" fmla="*/ 2060290 w 2060290"/>
                <a:gd name="connsiteY1" fmla="*/ 0 h 1236174"/>
                <a:gd name="connsiteX2" fmla="*/ 2060290 w 2060290"/>
                <a:gd name="connsiteY2" fmla="*/ 1236174 h 1236174"/>
                <a:gd name="connsiteX3" fmla="*/ 0 w 2060290"/>
                <a:gd name="connsiteY3" fmla="*/ 1236174 h 1236174"/>
                <a:gd name="connsiteX4" fmla="*/ 0 w 2060290"/>
                <a:gd name="connsiteY4" fmla="*/ 0 h 123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290" h="1236174">
                  <a:moveTo>
                    <a:pt x="0" y="0"/>
                  </a:moveTo>
                  <a:lnTo>
                    <a:pt x="2060290" y="0"/>
                  </a:lnTo>
                  <a:lnTo>
                    <a:pt x="2060290" y="1236174"/>
                  </a:lnTo>
                  <a:lnTo>
                    <a:pt x="0" y="1236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AF401D"/>
                  </a:solidFill>
                  <a:latin typeface="Times New Roman" pitchFamily="18" charset="0"/>
                  <a:cs typeface="Times New Roman" pitchFamily="18" charset="0"/>
                </a:rPr>
                <a:t>Игра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 rot="1010464">
              <a:off x="-287982" y="4292275"/>
              <a:ext cx="3630195" cy="914401"/>
            </a:xfrm>
            <a:custGeom>
              <a:avLst/>
              <a:gdLst>
                <a:gd name="connsiteX0" fmla="*/ 0 w 6959868"/>
                <a:gd name="connsiteY0" fmla="*/ 0 h 1706711"/>
                <a:gd name="connsiteX1" fmla="*/ 6959868 w 6959868"/>
                <a:gd name="connsiteY1" fmla="*/ 0 h 1706711"/>
                <a:gd name="connsiteX2" fmla="*/ 6959868 w 6959868"/>
                <a:gd name="connsiteY2" fmla="*/ 1706711 h 1706711"/>
                <a:gd name="connsiteX3" fmla="*/ 0 w 6959868"/>
                <a:gd name="connsiteY3" fmla="*/ 1706711 h 1706711"/>
                <a:gd name="connsiteX4" fmla="*/ 0 w 6959868"/>
                <a:gd name="connsiteY4" fmla="*/ 0 h 170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9868" h="1706711">
                  <a:moveTo>
                    <a:pt x="0" y="0"/>
                  </a:moveTo>
                  <a:lnTo>
                    <a:pt x="6959868" y="0"/>
                  </a:lnTo>
                  <a:lnTo>
                    <a:pt x="6959868" y="1706711"/>
                  </a:lnTo>
                  <a:lnTo>
                    <a:pt x="0" y="1706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Компьютерное тестирование</a:t>
              </a:r>
            </a:p>
          </p:txBody>
        </p:sp>
      </p:grpSp>
      <p:pic>
        <p:nvPicPr>
          <p:cNvPr id="63492" name="Picture 4" descr="C:\Users\User\Desktop\20231128_100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1104900"/>
            <a:ext cx="4155440" cy="3116580"/>
          </a:xfrm>
          <a:prstGeom prst="rect">
            <a:avLst/>
          </a:prstGeom>
          <a:noFill/>
        </p:spPr>
      </p:pic>
      <p:pic>
        <p:nvPicPr>
          <p:cNvPr id="63493" name="Picture 5" descr="C:\Users\User\Desktop\20241004_0948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" y="4099560"/>
            <a:ext cx="4114800" cy="2575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2720" y="350520"/>
            <a:ext cx="7879080" cy="14782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/>
            </a:r>
            <a:br>
              <a:rPr lang="ru-RU" sz="4000" b="1" dirty="0">
                <a:solidFill>
                  <a:schemeClr val="accent1"/>
                </a:solidFill>
              </a:rPr>
            </a:br>
            <a:r>
              <a:rPr lang="ru-RU" sz="4000" b="1" dirty="0">
                <a:solidFill>
                  <a:schemeClr val="accent1"/>
                </a:solidFill>
              </a:rPr>
              <a:t/>
            </a:r>
            <a:br>
              <a:rPr lang="ru-RU" sz="4000" b="1" dirty="0">
                <a:solidFill>
                  <a:schemeClr val="accent1"/>
                </a:solidFill>
              </a:rPr>
            </a:br>
            <a:r>
              <a:rPr lang="ru-RU" sz="4000" b="1" dirty="0">
                <a:solidFill>
                  <a:schemeClr val="accent1"/>
                </a:solidFill>
              </a:rPr>
              <a:t/>
            </a:r>
            <a:br>
              <a:rPr lang="ru-RU" sz="4000" b="1" dirty="0">
                <a:solidFill>
                  <a:schemeClr val="accent1"/>
                </a:solidFill>
              </a:rPr>
            </a:br>
            <a:r>
              <a:rPr lang="ru-RU" sz="4000" b="1" dirty="0">
                <a:solidFill>
                  <a:schemeClr val="accent1"/>
                </a:solidFill>
              </a:rPr>
              <a:t/>
            </a:r>
            <a:br>
              <a:rPr lang="ru-RU" sz="4000" b="1" dirty="0">
                <a:solidFill>
                  <a:schemeClr val="accent1"/>
                </a:solidFill>
              </a:rPr>
            </a:br>
            <a:r>
              <a:rPr lang="ru-RU" sz="4000" b="1" dirty="0">
                <a:solidFill>
                  <a:schemeClr val="accent1"/>
                </a:solidFill>
              </a:rPr>
              <a:t/>
            </a:r>
            <a:br>
              <a:rPr lang="ru-RU" sz="4000" b="1" dirty="0">
                <a:solidFill>
                  <a:schemeClr val="accent1"/>
                </a:solidFill>
              </a:rPr>
            </a:br>
            <a:r>
              <a:rPr lang="ru-RU" sz="4000" b="1" dirty="0">
                <a:solidFill>
                  <a:schemeClr val="accent1"/>
                </a:solidFill>
              </a:rPr>
              <a:t/>
            </a:r>
            <a:br>
              <a:rPr lang="ru-RU" sz="4000" b="1" dirty="0">
                <a:solidFill>
                  <a:schemeClr val="accent1"/>
                </a:solidFill>
              </a:rPr>
            </a:br>
            <a:r>
              <a:rPr lang="ru-RU" sz="4000" b="1" dirty="0">
                <a:solidFill>
                  <a:schemeClr val="accent1"/>
                </a:solidFill>
              </a:rPr>
              <a:t/>
            </a:r>
            <a:br>
              <a:rPr lang="ru-RU" sz="4000" b="1" dirty="0">
                <a:solidFill>
                  <a:schemeClr val="accent1"/>
                </a:solidFill>
              </a:rPr>
            </a:br>
            <a:r>
              <a:rPr lang="ru-RU" sz="4000" b="1" dirty="0">
                <a:solidFill>
                  <a:schemeClr val="accent1"/>
                </a:solidFill>
              </a:rPr>
              <a:t/>
            </a:r>
            <a:br>
              <a:rPr lang="ru-RU" sz="4000" b="1" dirty="0">
                <a:solidFill>
                  <a:schemeClr val="accent1"/>
                </a:solidFill>
              </a:rPr>
            </a:br>
            <a:r>
              <a:rPr lang="ru-RU" sz="4000" b="1" dirty="0">
                <a:solidFill>
                  <a:schemeClr val="accent1"/>
                </a:solidFill>
              </a:rPr>
              <a:t/>
            </a:r>
            <a:br>
              <a:rPr lang="ru-RU" sz="4000" b="1" dirty="0">
                <a:solidFill>
                  <a:schemeClr val="accent1"/>
                </a:solidFill>
              </a:rPr>
            </a:br>
            <a:r>
              <a:rPr lang="ru-RU" sz="4000" b="1" dirty="0">
                <a:solidFill>
                  <a:schemeClr val="accent1"/>
                </a:solidFill>
              </a:rPr>
              <a:t/>
            </a:r>
            <a:br>
              <a:rPr lang="ru-RU" sz="4000" b="1" dirty="0">
                <a:solidFill>
                  <a:schemeClr val="accent1"/>
                </a:solidFill>
              </a:rPr>
            </a:br>
            <a:r>
              <a:rPr lang="ru-RU" sz="4000" b="1" dirty="0">
                <a:solidFill>
                  <a:schemeClr val="accent1"/>
                </a:solidFill>
              </a:rPr>
              <a:t/>
            </a:r>
            <a:br>
              <a:rPr lang="ru-RU" sz="4000" b="1" dirty="0">
                <a:solidFill>
                  <a:schemeClr val="accent1"/>
                </a:solidFill>
              </a:rPr>
            </a:br>
            <a:r>
              <a:rPr lang="ru-RU" sz="5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Элективные курсы</a:t>
            </a:r>
            <a:br>
              <a:rPr lang="ru-RU" sz="5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0080" y="1600200"/>
          <a:ext cx="11292839" cy="4491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5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19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20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55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910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Название элективного курса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Количество часов в неделю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Количество часов за год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0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«Решение задач повышенного уровня сложности по органической химии»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ч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 ч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89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«Решение задач повышенного уровня сложности по химии»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2ч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 ч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«Удивительный мир ОВР»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1ч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 ч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МО 2024-2025 г\20241004_094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08760"/>
            <a:ext cx="5100320" cy="3825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98120"/>
            <a:ext cx="7423468" cy="1224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br>
              <a:rPr lang="ru-RU" sz="4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«В химии всё интересно»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4515" name="Picture 3" descr="C:\Users\User\Desktop\Рабочий стол\фото тр\t9mBKunz3t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56760" y="1662990"/>
            <a:ext cx="3505200" cy="4905450"/>
          </a:xfrm>
          <a:prstGeom prst="rect">
            <a:avLst/>
          </a:prstGeom>
          <a:noFill/>
        </p:spPr>
      </p:pic>
      <p:pic>
        <p:nvPicPr>
          <p:cNvPr id="64518" name="Picture 6" descr="https://sun9-38.userapi.com/impg/6TV1MZzc9YlzizCxjIkvR66LghcvoqeARd7QRw/G0YZih9R7ZI.jpg?size=1280x960&amp;quality=95&amp;sign=b02842d47a106b7a9b338d26ed4b2b16&amp;type=album"/>
          <p:cNvPicPr>
            <a:picLocks noChangeAspect="1" noChangeArrowheads="1"/>
          </p:cNvPicPr>
          <p:nvPr/>
        </p:nvPicPr>
        <p:blipFill>
          <a:blip r:embed="rId4" cstate="print"/>
          <a:srcRect r="3807"/>
          <a:stretch>
            <a:fillRect/>
          </a:stretch>
        </p:blipFill>
        <p:spPr bwMode="auto">
          <a:xfrm>
            <a:off x="7977918" y="2910840"/>
            <a:ext cx="3909282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04192"/>
            <a:ext cx="10072687" cy="159617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Городская  научно-практическая конференция</a:t>
            </a:r>
            <a:r>
              <a:rPr lang="ru-RU" sz="3200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«Маленький шаг –большая наука»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C:\Users\User\Desktop\20240401_1054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4771"/>
          <a:stretch>
            <a:fillRect/>
          </a:stretch>
        </p:blipFill>
        <p:spPr bwMode="auto">
          <a:xfrm>
            <a:off x="514350" y="1554480"/>
            <a:ext cx="4570134" cy="2308861"/>
          </a:xfrm>
          <a:prstGeom prst="rect">
            <a:avLst/>
          </a:prstGeom>
          <a:noFill/>
        </p:spPr>
      </p:pic>
      <p:pic>
        <p:nvPicPr>
          <p:cNvPr id="6147" name="Picture 3" descr="C:\Users\User\Desktop\20240401_110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6360" y="3793571"/>
            <a:ext cx="4085905" cy="3064429"/>
          </a:xfrm>
          <a:prstGeom prst="rect">
            <a:avLst/>
          </a:prstGeom>
          <a:noFill/>
        </p:spPr>
      </p:pic>
      <p:pic>
        <p:nvPicPr>
          <p:cNvPr id="6149" name="Picture 5" descr="C:\Users\User\Desktop\20240401_110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7880" y="3666496"/>
            <a:ext cx="4282440" cy="3191504"/>
          </a:xfrm>
          <a:prstGeom prst="rect">
            <a:avLst/>
          </a:prstGeom>
          <a:noFill/>
        </p:spPr>
      </p:pic>
      <p:pic>
        <p:nvPicPr>
          <p:cNvPr id="6150" name="Picture 6" descr="C:\Users\User\Desktop\20240327_120837.jpg"/>
          <p:cNvPicPr>
            <a:picLocks noChangeAspect="1" noChangeArrowheads="1"/>
          </p:cNvPicPr>
          <p:nvPr/>
        </p:nvPicPr>
        <p:blipFill>
          <a:blip r:embed="rId5"/>
          <a:srcRect b="13462"/>
          <a:stretch>
            <a:fillRect/>
          </a:stretch>
        </p:blipFill>
        <p:spPr bwMode="auto">
          <a:xfrm>
            <a:off x="5640705" y="1463993"/>
            <a:ext cx="3802061" cy="247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6" y="53153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ЕДИНАЯ ДИНАМИЧНО РАЗВИВАЮЩАЯСЯ СИСТЕМА ОБРАЗОВАНИЯ РОССИИ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259" y="2105578"/>
            <a:ext cx="11305621" cy="4108332"/>
          </a:xfrm>
        </p:spPr>
        <p:txBody>
          <a:bodyPr numCol="3">
            <a:normAutofit fontScale="92500" lnSpcReduction="2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стандарты образовательного пространства   страны 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подходы 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 формированию      содержания образования и воспитания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система мониторинга эффективности деятельности образовательных организаций, органов управления образованием</a:t>
            </a: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738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4012" y="0"/>
            <a:ext cx="7332028" cy="671512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мероприятия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7587" name="Picture 3" descr="C:\Users\User\Desktop\MGzgbdFd8Z4.jpg"/>
          <p:cNvPicPr>
            <a:picLocks noChangeAspect="1" noChangeArrowheads="1"/>
          </p:cNvPicPr>
          <p:nvPr/>
        </p:nvPicPr>
        <p:blipFill>
          <a:blip r:embed="rId2" cstate="print"/>
          <a:srcRect t="29779"/>
          <a:stretch>
            <a:fillRect/>
          </a:stretch>
        </p:blipFill>
        <p:spPr bwMode="auto">
          <a:xfrm>
            <a:off x="688966" y="1280160"/>
            <a:ext cx="4919354" cy="2590800"/>
          </a:xfrm>
          <a:prstGeom prst="rect">
            <a:avLst/>
          </a:prstGeom>
          <a:noFill/>
        </p:spPr>
      </p:pic>
      <p:pic>
        <p:nvPicPr>
          <p:cNvPr id="67588" name="Picture 4" descr="C:\Users\User\Desktop\tucYLM58vn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7522" y="1432560"/>
            <a:ext cx="5137531" cy="2544683"/>
          </a:xfrm>
          <a:prstGeom prst="rect">
            <a:avLst/>
          </a:prstGeom>
          <a:noFill/>
        </p:spPr>
      </p:pic>
      <p:pic>
        <p:nvPicPr>
          <p:cNvPr id="7" name="Picture 2" descr="C:\Users\User\Downloads\IMG-20241114-WA0028(1).jpg"/>
          <p:cNvPicPr>
            <a:picLocks noChangeAspect="1" noChangeArrowheads="1"/>
          </p:cNvPicPr>
          <p:nvPr/>
        </p:nvPicPr>
        <p:blipFill>
          <a:blip r:embed="rId4"/>
          <a:srcRect l="7765"/>
          <a:stretch>
            <a:fillRect/>
          </a:stretch>
        </p:blipFill>
        <p:spPr bwMode="auto">
          <a:xfrm>
            <a:off x="868680" y="3398520"/>
            <a:ext cx="5775960" cy="3200400"/>
          </a:xfrm>
          <a:prstGeom prst="rect">
            <a:avLst/>
          </a:prstGeom>
          <a:noFill/>
        </p:spPr>
      </p:pic>
      <p:pic>
        <p:nvPicPr>
          <p:cNvPr id="8" name="Picture 5" descr="C:\Users\User\Desktop\XJ9R7gmpbpk.jpg"/>
          <p:cNvPicPr>
            <a:picLocks noChangeAspect="1" noChangeArrowheads="1"/>
          </p:cNvPicPr>
          <p:nvPr/>
        </p:nvPicPr>
        <p:blipFill>
          <a:blip r:embed="rId5" cstate="print"/>
          <a:srcRect t="21429"/>
          <a:stretch>
            <a:fillRect/>
          </a:stretch>
        </p:blipFill>
        <p:spPr bwMode="auto">
          <a:xfrm>
            <a:off x="6781800" y="3405595"/>
            <a:ext cx="5212080" cy="3071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0"/>
            <a:ext cx="8063548" cy="9763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мероприятия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3852" y="1827213"/>
            <a:ext cx="3505199" cy="4262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5537" name="Picture 1" descr="C:\Users\User\Desktop\oJPKcYS1G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42060"/>
            <a:ext cx="4968240" cy="3726180"/>
          </a:xfrm>
          <a:prstGeom prst="rect">
            <a:avLst/>
          </a:prstGeom>
          <a:noFill/>
        </p:spPr>
      </p:pic>
      <p:pic>
        <p:nvPicPr>
          <p:cNvPr id="65538" name="Picture 2" descr="C:\Users\User\Desktop\LRTeT_xUpn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23679"/>
          <a:stretch>
            <a:fillRect/>
          </a:stretch>
        </p:blipFill>
        <p:spPr bwMode="auto">
          <a:xfrm>
            <a:off x="6416040" y="1321067"/>
            <a:ext cx="4998720" cy="4439653"/>
          </a:xfrm>
          <a:prstGeom prst="rect">
            <a:avLst/>
          </a:prstGeom>
          <a:noFill/>
        </p:spPr>
      </p:pic>
      <p:pic>
        <p:nvPicPr>
          <p:cNvPr id="65539" name="Picture 3" descr="C:\Users\User\Desktop\20230426_153329.jpg"/>
          <p:cNvPicPr>
            <a:picLocks noChangeAspect="1" noChangeArrowheads="1"/>
          </p:cNvPicPr>
          <p:nvPr/>
        </p:nvPicPr>
        <p:blipFill>
          <a:blip r:embed="rId4" cstate="print"/>
          <a:srcRect t="18502"/>
          <a:stretch>
            <a:fillRect/>
          </a:stretch>
        </p:blipFill>
        <p:spPr bwMode="auto">
          <a:xfrm>
            <a:off x="6675119" y="3609846"/>
            <a:ext cx="4915163" cy="3004313"/>
          </a:xfrm>
          <a:prstGeom prst="rect">
            <a:avLst/>
          </a:prstGeom>
          <a:noFill/>
        </p:spPr>
      </p:pic>
      <p:pic>
        <p:nvPicPr>
          <p:cNvPr id="2051" name="Picture 3" descr="C:\Users\User\Downloads\IMG-20241030-WA0011.jpg"/>
          <p:cNvPicPr>
            <a:picLocks noChangeAspect="1" noChangeArrowheads="1"/>
          </p:cNvPicPr>
          <p:nvPr/>
        </p:nvPicPr>
        <p:blipFill>
          <a:blip r:embed="rId5"/>
          <a:srcRect t="25974"/>
          <a:stretch>
            <a:fillRect/>
          </a:stretch>
        </p:blipFill>
        <p:spPr bwMode="auto">
          <a:xfrm>
            <a:off x="1295400" y="3694958"/>
            <a:ext cx="4983480" cy="2766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94804" y="227870"/>
            <a:ext cx="8911687" cy="899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Результаты ЕГЭ по химии </a:t>
            </a:r>
            <a:r>
              <a:rPr lang="ru-RU" sz="4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4589353"/>
              </p:ext>
            </p:extLst>
          </p:nvPr>
        </p:nvGraphicFramePr>
        <p:xfrm>
          <a:off x="289563" y="1310639"/>
          <a:ext cx="11673837" cy="5180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70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21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21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19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9683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757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6116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9798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6451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ОУ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Участвовали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Средний балл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Макс. балл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Мин. балл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558">
                <a:tc>
                  <a:txBody>
                    <a:bodyPr/>
                    <a:lstStyle/>
                    <a:p>
                      <a:endParaRPr lang="ru-RU" sz="1600" dirty="0">
                        <a:latin typeface="Times New Roman"/>
                      </a:endParaRPr>
                    </a:p>
                    <a:p>
                      <a:endParaRPr lang="ru-RU" sz="1600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2023г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2024г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2025г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2023г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2024г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2025г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2023г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2024г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2025г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2023г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2024г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2025г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1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МБОУ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«Лицей №1»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56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02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МАОУ «Гимназия №1»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2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МБОУ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им М.И. Калинина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vv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3087" y="335791"/>
            <a:ext cx="9815513" cy="5561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9191" y="2101516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5522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5d1c86dd-3c9c-449b-955a-d917f71a154b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4142" y="510907"/>
            <a:ext cx="10375440" cy="5836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05105049_1-da0de21e5b3ff3c4fd272a4e6b03302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2102" y="0"/>
            <a:ext cx="8630178" cy="6853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073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660" y="0"/>
            <a:ext cx="9897038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Обновление содержания учебного предмета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1" y="1082770"/>
            <a:ext cx="11429999" cy="5174225"/>
          </a:xfrm>
        </p:spPr>
        <p:txBody>
          <a:bodyPr/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Химия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Базовое изучение  предмета      Углубленное изучение предмета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03897" y="1688430"/>
            <a:ext cx="2165685" cy="497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30240" y="1691640"/>
            <a:ext cx="2318886" cy="463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63880" y="2682240"/>
            <a:ext cx="5059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Базовый уровень ориентирован 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-общекультурную подготовку обучающихся;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-выработку мировоззренческих ориентиров;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-успешное включение в жизнь социума;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-продолжение образования в различных областях, не связанных непосредственно с химией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82640" y="3969156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32000" y="724746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248400" y="2703016"/>
            <a:ext cx="5455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Углубленный уровень направлен на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-реализацию преемственности обучения химии с перспективой последующего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получения химического образования в средних специальных и высших учебных организациях;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-и углубление теоретической и практической подготовки обучающихся, выбравших определённый профиль обучения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141937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0"/>
            <a:ext cx="9782492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Цели углублённого изучения химии:</a:t>
            </a:r>
            <a:b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9240" y="624840"/>
            <a:ext cx="10652760" cy="541020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 материальном единстве мира, закономерностях и познаваемости явлений природы; о месте химии в системе естественных наук и её ведущей роли в обеспечении устойчивого развития человечества: в решении проблем экологической, энергетической и пищевой безопасности, в развитии медицины, создании новых материалов, новых источников энергии, в обеспечении рационального природопользования, в формировании мировоззрения и общей культуры человека, а также экологически обоснованного отношения к своему здоровью и природной среде;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системы знаний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лежащих в основе химической составляющей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картины мира: фундаментальных понятий, законов и теорий химии, современных представлений о строении вещества на разных уровнях — атомном, ионно-молекулярном, надмолекулярном, о термодинамических и кинетических закономерностях протекания химических реакций, о химическом равновесии, растворах и дисперсных системах, об общих научных принципах химического производства; 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осознанного понимания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системных химических знаний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объяснения ключевых идей и проблем современной химии; для объяснения и прогнозирования явлений, имеющих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естественно-научную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природу; грамотного решения проблем, связанных с химией; прогнозирования, анализа и оценки с позиций экологической безопасности последствий бытовой и производственной деятельности человека, связанной с химическим производством, использованием и переработкой веществ; 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углубление представлений о научных методах познания,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приобретения умений ориентироваться в мире веществ и объяснения химических явлений, имеющих место в природе, в практической деятельности и повседневной жизни </a:t>
            </a:r>
            <a:endParaRPr lang="ru-RU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47932" y="555383"/>
            <a:ext cx="7119027" cy="57626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Преподавание химии в 7 классе</a:t>
            </a:r>
          </a:p>
        </p:txBody>
      </p:sp>
      <p:pic>
        <p:nvPicPr>
          <p:cNvPr id="2051" name="Picture 3" descr="C:\Users\User\Downloads\69430640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86982" y="1341120"/>
            <a:ext cx="3857886" cy="4988361"/>
          </a:xfrm>
          <a:prstGeom prst="rect">
            <a:avLst/>
          </a:prstGeom>
          <a:noFill/>
        </p:spPr>
      </p:pic>
      <p:sp>
        <p:nvSpPr>
          <p:cNvPr id="2050" name="AutoShape 2" descr="https://yandex-images.clstorage.net/49uBNK201/28e953Cj/-xxkjXVn9ftZQTKSHLslETivMw6-kRpVSqSKbQg2L52ERz5QYKC-j62wJvFn5-JmUG4ThovlBZZNv0LL2mvQgl6IUQkwU-AfKUFj1qwf5LH5rmfPaqBOdNrk__3IRbxKBgB4p5OXDNg6JDPBkteG98Q6UGAq0cJUmv5zfanIN0UaXAR_tOdWnOiwMQdeGeWzKo8Uzf9gv9fvlnlrf4RvikUx-dcRtt84WJbBcUIk1OPXiXEhf_BxlmmPk7ybulSlGcwEfWWUFJ-r0TDGvRi3gEge9v5sgXx0rYUqGn9k3UrHUUu34BbdueplI6JT11ZwJgpz0e4SMmdoPcKM2YmGJnkdFd1lxifvabAjhK-7VPOpzRdPPFEt5X5nWvmO9U8oxUDY9aCGz7nbl7Ox44fnUfWpkxHOsgGWaXxDz7rYRNVJnBUPF8XXrQuC0rXuCCXTar6k_Q7SDHUMxylonhTdWDQAuaVDhX3pygfiwdBkxlJFi3Dzz8HCZumN8j_YOVQFOf0mPHTUFp9JU4Ikjji28xg-R8z8kRw2f9eKSP0kjrg2UhkEA4dfCiqFkKDSdqfDhjuSA4ww8GT7fmKP-KvXFatNts-nFFTs2jOD173pF9LY3iTtzfAPts32eWtedR46ZmLpBVOV3Sv6d0BwM8f3gdVLsWBPocP0GK2SLcnr1Je7rAZuhxRE3VqT4beNqJcByEx2_T9C_gU95Elb_0QfKLWTCRYQpS7qKDczo-HVpmG1S_DSTlCAZ3lMkJzpS6dnOY3V7TcUdj1JwmGFz4gHkwrtN8xsQQwnn_dIqO3131lm4onHsPXsyYqnIyFjloTQR_sygX6AE3T7rIJt62h2JKqsBdxWN1fOiaORVcwZ1HJIv8VPTdEeVw4Wm6h_hP2KxQAKJcE3DavZZWFRwZZGARZJg_K_QANEaI_hrNlbBcWqPBZslVSW_QtTgtetuCSwKI6VDcwgj7XMJVuIbia9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C:\Users\User\Downloads\slide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1328" y="167030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355" y="270149"/>
            <a:ext cx="9882289" cy="98346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Место химии в учебном плане в ООО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206" y="1071714"/>
            <a:ext cx="11793794" cy="563880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«Химия» входит в состав предметной области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«Естественно-научные предметы»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класса предусмотрено резервное учебное время, которое может быть использовано участниками образовательного процесса в целях формирования вариативной составляющей содержания конкретной рабочей программы. При этом обязательная (инвариантная) часть содержания предмета, установленная примерной рабочей программой, и время, отводимое на её изучение, должны быть сохранены полностью.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4937969"/>
              </p:ext>
            </p:extLst>
          </p:nvPr>
        </p:nvGraphicFramePr>
        <p:xfrm>
          <a:off x="722671" y="1925613"/>
          <a:ext cx="10884310" cy="1631252"/>
        </p:xfrm>
        <a:graphic>
          <a:graphicData uri="http://schemas.openxmlformats.org/drawingml/2006/table">
            <a:tbl>
              <a:tblPr firstRow="1" firstCol="1" bandRow="1"/>
              <a:tblGrid>
                <a:gridCol w="3902160">
                  <a:extLst>
                    <a:ext uri="{9D8B030D-6E8A-4147-A177-3AD203B41FA5}">
                      <a16:colId xmlns:a16="http://schemas.microsoft.com/office/drawing/2014/main" xmlns="" val="4168654128"/>
                    </a:ext>
                  </a:extLst>
                </a:gridCol>
                <a:gridCol w="1623703">
                  <a:extLst>
                    <a:ext uri="{9D8B030D-6E8A-4147-A177-3AD203B41FA5}">
                      <a16:colId xmlns:a16="http://schemas.microsoft.com/office/drawing/2014/main" xmlns="" val="910538922"/>
                    </a:ext>
                  </a:extLst>
                </a:gridCol>
                <a:gridCol w="2678651">
                  <a:extLst>
                    <a:ext uri="{9D8B030D-6E8A-4147-A177-3AD203B41FA5}">
                      <a16:colId xmlns:a16="http://schemas.microsoft.com/office/drawing/2014/main" xmlns="" val="3872326407"/>
                    </a:ext>
                  </a:extLst>
                </a:gridCol>
                <a:gridCol w="2679796">
                  <a:extLst>
                    <a:ext uri="{9D8B030D-6E8A-4147-A177-3AD203B41FA5}">
                      <a16:colId xmlns:a16="http://schemas.microsoft.com/office/drawing/2014/main" xmlns="" val="85468977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за 2 года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1886909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3018595"/>
                  </a:ext>
                </a:extLst>
              </a:tr>
              <a:tr h="692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(углубленный уровень)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359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3896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Преподавание химии в 8-9 классах</a:t>
            </a:r>
            <a:b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3252" name="AutoShape 4" descr="Химия. 8 класс. Углублённый уровень. Учебник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6" name="AutoShape 8" descr="C:\Users\User\Desktop\f3dfe83d-07c4-4004-828d-0fb16a9d4cc4-res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7" name="Picture 9" descr="C:\Users\User\Downloads\70405772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2400" y="1996440"/>
            <a:ext cx="2556510" cy="3408680"/>
          </a:xfrm>
          <a:prstGeom prst="rect">
            <a:avLst/>
          </a:prstGeom>
          <a:noFill/>
        </p:spPr>
      </p:pic>
      <p:pic>
        <p:nvPicPr>
          <p:cNvPr id="53260" name="Picture 12" descr="Химия. 9 класс. Углубленный уровень. Учеб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1" y="1936991"/>
            <a:ext cx="2593390" cy="3468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1658</TotalTime>
  <Words>1203</Words>
  <Application>Microsoft Office PowerPoint</Application>
  <PresentationFormat>Произвольный</PresentationFormat>
  <Paragraphs>232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Легкий дым</vt:lpstr>
      <vt:lpstr>    Организация системы работы по реализации программ углубленного обучения в профильных и предпрофильных классах в урочное и внеурочное время </vt:lpstr>
      <vt:lpstr>ЕДИНАЯ ДИНАМИЧНО РАЗВИВАЮЩАЯСЯ СИСТЕМА ОБРАЗОВАНИЯ РОССИИ </vt:lpstr>
      <vt:lpstr>Слайд 3</vt:lpstr>
      <vt:lpstr>Слайд 4</vt:lpstr>
      <vt:lpstr>Обновление содержания учебного предмета</vt:lpstr>
      <vt:lpstr>Цели углублённого изучения химии: </vt:lpstr>
      <vt:lpstr> </vt:lpstr>
      <vt:lpstr>Место химии в учебном плане в ООО</vt:lpstr>
      <vt:lpstr>Преподавание химии в 8-9 классах </vt:lpstr>
      <vt:lpstr>Место химии в учебном плане в СОО</vt:lpstr>
      <vt:lpstr>Преподавание химии в 10-11 классах </vt:lpstr>
      <vt:lpstr>Расчетные задачи по химии 10 класс</vt:lpstr>
      <vt:lpstr>Экспериментальные методы изучения веществ и их превращений 11 класс</vt:lpstr>
      <vt:lpstr>Современные образовательные технологии</vt:lpstr>
      <vt:lpstr>Аспекты личностно-ориентированной технологии</vt:lpstr>
      <vt:lpstr>Слайд 16</vt:lpstr>
      <vt:lpstr>           Элективные курсы </vt:lpstr>
      <vt:lpstr>Внеурочная деятельность «В химии всё интересно»</vt:lpstr>
      <vt:lpstr>Городская  научно-практическая конференция   «Маленький шаг –большая наука»</vt:lpstr>
      <vt:lpstr>Профориентационные мероприятия </vt:lpstr>
      <vt:lpstr>Профориентационные мероприятия </vt:lpstr>
      <vt:lpstr>Результаты ЕГЭ по химии  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предмет «Химия» в контексте ФГОС СОО</dc:title>
  <dc:creator>OLYA</dc:creator>
  <cp:lastModifiedBy>User</cp:lastModifiedBy>
  <cp:revision>143</cp:revision>
  <cp:lastPrinted>2023-08-23T00:45:32Z</cp:lastPrinted>
  <dcterms:created xsi:type="dcterms:W3CDTF">2023-08-21T15:05:02Z</dcterms:created>
  <dcterms:modified xsi:type="dcterms:W3CDTF">2025-10-26T15:19:38Z</dcterms:modified>
</cp:coreProperties>
</file>