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8"/>
  </p:notesMasterIdLst>
  <p:sldIdLst>
    <p:sldId id="257" r:id="rId2"/>
    <p:sldId id="267" r:id="rId3"/>
    <p:sldId id="269" r:id="rId4"/>
    <p:sldId id="258" r:id="rId5"/>
    <p:sldId id="259" r:id="rId6"/>
    <p:sldId id="260" r:id="rId7"/>
    <p:sldId id="261" r:id="rId8"/>
    <p:sldId id="273" r:id="rId9"/>
    <p:sldId id="262" r:id="rId10"/>
    <p:sldId id="270" r:id="rId11"/>
    <p:sldId id="263" r:id="rId12"/>
    <p:sldId id="271" r:id="rId13"/>
    <p:sldId id="272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FDFE5-D646-4B43-AED9-A690C06E485C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92495-23E0-41C6-BF6F-DE38E9112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В.К. Арсеньев был военным топографом и путешественником, который изучал Уссурийский край в начале XX века • Его работы содержат уникальные описания природы, флоры, фауны и коренных народов региона, которые легли в основу многих научных исследований • Экспедиции Арсеньева стали основой для его научных и литературных трудов, сочетающих точность фактов и художественную выразительность • Арсеньев был одним из первых, кто систематически исследовал этот труднодоступный регион, документируя его биологическое разнообразие и культурные особенности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ru.wikipedia.org/wiki/%D0%96%D0%B0%D0%BA%D0%B8%D0%B1%D0%B0%D0%B5%D0%B2,_%D0%9A%D0%B0%D1%81%D1%8B%D0%BC_%D0%90%D0%B1%D0%B5%D0%BD%D1%83%D0%BB%D1%8B" TargetMode="External"/><Relationship Id="rId5" Type="http://schemas.openxmlformats.org/officeDocument/2006/relationships/hyperlink" Target="https://ru.wikipedia.org/wiki/%D0%91%D0%B0%D0%B1%D0%B0%D1%8F%D0%BD,_%D0%90%D0%B3%D0%B0%D1%81%D0%B8_%D0%90%D1%80%D1%83%D1%82%D1%8E%D0%BD%D0%BE%D0%B2%D0%B8%D1%87" TargetMode="External"/><Relationship Id="rId4" Type="http://schemas.openxmlformats.org/officeDocument/2006/relationships/hyperlink" Target="https://vk.com/video-37492055_45625499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5d13470c7cc64d21e0638e957dc29122/?r=plw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82" y="357166"/>
            <a:ext cx="3750476" cy="607223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05" y="434777"/>
            <a:ext cx="3845491" cy="598844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286248" y="928670"/>
            <a:ext cx="4361634" cy="2510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95"/>
              </a:lnSpc>
            </a:pP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Актуальность </a:t>
            </a:r>
            <a:r>
              <a:rPr lang="en-US" sz="32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изучения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ru-RU" sz="32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художественных произведений</a:t>
            </a:r>
            <a:r>
              <a:rPr lang="en-US" sz="32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endParaRPr lang="ru-RU" sz="3200" b="1" dirty="0" smtClean="0">
              <a:solidFill>
                <a:srgbClr val="151617"/>
              </a:solidFill>
              <a:latin typeface="Montserrat Black" pitchFamily="34" charset="0"/>
              <a:ea typeface="Montserrat Black" pitchFamily="34" charset="-122"/>
              <a:cs typeface="Montserrat Black" pitchFamily="34" charset="-120"/>
            </a:endParaRPr>
          </a:p>
          <a:p>
            <a:pPr algn="ctr">
              <a:lnSpc>
                <a:spcPts val="3395"/>
              </a:lnSpc>
            </a:pPr>
            <a:r>
              <a:rPr lang="en-US" sz="32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В.К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. </a:t>
            </a:r>
            <a:r>
              <a:rPr lang="en-US" sz="32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Арсеньева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endParaRPr lang="ru-RU" sz="3200" b="1" dirty="0" smtClean="0">
              <a:solidFill>
                <a:srgbClr val="151617"/>
              </a:solidFill>
              <a:latin typeface="Montserrat Black" pitchFamily="34" charset="0"/>
              <a:ea typeface="Montserrat Black" pitchFamily="34" charset="-122"/>
              <a:cs typeface="Montserrat Black" pitchFamily="34" charset="-120"/>
            </a:endParaRPr>
          </a:p>
          <a:p>
            <a:pPr algn="ctr">
              <a:lnSpc>
                <a:spcPts val="3395"/>
              </a:lnSpc>
            </a:pPr>
            <a:r>
              <a:rPr lang="en-US" sz="3200" b="1" dirty="0" err="1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на</a:t>
            </a:r>
            <a:r>
              <a:rPr lang="en-US" sz="32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уроках внеклассного </a:t>
            </a:r>
            <a:r>
              <a:rPr lang="en-US" sz="32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чтения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endParaRPr lang="ru-RU" sz="3200" b="1" dirty="0" smtClean="0">
              <a:solidFill>
                <a:srgbClr val="151617"/>
              </a:solidFill>
              <a:latin typeface="Montserrat Black" pitchFamily="34" charset="0"/>
              <a:ea typeface="Montserrat Black" pitchFamily="34" charset="-122"/>
              <a:cs typeface="Montserrat Black" pitchFamily="34" charset="-120"/>
            </a:endParaRPr>
          </a:p>
          <a:p>
            <a:pPr algn="ctr">
              <a:lnSpc>
                <a:spcPts val="3395"/>
              </a:lnSpc>
            </a:pPr>
            <a:r>
              <a:rPr lang="en-US" sz="32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в 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7-8 классах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3925119" y="3687069"/>
            <a:ext cx="2480891" cy="413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30"/>
              </a:lnSpc>
            </a:pP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357686" y="3643314"/>
            <a:ext cx="4290196" cy="2359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70"/>
              </a:lnSpc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8358246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Практическая работа: «Создание образа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Дерсу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Узала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различными приёмами и методами»</a:t>
            </a:r>
          </a:p>
          <a:p>
            <a:pPr>
              <a:lnSpc>
                <a:spcPts val="1400"/>
              </a:lnSpc>
            </a:pPr>
            <a:endParaRPr lang="en-US" b="1" dirty="0" smtClean="0">
              <a:solidFill>
                <a:srgbClr val="151617"/>
              </a:solidFill>
              <a:latin typeface="Times New Roman" pitchFamily="18" charset="0"/>
              <a:ea typeface="Montserrat Black" pitchFamily="34" charset="-122"/>
              <a:cs typeface="Times New Roman" pitchFamily="18" charset="0"/>
            </a:endParaRPr>
          </a:p>
          <a:p>
            <a:pPr>
              <a:lnSpc>
                <a:spcPts val="14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1. </a:t>
            </a:r>
            <a:r>
              <a:rPr lang="ru-RU" b="1" dirty="0" smtClean="0">
                <a:solidFill>
                  <a:schemeClr val="bg1"/>
                </a:solidFill>
              </a:rPr>
              <a:t>Персонаж книг В.К. Арсеньева</a:t>
            </a:r>
          </a:p>
          <a:p>
            <a:pPr>
              <a:lnSpc>
                <a:spcPts val="14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357298"/>
            <a:ext cx="82868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«У его пояса висел охотничий нож. Очевидно, это был охотник. Руки его были загрубелые, исцарапанные. Такие же, но ещё более глубокие царапины лежали на лице: одна на лбу, а другая на щеке около уха. Незнакомец снял повязку, и я увидел, что голова его покрыта густыми русыми волосами; они росли в беспорядке и свешивались по сторонам длинными прядями. </a:t>
            </a:r>
            <a:r>
              <a:rPr lang="en-US" dirty="0" smtClean="0">
                <a:solidFill>
                  <a:schemeClr val="bg1"/>
                </a:solidFill>
              </a:rPr>
              <a:t>&lt;….&gt;</a:t>
            </a:r>
            <a:r>
              <a:rPr lang="ru-RU" dirty="0" smtClean="0">
                <a:solidFill>
                  <a:schemeClr val="bg1"/>
                </a:solidFill>
              </a:rPr>
              <a:t> Меня заинтересовал этот человек. Что-то в нём было особенное, оригинальное. Говорил он просто, тихо, держал себя скромно, не заискивающе. Мы разговорились. Он долго рассказывал мне про свою жизнь, и чем больше он говорил, тем становился симпатичнее. Я видел перед собой первобытного охотника, который всю свою жизнь прожил в тайге и чужд был тех пороков, которые вместе с собой несёт городская цивилизация. Из его слов я узнал, что средства к жизни он добывал ружьём и потом выменивал предметы своей охоты на табак, свинец и порох и что винтовка ему досталась в наследие от отца. Потом он рассказал мне, что ему теперь пятьдесят три года, что у него никогда не было дома, он вечно жил под открытым небом и только зимой устраивал себе временную юрту из корья или бересты. Первые проблески его детских воспоминаний были: река, шалаш, огонь, отец, мать и сестрёнка».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786" y="642918"/>
            <a:ext cx="4962004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2.  И</a:t>
            </a:r>
            <a:r>
              <a:rPr lang="en-US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ллюстраци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и </a:t>
            </a:r>
            <a:r>
              <a:rPr lang="en-US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архивны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е</a:t>
            </a:r>
            <a:r>
              <a:rPr lang="en-US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фотографи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71546"/>
            <a:ext cx="2286016" cy="290056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071546"/>
            <a:ext cx="2229076" cy="29721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3786182" y="4418906"/>
            <a:ext cx="486170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Использование этнографических </a:t>
            </a:r>
            <a:r>
              <a:rPr lang="en-US" sz="1400" dirty="0" err="1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портретов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из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архивов позволяет создать живой образ эпохи и народов, о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которых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пишет Арсеньев</a:t>
            </a: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100" dirty="0"/>
          </a:p>
        </p:txBody>
      </p:sp>
      <p:sp>
        <p:nvSpPr>
          <p:cNvPr id="8" name="Text 2"/>
          <p:cNvSpPr/>
          <p:nvPr/>
        </p:nvSpPr>
        <p:spPr>
          <a:xfrm>
            <a:off x="3786182" y="5143512"/>
            <a:ext cx="486170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Визуализация исторического контекста и культурного наследия помогает учащимся лучше понять быт, традиции и верования коренных жителей Дальнего Востока.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3786182" y="5857892"/>
            <a:ext cx="486170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40030" indent="-240030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Такие иллюстрации делают текст более наглядным и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позволяют</a:t>
            </a:r>
            <a:endParaRPr lang="ru-RU" sz="1400" dirty="0" smtClean="0">
              <a:solidFill>
                <a:srgbClr val="151617"/>
              </a:solidFill>
              <a:latin typeface="Times New Roman" pitchFamily="18" charset="0"/>
              <a:ea typeface="Inconsolata" pitchFamily="34" charset="-122"/>
              <a:cs typeface="Times New Roman" pitchFamily="18" charset="0"/>
            </a:endParaRPr>
          </a:p>
          <a:p>
            <a:pPr marL="240030" indent="-240030">
              <a:lnSpc>
                <a:spcPts val="1750"/>
              </a:lnSpc>
              <a:buSzPct val="100000"/>
            </a:pPr>
            <a:r>
              <a:rPr lang="ru-RU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учащимся буквально "увидеть" то, 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чем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они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читают</a:t>
            </a:r>
            <a:r>
              <a:rPr lang="en-US" sz="110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ru-RU" sz="1400" dirty="0" smtClean="0">
              <a:solidFill>
                <a:srgbClr val="151617"/>
              </a:solidFill>
              <a:latin typeface="Times New Roman" pitchFamily="18" charset="0"/>
              <a:ea typeface="Inconsolata" pitchFamily="34" charset="-122"/>
              <a:cs typeface="Times New Roman" pitchFamily="18" charset="0"/>
            </a:endParaRPr>
          </a:p>
          <a:p>
            <a:pPr marL="240030" indent="-240030">
              <a:lnSpc>
                <a:spcPts val="1750"/>
              </a:lnSpc>
              <a:buSzPct val="100000"/>
            </a:pPr>
            <a:r>
              <a:rPr lang="ru-RU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   </a:t>
            </a:r>
            <a:endParaRPr lang="en-US" sz="1100" dirty="0"/>
          </a:p>
        </p:txBody>
      </p:sp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071546"/>
            <a:ext cx="2129874" cy="3024162"/>
          </a:xfrm>
          <a:prstGeom prst="rect">
            <a:avLst/>
          </a:prstGeom>
          <a:noFill/>
        </p:spPr>
      </p:pic>
      <p:pic>
        <p:nvPicPr>
          <p:cNvPr id="9222" name="Picture 6" descr="https://pic.rutubelist.ru/video/f4/1c/f41c85a64c3b9cb42f1338315f0e98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286256"/>
            <a:ext cx="3132104" cy="1761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642918"/>
            <a:ext cx="3131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3. Образ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Дерсу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Узала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в кино</a:t>
            </a:r>
            <a:endParaRPr lang="ru-RU" dirty="0"/>
          </a:p>
        </p:txBody>
      </p:sp>
      <p:pic>
        <p:nvPicPr>
          <p:cNvPr id="4813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4143404" cy="264025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1643050"/>
            <a:ext cx="392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Кадр из фильма «</a:t>
            </a:r>
            <a:r>
              <a:rPr lang="ru-RU" dirty="0" err="1" smtClean="0">
                <a:solidFill>
                  <a:schemeClr val="bg1"/>
                </a:solidFill>
              </a:rPr>
              <a:t>Дерсу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Узала</a:t>
            </a:r>
            <a:r>
              <a:rPr lang="ru-RU" dirty="0" smtClean="0">
                <a:solidFill>
                  <a:schemeClr val="bg1"/>
                </a:solidFill>
              </a:rPr>
              <a:t>» (1975 г.) режиссёра </a:t>
            </a:r>
            <a:r>
              <a:rPr lang="ru-RU" dirty="0" err="1" smtClean="0">
                <a:solidFill>
                  <a:schemeClr val="bg1"/>
                </a:solidFill>
              </a:rPr>
              <a:t>Акиры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Курасавы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актер </a:t>
            </a:r>
            <a:r>
              <a:rPr lang="ru-RU" b="1" dirty="0" smtClean="0">
                <a:solidFill>
                  <a:schemeClr val="bg1"/>
                </a:solidFill>
              </a:rPr>
              <a:t>Максим </a:t>
            </a:r>
            <a:r>
              <a:rPr lang="ru-RU" b="1" dirty="0" err="1" smtClean="0">
                <a:solidFill>
                  <a:schemeClr val="bg1"/>
                </a:solidFill>
              </a:rPr>
              <a:t>Мунзук</a:t>
            </a:r>
            <a:r>
              <a:rPr lang="ru-RU" dirty="0" smtClean="0">
                <a:solidFill>
                  <a:schemeClr val="bg1"/>
                </a:solidFill>
              </a:rPr>
              <a:t> — тувинский актёр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8134" name="Picture 6" descr="https://primkraeved.ru/uploads/posts/2022-11/thumbs/1669247905_3_kadr-iz-filma-dersu-uzala-1961-goda_-v-roli-dersu-uzala-kasym-zhakibae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857628"/>
            <a:ext cx="4143404" cy="261936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57753" y="4429132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4"/>
              </a:rPr>
              <a:t>Кадр из фильма «</a:t>
            </a:r>
            <a:r>
              <a:rPr lang="ru-RU" dirty="0" err="1" smtClean="0">
                <a:solidFill>
                  <a:schemeClr val="bg1"/>
                </a:solidFill>
                <a:hlinkClick r:id="rId4"/>
              </a:rPr>
              <a:t>Дерсу</a:t>
            </a:r>
            <a:r>
              <a:rPr lang="ru-RU" dirty="0" smtClean="0">
                <a:solidFill>
                  <a:schemeClr val="bg1"/>
                </a:solidFill>
                <a:hlinkClick r:id="rId4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hlinkClick r:id="rId4"/>
              </a:rPr>
              <a:t>Узала</a:t>
            </a:r>
            <a:r>
              <a:rPr lang="ru-RU" dirty="0" smtClean="0">
                <a:solidFill>
                  <a:schemeClr val="bg1"/>
                </a:solidFill>
                <a:hlinkClick r:id="rId4"/>
              </a:rPr>
              <a:t>». (1961)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режиссёра </a:t>
            </a:r>
            <a:r>
              <a:rPr lang="ru-RU" dirty="0" err="1" smtClean="0">
                <a:solidFill>
                  <a:schemeClr val="bg1"/>
                </a:solidFill>
                <a:hlinkClick r:id="rId5" tooltip="Бабаян, Агаси Арутюнович"/>
              </a:rPr>
              <a:t>Агаси</a:t>
            </a:r>
            <a:r>
              <a:rPr lang="ru-RU" dirty="0" smtClean="0">
                <a:solidFill>
                  <a:schemeClr val="bg1"/>
                </a:solidFill>
                <a:hlinkClick r:id="rId5" tooltip="Бабаян, Агаси Арутюнович"/>
              </a:rPr>
              <a:t> Бабаяна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актёр </a:t>
            </a:r>
            <a:r>
              <a:rPr lang="ru-RU" dirty="0" err="1" smtClean="0">
                <a:solidFill>
                  <a:schemeClr val="bg1"/>
                </a:solidFill>
                <a:hlinkClick r:id="rId6" tooltip="Жакибаев, Касым Абенулы"/>
              </a:rPr>
              <a:t>Касым</a:t>
            </a:r>
            <a:r>
              <a:rPr lang="ru-RU" dirty="0" smtClean="0">
                <a:solidFill>
                  <a:schemeClr val="bg1"/>
                </a:solidFill>
                <a:hlinkClick r:id="rId6" tooltip="Жакибаев, Касым Абенулы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hlinkClick r:id="rId6" tooltip="Жакибаев, Касым Абенулы"/>
              </a:rPr>
              <a:t>Жакибаев</a:t>
            </a:r>
            <a:r>
              <a:rPr lang="ru-RU" dirty="0" smtClean="0">
                <a:solidFill>
                  <a:schemeClr val="bg1"/>
                </a:solidFill>
              </a:rPr>
              <a:t>  - казахский актёр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42852"/>
            <a:ext cx="5631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4. Образ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Дерсу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Узала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 и В.К.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Арсеньевав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нейросетях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35719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642918"/>
            <a:ext cx="28765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0100" y="5572140"/>
            <a:ext cx="22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Образ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Дерсу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Узала</a:t>
            </a:r>
            <a:r>
              <a:rPr lang="en-US" b="1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3571876"/>
            <a:ext cx="341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Образ ученого-путешественника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4000504"/>
            <a:ext cx="4786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YandexARThttps</a:t>
            </a:r>
            <a:r>
              <a:rPr lang="ru-RU" b="1" dirty="0" smtClean="0"/>
              <a:t> 👉 </a:t>
            </a:r>
            <a:r>
              <a:rPr lang="en-US" b="1" dirty="0" smtClean="0"/>
              <a:t>//</a:t>
            </a:r>
            <a:r>
              <a:rPr lang="en-US" b="1" dirty="0" err="1" smtClean="0"/>
              <a:t>console.yandex.cloud</a:t>
            </a:r>
            <a:r>
              <a:rPr lang="en-US" b="1" dirty="0" smtClean="0"/>
              <a:t>/folders/b1gpicd4bmhotmc9 8mp9/foundation-models/</a:t>
            </a:r>
            <a:r>
              <a:rPr lang="en-US" b="1" dirty="0" err="1" smtClean="0"/>
              <a:t>yandexart</a:t>
            </a:r>
            <a:r>
              <a:rPr lang="ru-RU" b="1" dirty="0" smtClean="0"/>
              <a:t>     </a:t>
            </a:r>
            <a:r>
              <a:rPr lang="en-US" b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Генератор изображений от </a:t>
            </a:r>
            <a:r>
              <a:rPr lang="ru-RU" b="1" dirty="0" err="1" smtClean="0">
                <a:solidFill>
                  <a:schemeClr val="bg1"/>
                </a:solidFill>
              </a:rPr>
              <a:t>Яндекса</a:t>
            </a:r>
            <a:r>
              <a:rPr lang="ru-RU" b="1" dirty="0" smtClean="0">
                <a:solidFill>
                  <a:schemeClr val="bg1"/>
                </a:solidFill>
              </a:rPr>
              <a:t>, создаёт картины, </a:t>
            </a:r>
            <a:r>
              <a:rPr lang="ru-RU" b="1" dirty="0" err="1" smtClean="0">
                <a:solidFill>
                  <a:schemeClr val="bg1"/>
                </a:solidFill>
              </a:rPr>
              <a:t>арты</a:t>
            </a:r>
            <a:r>
              <a:rPr lang="ru-RU" b="1" dirty="0" smtClean="0">
                <a:solidFill>
                  <a:schemeClr val="bg1"/>
                </a:solidFill>
              </a:rPr>
              <a:t>, иллюстрации.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1934" y="5500702"/>
            <a:ext cx="4714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Kandinsky</a:t>
            </a:r>
            <a:r>
              <a:rPr lang="ru-RU" b="1" dirty="0" smtClean="0"/>
              <a:t> 👉 https://www.sberbank.com/promo/kandinsky/  Создание изображений, видео и анимации на основе текстового описания.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034" y="642918"/>
            <a:ext cx="331060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Практические задания для учащихся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2364780"/>
            <a:ext cx="279053" cy="372070"/>
          </a:xfrm>
          <a:prstGeom prst="roundRect">
            <a:avLst>
              <a:gd name="adj" fmla="val 2048"/>
            </a:avLst>
          </a:prstGeom>
          <a:solidFill>
            <a:srgbClr val="151617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542628" y="2395786"/>
            <a:ext cx="18603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10"/>
              </a:lnSpc>
            </a:pPr>
            <a:r>
              <a:rPr lang="en-US" sz="16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99145" y="2421632"/>
            <a:ext cx="195976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Составление рассказа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85786" y="2714620"/>
            <a:ext cx="2324201" cy="1652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chemeClr val="bg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Составить краткий рассказ о путешествии Арсеньева, опираясь на текст и иллюстрации, развивая навыки связного изложения и работы с источниками.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3264991" y="2364780"/>
            <a:ext cx="279053" cy="372070"/>
          </a:xfrm>
          <a:prstGeom prst="roundRect">
            <a:avLst>
              <a:gd name="adj" fmla="val 2048"/>
            </a:avLst>
          </a:prstGeom>
          <a:solidFill>
            <a:srgbClr val="151617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3311500" y="2395786"/>
            <a:ext cx="18603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10"/>
              </a:lnSpc>
            </a:pPr>
            <a:r>
              <a:rPr lang="en-US" sz="16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3668018" y="2421632"/>
            <a:ext cx="155056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Работа с картой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3668018" y="2779316"/>
            <a:ext cx="2210916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chemeClr val="bg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Найти на карте места, упомянутые в книге, и объяснить их значение в контексте экспедиций, углубляя географические знания</a:t>
            </a:r>
            <a:r>
              <a:rPr lang="en-US" sz="1100" dirty="0">
                <a:solidFill>
                  <a:schemeClr val="bg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6033939" y="2364780"/>
            <a:ext cx="279053" cy="372070"/>
          </a:xfrm>
          <a:prstGeom prst="roundRect">
            <a:avLst>
              <a:gd name="adj" fmla="val 2048"/>
            </a:avLst>
          </a:prstGeom>
          <a:solidFill>
            <a:srgbClr val="151617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6080448" y="2395786"/>
            <a:ext cx="18603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10"/>
              </a:lnSpc>
            </a:pPr>
            <a:r>
              <a:rPr lang="en-US" sz="16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6436965" y="2421632"/>
            <a:ext cx="210792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Обсуждение ценностей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6436965" y="2779316"/>
            <a:ext cx="2210916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chemeClr val="bg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Обсудить значение сохранения природы и культурного наследия Уссурийского края, формируя экологическую культуру и гражданскую позицию.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285720" y="4786322"/>
            <a:ext cx="81517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>
                <a:solidFill>
                  <a:schemeClr val="bg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Эти задания способствуют активному вовлечению учащихся в процесс изучения материала и закреплению полученных знаний.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596" y="571480"/>
            <a:ext cx="240848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Результаты изучения темы</a:t>
            </a:r>
            <a:endParaRPr lang="en-US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480072"/>
            <a:ext cx="310083" cy="413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100189"/>
            <a:ext cx="205382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Расширение кругозора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96119" y="3457873"/>
            <a:ext cx="2613868" cy="118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Учащиеся получают уникальные знания о географии, истории и этнографии Дальнего Востока.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2" y="2480072"/>
            <a:ext cx="310083" cy="4134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64991" y="3100189"/>
            <a:ext cx="182098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Развитие мышления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3264991" y="3457873"/>
            <a:ext cx="261394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Формируются навыки критического мышления, анализа информации и работы с различными источниками</a:t>
            </a: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9" y="2480072"/>
            <a:ext cx="310083" cy="4134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33939" y="3100189"/>
            <a:ext cx="219878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Формирование интереса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6033939" y="3457873"/>
            <a:ext cx="261394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Воспитывается интерес к литературе, истории родного края и его культурному наследию.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496119" y="4786322"/>
            <a:ext cx="8151763" cy="180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Изучение книги Арсеньева — это комплексный подход к развитию личности школьника, прививающий важные ценности и навыки.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674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86182" y="2285992"/>
            <a:ext cx="3101132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395"/>
              </a:lnSpc>
            </a:pPr>
            <a:r>
              <a:rPr lang="en-US" sz="2700" b="1" dirty="0">
                <a:solidFill>
                  <a:srgbClr val="F2DED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Заключение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2786050" y="3857628"/>
            <a:ext cx="5861832" cy="1649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0"/>
              </a:lnSpc>
            </a:pPr>
            <a:r>
              <a:rPr lang="en-US" sz="1400" dirty="0" err="1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Изучение</a:t>
            </a:r>
            <a:r>
              <a:rPr lang="en-US" sz="14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книг   </a:t>
            </a:r>
            <a:r>
              <a:rPr lang="en-US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«</a:t>
            </a:r>
            <a:r>
              <a:rPr lang="en-US" sz="1400" dirty="0" err="1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Уссурийскому</a:t>
            </a:r>
            <a:r>
              <a:rPr lang="en-US" sz="14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err="1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краю</a:t>
            </a:r>
            <a:r>
              <a:rPr lang="en-US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»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 </a:t>
            </a:r>
            <a:r>
              <a:rPr lang="ru-RU" sz="1400" dirty="0" err="1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Дерсу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 </a:t>
            </a:r>
            <a:r>
              <a:rPr lang="ru-RU" sz="1400" dirty="0" err="1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Узала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»                     </a:t>
            </a:r>
            <a:r>
              <a:rPr lang="en-US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В.К</a:t>
            </a:r>
            <a:r>
              <a:rPr lang="en-US" sz="14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 Арсеньева в 7-8 классах — это не </a:t>
            </a:r>
            <a:r>
              <a:rPr lang="en-US" sz="1400" dirty="0" err="1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только</a:t>
            </a:r>
            <a:r>
              <a:rPr lang="en-US" sz="14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знакомство</a:t>
            </a:r>
            <a:r>
              <a:rPr lang="ru-RU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smtClean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 литературным наследием, но и важный шаг к пониманию природы, истории и культуры России через призму личного опыта великого исследователя. Использование картинок и карт делает уроки живыми и запоминающимися, пробуждая интерес и любовь к родному краю.</a:t>
            </a:r>
            <a:endParaRPr lang="en-US" sz="1400" dirty="0"/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14554"/>
            <a:ext cx="2457450" cy="3905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78581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70"/>
              </a:lnSpc>
            </a:pPr>
            <a:r>
              <a:rPr lang="ru-RU" dirty="0" smtClean="0">
                <a:solidFill>
                  <a:srgbClr val="151617"/>
                </a:solidFill>
                <a:ea typeface="Inconsolata" pitchFamily="34" charset="-122"/>
              </a:rPr>
              <a:t>В современном мире в российском образовании одним из приоритетных направлений  является воспитание молодёжи и подрастающего поколения.</a:t>
            </a:r>
          </a:p>
          <a:p>
            <a:pPr algn="just">
              <a:lnSpc>
                <a:spcPts val="2170"/>
              </a:lnSpc>
            </a:pPr>
            <a:r>
              <a:rPr lang="ru-RU" dirty="0" smtClean="0">
                <a:solidFill>
                  <a:srgbClr val="151617"/>
                </a:solidFill>
                <a:ea typeface="Inconsolata" pitchFamily="34" charset="-122"/>
              </a:rPr>
              <a:t>Знать культуру родного края, историю, литературу, географию, современность важно для всех нас. Уроки по изучению книг дальневосточных авторов можно включить как в отдельный курс или использовать резервные уроки из конструктора рабочих программ.</a:t>
            </a:r>
            <a:endParaRPr lang="en-US" dirty="0"/>
          </a:p>
        </p:txBody>
      </p:sp>
      <p:pic>
        <p:nvPicPr>
          <p:cNvPr id="5" name="Picture 2" descr="C:\Users\ANDREY\Desktop\аттестация моя\нужное\1051899ij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85991"/>
            <a:ext cx="7786742" cy="4071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0386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285728"/>
            <a:ext cx="8429684" cy="1777233"/>
          </a:xfrm>
        </p:spPr>
        <p:txBody>
          <a:bodyPr/>
          <a:lstStyle/>
          <a:p>
            <a:pPr marL="180975" indent="-44450" algn="just">
              <a:buNone/>
            </a:pPr>
            <a:r>
              <a:rPr lang="ru-RU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  В 2022 году мы отмечали 150-летие со дня рождения В.К.Арсеньева. К этой дате было приурочено много мероприятий по всей стране.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857364"/>
            <a:ext cx="44291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Фильм про экспедицию «По пути Арсеньева» </a:t>
            </a:r>
            <a:r>
              <a:rPr lang="ru-RU" dirty="0" smtClean="0">
                <a:hlinkClick r:id="rId3"/>
              </a:rPr>
              <a:t>https://rutube.ru/video/5d13470c7cc64d21e0638e957dc29122/?r=plwd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Олимпиада к 150-летию В.К.Арсеньева</a:t>
            </a:r>
          </a:p>
          <a:p>
            <a:r>
              <a:rPr lang="ru-RU" dirty="0" smtClean="0"/>
              <a:t>ШОД </a:t>
            </a:r>
            <a:r>
              <a:rPr lang="ru-RU" dirty="0" err="1" smtClean="0"/>
              <a:t>им.Н.Н.Дубинина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Разработки конспектов уроков по изучении книг В.К.Арсеньева в 7-8 классах.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5769" y="858144"/>
            <a:ext cx="4003328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90"/>
              </a:lnSpc>
            </a:pP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00034" y="500042"/>
            <a:ext cx="4003328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90"/>
              </a:lnSpc>
            </a:pPr>
            <a:r>
              <a:rPr lang="en-US" sz="1400" b="1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В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.К. Арсеньев — исследователь и писатель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0034" y="1000108"/>
            <a:ext cx="4003328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9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Военный топограф и путешественник, изучавший Уссурийский край в начале XX века.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8596" y="1857364"/>
            <a:ext cx="4003328" cy="871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9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Автор уникальных описаний природы, флоры, фауны и коренных народов региона, его работы легли в основу многих научных исследований.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8596" y="3071810"/>
            <a:ext cx="4003328" cy="871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9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Его экспедиции стали основой для научных и литературных трудов, сочетающих точность фактов и художественную выразительность.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28596" y="4286256"/>
            <a:ext cx="4003328" cy="116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9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Арсеньев был одним из первых, кто систематически исследовал этот труднодоступный регион, документируя его биологическое разнообразие и культурные особенности.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9666" y="357166"/>
            <a:ext cx="4005738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034" y="1071546"/>
            <a:ext cx="8151763" cy="1033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95"/>
              </a:lnSpc>
            </a:pPr>
            <a:r>
              <a:rPr lang="en-US" sz="27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Почему книгу «По Уссурийскому краю» важно изучать в школе?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500034" y="2643182"/>
            <a:ext cx="2634556" cy="2843312"/>
          </a:xfrm>
          <a:prstGeom prst="roundRect">
            <a:avLst>
              <a:gd name="adj" fmla="val 6831"/>
            </a:avLst>
          </a:prstGeom>
          <a:solidFill>
            <a:srgbClr val="151617"/>
          </a:solidFill>
          <a:ln w="2286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ru-RU" sz="1400" dirty="0" smtClean="0">
              <a:solidFill>
                <a:srgbClr val="BAB6AA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endParaRPr lang="ru-RU" sz="1400" dirty="0" smtClean="0">
              <a:solidFill>
                <a:srgbClr val="BAB6AA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 algn="ctr"/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Позволяет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познакомиться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историей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освоения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этнографией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края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через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личные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впечатления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исследователя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увидеть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как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происходило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взаимодействие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человека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с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дикой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природой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соседними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культурами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Text 3"/>
          <p:cNvSpPr/>
          <p:nvPr/>
        </p:nvSpPr>
        <p:spPr>
          <a:xfrm>
            <a:off x="948482" y="2873772"/>
            <a:ext cx="1772692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ru-RU" b="1" dirty="0" smtClean="0">
                <a:solidFill>
                  <a:srgbClr val="F2DED0"/>
                </a:solidFill>
                <a:ea typeface="Montserrat Black" pitchFamily="34" charset="-122"/>
              </a:rPr>
              <a:t>История освоения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77243" y="3231456"/>
            <a:ext cx="2315171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ru-RU" sz="1100" dirty="0" smtClean="0"/>
              <a:t> 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3357554" y="2643182"/>
            <a:ext cx="2634630" cy="2843312"/>
          </a:xfrm>
          <a:prstGeom prst="roundRect">
            <a:avLst>
              <a:gd name="adj" fmla="val 3216"/>
            </a:avLst>
          </a:prstGeom>
          <a:solidFill>
            <a:srgbClr val="151617"/>
          </a:solidFill>
          <a:ln w="2286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ru-RU" sz="1400" dirty="0" smtClean="0">
              <a:solidFill>
                <a:srgbClr val="BAB6AA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endParaRPr lang="ru-RU" sz="1400" dirty="0" smtClean="0">
              <a:solidFill>
                <a:srgbClr val="BAB6AA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 algn="ctr"/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Книга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раскрывает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природу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культуру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Дальнего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Востока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России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—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уникального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региона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страны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позволяя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учащимся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погрузиться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мир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его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удивительной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флоры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фауны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а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также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познакомиться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особенностями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жизни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коренных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 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народов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9" name="Text 7"/>
          <p:cNvSpPr/>
          <p:nvPr/>
        </p:nvSpPr>
        <p:spPr>
          <a:xfrm>
            <a:off x="3788717" y="2873772"/>
            <a:ext cx="1783415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ru-RU" b="1" dirty="0" smtClean="0">
                <a:solidFill>
                  <a:srgbClr val="F2DED0"/>
                </a:solidFill>
                <a:ea typeface="Montserrat Black" pitchFamily="34" charset="-122"/>
              </a:rPr>
              <a:t>Природа и культура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3435772" y="3231456"/>
            <a:ext cx="2315245" cy="1852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6215074" y="2643182"/>
            <a:ext cx="2634556" cy="2843312"/>
          </a:xfrm>
          <a:prstGeom prst="roundRect">
            <a:avLst>
              <a:gd name="adj" fmla="val 3216"/>
            </a:avLst>
          </a:prstGeom>
          <a:solidFill>
            <a:srgbClr val="151617"/>
          </a:solidFill>
          <a:ln w="2286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215074" y="2786058"/>
            <a:ext cx="2315171" cy="659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Экологическое мышление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6357950" y="3286124"/>
            <a:ext cx="2357454" cy="2056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Формирует экологическое и краеведческое мышление у подростков, прививает любовь к родному краю и осознание необходимости сохранения его уникальных природных богатств и культурного наследия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910" y="642918"/>
            <a:ext cx="316631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Актуальность темы </a:t>
            </a:r>
            <a:r>
              <a:rPr lang="en-US" sz="28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для</a:t>
            </a: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28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7-</a:t>
            </a:r>
            <a:r>
              <a:rPr lang="ru-RU" sz="28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28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8 </a:t>
            </a: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классов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85860"/>
            <a:ext cx="2717229" cy="6614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4348" y="2214554"/>
            <a:ext cx="186064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30"/>
              </a:lnSpc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Возрастной этап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71472" y="2643182"/>
            <a:ext cx="2469282" cy="1852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Возрастной этап </a:t>
            </a:r>
            <a:r>
              <a:rPr lang="en-US" sz="1400" dirty="0" err="1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формирования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мировоззрения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 интереса к родной стране. В этом возрасте подростки активно ищут ответы на вопросы о своем месте в мире, и книга Арсеньева может стать путеводителем.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285860"/>
            <a:ext cx="2717229" cy="6614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571868" y="2143116"/>
            <a:ext cx="186064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30"/>
              </a:lnSpc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Навыки анализа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357554" y="2571744"/>
            <a:ext cx="246928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Развитие навыков анализа текста и работы с иллюстрациями. Книга дает богатый материал для тренировки критического мышления, умения выделять главное и сопоставлять информацию.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285860"/>
            <a:ext cx="2717229" cy="6614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43636" y="2143116"/>
            <a:ext cx="2462510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30"/>
              </a:lnSpc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Межпредметные связи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000760" y="2571744"/>
            <a:ext cx="246928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Межпредметные связи: литература, история, география, биология. "По Уссурийскому краю" позволяет выстроить комплексный подход к обучению, объединяя различные дисциплины вокруг одной темы.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71472" y="5143512"/>
            <a:ext cx="7866011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Изучение книги Арсеньева не только расширяет кругозор, но и помогает сформировать целостное представление о </a:t>
            </a:r>
            <a:r>
              <a:rPr lang="ru-RU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Приморском крае  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 </a:t>
            </a: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его значении для России.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1472" y="857232"/>
            <a:ext cx="513285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28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Задачи </a:t>
            </a:r>
            <a:r>
              <a:rPr lang="en-US" sz="2800" b="1" dirty="0" err="1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урока</a:t>
            </a:r>
            <a:r>
              <a:rPr lang="en-US" sz="2800" b="1" dirty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при </a:t>
            </a:r>
            <a:r>
              <a:rPr lang="en-US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использовани</a:t>
            </a:r>
            <a:r>
              <a:rPr lang="ru-RU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  </a:t>
            </a:r>
            <a:r>
              <a:rPr lang="en-US" sz="2800" b="1" dirty="0" err="1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картинок</a:t>
            </a:r>
            <a:r>
              <a:rPr lang="en-US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endParaRPr lang="ru-RU" sz="2800" b="1" dirty="0" smtClean="0">
              <a:solidFill>
                <a:schemeClr val="bg1"/>
              </a:solidFill>
              <a:latin typeface="Montserrat Black" pitchFamily="34" charset="0"/>
              <a:ea typeface="Montserrat Black" pitchFamily="34" charset="-122"/>
              <a:cs typeface="Montserrat Black" pitchFamily="34" charset="-120"/>
            </a:endParaRPr>
          </a:p>
          <a:p>
            <a:pPr>
              <a:lnSpc>
                <a:spcPts val="1680"/>
              </a:lnSpc>
            </a:pPr>
            <a:endParaRPr lang="ru-RU" sz="2800" b="1" dirty="0" smtClean="0">
              <a:solidFill>
                <a:schemeClr val="bg1"/>
              </a:solidFill>
              <a:latin typeface="Montserrat Black" pitchFamily="34" charset="0"/>
              <a:ea typeface="Montserrat Black" pitchFamily="34" charset="-122"/>
              <a:cs typeface="Montserrat Black" pitchFamily="34" charset="-120"/>
            </a:endParaRPr>
          </a:p>
          <a:p>
            <a:pPr>
              <a:lnSpc>
                <a:spcPts val="168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 </a:t>
            </a:r>
            <a:r>
              <a:rPr lang="en-US" sz="2800" b="1" dirty="0" err="1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иллюстраций</a:t>
            </a:r>
            <a:r>
              <a:rPr lang="ru-RU" sz="2800" b="1" dirty="0" smtClean="0">
                <a:solidFill>
                  <a:schemeClr val="bg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, карты, текста.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2221607"/>
            <a:ext cx="8151763" cy="2288679"/>
          </a:xfrm>
          <a:prstGeom prst="roundRect">
            <a:avLst>
              <a:gd name="adj" fmla="val 333"/>
            </a:avLst>
          </a:prstGeom>
          <a:solidFill>
            <a:srgbClr val="151617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14348" y="1785926"/>
            <a:ext cx="2009998" cy="187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Природа и этнография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24855" y="2750939"/>
            <a:ext cx="22799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Познакомить с природой и этнографией Уссурийского края через фотографии и рисунки Арсеньева, максимально используя визуальный материал для погружения.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214911" y="2227957"/>
            <a:ext cx="2714104" cy="2275979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8" name="Shape 6"/>
          <p:cNvSpPr/>
          <p:nvPr/>
        </p:nvSpPr>
        <p:spPr>
          <a:xfrm>
            <a:off x="3214910" y="2227957"/>
            <a:ext cx="14288" cy="2275979"/>
          </a:xfrm>
          <a:prstGeom prst="roundRect">
            <a:avLst>
              <a:gd name="adj" fmla="val 40000"/>
            </a:avLst>
          </a:prstGeom>
          <a:solidFill>
            <a:srgbClr val="2E2F30"/>
          </a:solidFill>
          <a:ln/>
        </p:spPr>
      </p:sp>
      <p:sp>
        <p:nvSpPr>
          <p:cNvPr id="9" name="Text 7"/>
          <p:cNvSpPr/>
          <p:nvPr/>
        </p:nvSpPr>
        <p:spPr>
          <a:xfrm>
            <a:off x="3500430" y="1785926"/>
            <a:ext cx="155056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Работа с картой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524994" y="2750939"/>
            <a:ext cx="209393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Развивать умение работать с картой: определять географическое положение, маршруты экспедиций, наносить на </a:t>
            </a:r>
            <a:r>
              <a:rPr lang="en-US" sz="1400" dirty="0" err="1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карту</a:t>
            </a:r>
            <a:r>
              <a:rPr lang="en-US" sz="1400" dirty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ключевые</a:t>
            </a:r>
            <a:r>
              <a:rPr lang="en-US" sz="1400" dirty="0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объекты</a:t>
            </a:r>
            <a:r>
              <a:rPr lang="ru-RU" sz="1400" dirty="0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 события.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059907" y="3159176"/>
            <a:ext cx="310083" cy="413444"/>
          </a:xfrm>
          <a:prstGeom prst="roundRect">
            <a:avLst>
              <a:gd name="adj" fmla="val 1843"/>
            </a:avLst>
          </a:prstGeom>
          <a:solidFill>
            <a:srgbClr val="151617"/>
          </a:solidFill>
          <a:ln w="22860">
            <a:solidFill>
              <a:srgbClr val="2E2F30"/>
            </a:solidFill>
            <a:prstDash val="solid"/>
          </a:ln>
          <a:effectLst>
            <a:outerShdw dist="17780" dir="2700000" algn="bl" rotWithShape="0">
              <a:srgbClr val="2E2F30">
                <a:alpha val="100000"/>
              </a:srgbClr>
            </a:outerShdw>
          </a:effectLst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46" y="3236665"/>
            <a:ext cx="155004" cy="258366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5929016" y="2227957"/>
            <a:ext cx="2714104" cy="2275979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14" name="Shape 11"/>
          <p:cNvSpPr/>
          <p:nvPr/>
        </p:nvSpPr>
        <p:spPr>
          <a:xfrm>
            <a:off x="5929015" y="2227957"/>
            <a:ext cx="14288" cy="2275979"/>
          </a:xfrm>
          <a:prstGeom prst="roundRect">
            <a:avLst>
              <a:gd name="adj" fmla="val 40000"/>
            </a:avLst>
          </a:prstGeom>
          <a:solidFill>
            <a:srgbClr val="2E2F30"/>
          </a:solidFill>
          <a:ln/>
        </p:spPr>
      </p:sp>
      <p:sp>
        <p:nvSpPr>
          <p:cNvPr id="15" name="Text 12"/>
          <p:cNvSpPr/>
          <p:nvPr/>
        </p:nvSpPr>
        <p:spPr>
          <a:xfrm>
            <a:off x="6286512" y="1785926"/>
            <a:ext cx="155056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Анализ текста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39098" y="2750939"/>
            <a:ext cx="2280047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F2DED0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Формировать навыки описания и анализа художественного текста с опорой на визуальный ряд, учить соотносить написанное с увиденным.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774011" y="3159176"/>
            <a:ext cx="310083" cy="413444"/>
          </a:xfrm>
          <a:prstGeom prst="roundRect">
            <a:avLst>
              <a:gd name="adj" fmla="val 1843"/>
            </a:avLst>
          </a:prstGeom>
          <a:solidFill>
            <a:srgbClr val="151617"/>
          </a:solidFill>
          <a:ln w="22860">
            <a:solidFill>
              <a:srgbClr val="2E2F30"/>
            </a:solidFill>
            <a:prstDash val="solid"/>
          </a:ln>
          <a:effectLst>
            <a:outerShdw dist="17780" dir="2700000" algn="bl" rotWithShape="0">
              <a:srgbClr val="2E2F30">
                <a:alpha val="100000"/>
              </a:srgbClr>
            </a:outerShdw>
          </a:effectLst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51" y="3236665"/>
            <a:ext cx="155004" cy="258366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00034" y="4929198"/>
            <a:ext cx="81517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Использование визуальных материалов не только делает урок интереснее, но и способствует лучшему усвоению информации.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57158" y="285728"/>
            <a:ext cx="4000528" cy="3046988"/>
          </a:xfrm>
          <a:prstGeom prst="rect">
            <a:avLst/>
          </a:prstGeom>
          <a:solidFill>
            <a:srgbClr val="EDEFF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                Кроме того, можно развивать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навыки анализа текста.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242525"/>
                </a:solidFill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Например, стоит обратить внимание на язык и стилистику автора. Можно провести анализ художественных средств, которые использует Арсеньев при описании пейзажей  (метафоры, сравнения, пейзажные описания и так далее) Это даст возможность рассмотреть, как именно через эти средства создаётся атмосфера произведения и формируются образы персонажей.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           Можно также организовать исследовательские проекты, где учащиеся будут искать информацию о местах, описанных в повести, исследовать природу и флору Дальнего Востока, изучать жизнь коренных народов. Это позволит создать мост между литературой и реальным миром, что обогатит образовательный процесс.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3725" y="310763"/>
            <a:ext cx="869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42525"/>
                </a:solidFill>
                <a:latin typeface="inherit"/>
                <a:ea typeface="Times New Roman" pitchFamily="18" charset="0"/>
                <a:cs typeface="Times New Roman" pitchFamily="18" charset="0"/>
              </a:rPr>
              <a:t>пейзажей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500438"/>
            <a:ext cx="4572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Солнце только что успело скрыться за горизонтом, и в то время, когда лучи его золотили верхушки гор, в долинах появились сумеречные тени. На фоне бледного неба резко выделялись вершины деревьев с пожелтевшими листьями. Среди птиц, насекомых, в сухой траве — словом, всюду, даже в воздухе, чувствовалось приближение осени.</a:t>
            </a:r>
          </a:p>
          <a:p>
            <a:pPr algn="just"/>
            <a:r>
              <a:rPr lang="ru-RU" sz="1600" dirty="0" smtClean="0"/>
              <a:t>Перейдя через невысокий хребет, мы попали в соседнюю долину, поросшую густым лесом. Широкое и сухое ложе горного ручья пересекало её поперёк.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214290"/>
            <a:ext cx="40005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Благородный олень, обитающий в Приамурском крае, называется изюбром (</a:t>
            </a:r>
            <a:r>
              <a:rPr lang="ru-RU" sz="1600" dirty="0" err="1" smtClean="0"/>
              <a:t>Cervus</a:t>
            </a:r>
            <a:r>
              <a:rPr lang="ru-RU" sz="1600" dirty="0" smtClean="0"/>
              <a:t> </a:t>
            </a:r>
            <a:r>
              <a:rPr lang="ru-RU" sz="1600" dirty="0" err="1" smtClean="0"/>
              <a:t>canadensis</a:t>
            </a:r>
            <a:r>
              <a:rPr lang="ru-RU" sz="1600" dirty="0" smtClean="0"/>
              <a:t> </a:t>
            </a:r>
            <a:r>
              <a:rPr lang="ru-RU" sz="1600" dirty="0" err="1" smtClean="0"/>
              <a:t>Luchodrfi</a:t>
            </a:r>
            <a:r>
              <a:rPr lang="ru-RU" sz="1600" dirty="0" smtClean="0"/>
              <a:t> </a:t>
            </a:r>
            <a:r>
              <a:rPr lang="ru-RU" sz="1600" dirty="0" err="1" smtClean="0"/>
              <a:t>Bolau</a:t>
            </a:r>
            <a:r>
              <a:rPr lang="ru-RU" sz="1600" dirty="0" smtClean="0"/>
              <a:t>). Это стройное и красивое животное имеет в длину 1,9, а в высоту — 1,4 метра. Вес тела достигает 197 килограммов. Шерсть изюбра летом светло-коричневая, зимой — серовато-бурая с бело-жёлтым зеркалом сзади. На длинной и сильной шее, украшенной у самцов гривой, помещается красивая голова с большими трубчатыми и подвижными ушами. Вилообразно расходящиеся рога имеют впереди два прямых бивня и несколько верхних отростков. Рога эти зимой спадают и весной вырастают вновь, и притом каждый раз одним отростком больше. Поэтому по числу отростков можно судить о возрасте оленя, считая один лишний год, когда он ходит безрогим (саек). Однако количеству отростков есть предел. Обыкновенно взрослый самец имеет их не более семи. В дальнейшем идёт только увеличение веса рогов, их размеров и толщины. Молодые весенние рога, наполненные кровью и ещё не затвердевшие, называются пантами.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1538" y="428604"/>
            <a:ext cx="4229844" cy="212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Практическая работа:  </a:t>
            </a:r>
            <a:r>
              <a:rPr lang="en-US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карта</a:t>
            </a:r>
            <a:r>
              <a:rPr lang="en-US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Уссурийского</a:t>
            </a:r>
            <a:r>
              <a:rPr lang="en-US" b="1" dirty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края</a:t>
            </a:r>
            <a:r>
              <a:rPr lang="ru-RU" b="1" dirty="0" smtClean="0">
                <a:solidFill>
                  <a:srgbClr val="151617"/>
                </a:solidFill>
                <a:latin typeface="Times New Roman" pitchFamily="18" charset="0"/>
                <a:ea typeface="Montserrat Black" pitchFamily="34" charset="-122"/>
                <a:cs typeface="Times New Roman" pitchFamily="18" charset="0"/>
              </a:rPr>
              <a:t> вчера и сегодня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3091897" cy="4939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28992" y="1142984"/>
            <a:ext cx="2643206" cy="92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435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На карте можно обозначить ключевые точки путешествий В.К. Арсеньева, чтобы учащиеся могли проследить его </a:t>
            </a:r>
            <a:r>
              <a:rPr lang="en-US" sz="1400" dirty="0" err="1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маршруты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.</a:t>
            </a:r>
            <a:endParaRPr lang="ru-RU" sz="1400" dirty="0" smtClean="0">
              <a:solidFill>
                <a:srgbClr val="151617"/>
              </a:solidFill>
              <a:latin typeface="Times New Roman" pitchFamily="18" charset="0"/>
              <a:ea typeface="Inconsolata" pitchFamily="34" charset="-122"/>
              <a:cs typeface="Times New Roman" pitchFamily="18" charset="0"/>
            </a:endParaRPr>
          </a:p>
          <a:p>
            <a:pPr marL="240030" indent="-240030">
              <a:lnSpc>
                <a:spcPts val="1435"/>
              </a:lnSpc>
              <a:buSzPct val="100000"/>
            </a:pPr>
            <a:endParaRPr lang="ru-RU" sz="1400" dirty="0" smtClean="0">
              <a:solidFill>
                <a:srgbClr val="151617"/>
              </a:solidFill>
              <a:latin typeface="Times New Roman" pitchFamily="18" charset="0"/>
              <a:ea typeface="Inconsolata" pitchFamily="34" charset="-122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428992" y="2285992"/>
            <a:ext cx="2643206" cy="1000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435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Демонстрация природных объектов (реки, горы, леса) и поселений коренных народов поможет лучше понять контекст книги.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28992" y="3429000"/>
            <a:ext cx="2643206" cy="107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435"/>
              </a:lnSpc>
              <a:buSzPct val="100000"/>
              <a:buChar char="•"/>
            </a:pP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Работа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с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картой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развивает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пространственное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мышление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навыки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ориентирования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что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является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важной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частью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географической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грамотности</a:t>
            </a:r>
            <a:r>
              <a:rPr lang="en-US" sz="1400" dirty="0" smtClean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28992" y="4572008"/>
            <a:ext cx="2643206" cy="1089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ts val="1435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При работе с текстом производится выборка китайских названий географических объектов и поиск современных русских названий этих же объектов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135663" y="5529759"/>
            <a:ext cx="2609255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35"/>
              </a:lnSpc>
            </a:pPr>
            <a:endParaRPr lang="en-US" sz="900" dirty="0"/>
          </a:p>
        </p:txBody>
      </p:sp>
      <p:sp>
        <p:nvSpPr>
          <p:cNvPr id="10" name="Text 6"/>
          <p:cNvSpPr/>
          <p:nvPr/>
        </p:nvSpPr>
        <p:spPr>
          <a:xfrm>
            <a:off x="428596" y="6143644"/>
            <a:ext cx="8326934" cy="435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35"/>
              </a:lnSpc>
            </a:pPr>
            <a:r>
              <a:rPr lang="en-US" sz="1400" dirty="0">
                <a:solidFill>
                  <a:srgbClr val="151617"/>
                </a:solidFill>
                <a:latin typeface="Times New Roman" pitchFamily="18" charset="0"/>
                <a:ea typeface="Inconsolata" pitchFamily="34" charset="-122"/>
                <a:cs typeface="Times New Roman" pitchFamily="18" charset="0"/>
              </a:rPr>
              <a:t>Карта является незаменимым инструментом для визуализации сложных географических и исторических данных, делая их доступными и понятными для школьников.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857232"/>
            <a:ext cx="285748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403</TotalTime>
  <Words>1710</Words>
  <PresentationFormat>Экран (4:3)</PresentationFormat>
  <Paragraphs>115</Paragraphs>
  <Slides>16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AMD</dc:creator>
  <cp:lastModifiedBy>ANDREY</cp:lastModifiedBy>
  <cp:revision>42</cp:revision>
  <dcterms:created xsi:type="dcterms:W3CDTF">2025-08-20T12:34:21Z</dcterms:created>
  <dcterms:modified xsi:type="dcterms:W3CDTF">2025-10-30T12:42:15Z</dcterms:modified>
</cp:coreProperties>
</file>