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94" r:id="rId4"/>
    <p:sldId id="293" r:id="rId5"/>
    <p:sldId id="301" r:id="rId6"/>
    <p:sldId id="274" r:id="rId7"/>
    <p:sldId id="308" r:id="rId8"/>
    <p:sldId id="269" r:id="rId9"/>
    <p:sldId id="273" r:id="rId10"/>
    <p:sldId id="263" r:id="rId11"/>
    <p:sldId id="314" r:id="rId12"/>
    <p:sldId id="288" r:id="rId13"/>
    <p:sldId id="290" r:id="rId14"/>
    <p:sldId id="264" r:id="rId15"/>
    <p:sldId id="306" r:id="rId16"/>
    <p:sldId id="259" r:id="rId17"/>
    <p:sldId id="282" r:id="rId18"/>
    <p:sldId id="258" r:id="rId19"/>
    <p:sldId id="281" r:id="rId20"/>
    <p:sldId id="262" r:id="rId21"/>
    <p:sldId id="284" r:id="rId22"/>
    <p:sldId id="261" r:id="rId23"/>
    <p:sldId id="292" r:id="rId24"/>
    <p:sldId id="265" r:id="rId25"/>
    <p:sldId id="283" r:id="rId26"/>
    <p:sldId id="266" r:id="rId27"/>
    <p:sldId id="285" r:id="rId28"/>
    <p:sldId id="310" r:id="rId29"/>
    <p:sldId id="309" r:id="rId30"/>
    <p:sldId id="312" r:id="rId31"/>
    <p:sldId id="267" r:id="rId32"/>
    <p:sldId id="268" r:id="rId33"/>
    <p:sldId id="270" r:id="rId34"/>
    <p:sldId id="272" r:id="rId35"/>
    <p:sldId id="300"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16.11.2025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16.11.2025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16.11.2025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304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ru-RU"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p:spPr>
        <p:txBody>
          <a:bodyPr lIns="0" tIns="0" rIns="0" bIns="0" anchor="ctr">
            <a:spAutoFit/>
          </a:bodyPr>
          <a:lstStyle/>
          <a:p>
            <a:pPr algn="ctr"/>
            <a:endParaRPr lang="ru-RU" sz="3200" b="0" strike="noStrike" spc="-1">
              <a:latin typeface="Arial"/>
            </a:endParaRPr>
          </a:p>
        </p:txBody>
      </p:sp>
    </p:spTree>
    <p:extLst>
      <p:ext uri="{BB962C8B-B14F-4D97-AF65-F5344CB8AC3E}">
        <p14:creationId xmlns:p14="http://schemas.microsoft.com/office/powerpoint/2010/main" val="4032884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ru-RU" sz="1800" b="0" strike="noStrike" spc="-1">
              <a:solidFill>
                <a:srgbClr val="000000"/>
              </a:solidFill>
              <a:latin typeface="Calibri"/>
            </a:endParaRPr>
          </a:p>
        </p:txBody>
      </p:sp>
      <p:sp>
        <p:nvSpPr>
          <p:cNvPr id="49"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ru-RU" sz="3200" b="0" strike="noStrike" spc="-1">
              <a:solidFill>
                <a:srgbClr val="000000"/>
              </a:solidFill>
              <a:latin typeface="Calibri"/>
            </a:endParaRPr>
          </a:p>
        </p:txBody>
      </p:sp>
    </p:spTree>
    <p:extLst>
      <p:ext uri="{BB962C8B-B14F-4D97-AF65-F5344CB8AC3E}">
        <p14:creationId xmlns:p14="http://schemas.microsoft.com/office/powerpoint/2010/main" val="3910378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ru-RU" sz="1800" b="0" strike="noStrike" spc="-1">
              <a:solidFill>
                <a:srgbClr val="000000"/>
              </a:solidFill>
              <a:latin typeface="Calibri"/>
            </a:endParaRPr>
          </a:p>
        </p:txBody>
      </p:sp>
      <p:sp>
        <p:nvSpPr>
          <p:cNvPr id="51"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52"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ru-RU" sz="3200" b="0" strike="noStrike" spc="-1">
              <a:solidFill>
                <a:srgbClr val="000000"/>
              </a:solidFill>
              <a:latin typeface="Calibri"/>
            </a:endParaRPr>
          </a:p>
        </p:txBody>
      </p:sp>
    </p:spTree>
    <p:extLst>
      <p:ext uri="{BB962C8B-B14F-4D97-AF65-F5344CB8AC3E}">
        <p14:creationId xmlns:p14="http://schemas.microsoft.com/office/powerpoint/2010/main" val="1253265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ru-RU" sz="1800" b="0" strike="noStrike" spc="-1">
              <a:solidFill>
                <a:srgbClr val="000000"/>
              </a:solidFill>
              <a:latin typeface="Calibri"/>
            </a:endParaRPr>
          </a:p>
        </p:txBody>
      </p:sp>
    </p:spTree>
    <p:extLst>
      <p:ext uri="{BB962C8B-B14F-4D97-AF65-F5344CB8AC3E}">
        <p14:creationId xmlns:p14="http://schemas.microsoft.com/office/powerpoint/2010/main" val="1502306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tIns="0" rIns="0" bIns="0" anchor="ctr">
            <a:spAutoFit/>
          </a:bodyPr>
          <a:lstStyle/>
          <a:p>
            <a:pPr algn="ctr"/>
            <a:endParaRPr lang="ru-RU" sz="3200" b="0" strike="noStrike" spc="-1">
              <a:latin typeface="Arial"/>
            </a:endParaRPr>
          </a:p>
        </p:txBody>
      </p:sp>
    </p:spTree>
    <p:extLst>
      <p:ext uri="{BB962C8B-B14F-4D97-AF65-F5344CB8AC3E}">
        <p14:creationId xmlns:p14="http://schemas.microsoft.com/office/powerpoint/2010/main" val="2669531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ru-RU" sz="1800" b="0" strike="noStrike" spc="-1">
              <a:solidFill>
                <a:srgbClr val="000000"/>
              </a:solidFill>
              <a:latin typeface="Calibri"/>
            </a:endParaRPr>
          </a:p>
        </p:txBody>
      </p:sp>
      <p:sp>
        <p:nvSpPr>
          <p:cNvPr id="56"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57"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58"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Tree>
    <p:extLst>
      <p:ext uri="{BB962C8B-B14F-4D97-AF65-F5344CB8AC3E}">
        <p14:creationId xmlns:p14="http://schemas.microsoft.com/office/powerpoint/2010/main" val="1185248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ru-RU" sz="1800" b="0" strike="noStrike" spc="-1">
              <a:solidFill>
                <a:srgbClr val="000000"/>
              </a:solidFill>
              <a:latin typeface="Calibri"/>
            </a:endParaRPr>
          </a:p>
        </p:txBody>
      </p:sp>
      <p:sp>
        <p:nvSpPr>
          <p:cNvPr id="6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6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62"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Tree>
    <p:extLst>
      <p:ext uri="{BB962C8B-B14F-4D97-AF65-F5344CB8AC3E}">
        <p14:creationId xmlns:p14="http://schemas.microsoft.com/office/powerpoint/2010/main" val="341333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16.11.2025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ru-RU" sz="1800" b="0" strike="noStrike" spc="-1">
              <a:solidFill>
                <a:srgbClr val="000000"/>
              </a:solidFill>
              <a:latin typeface="Calibri"/>
            </a:endParaRPr>
          </a:p>
        </p:txBody>
      </p:sp>
      <p:sp>
        <p:nvSpPr>
          <p:cNvPr id="64"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65"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66"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ru-RU" sz="3200" b="0" strike="noStrike" spc="-1">
              <a:solidFill>
                <a:srgbClr val="000000"/>
              </a:solidFill>
              <a:latin typeface="Calibri"/>
            </a:endParaRPr>
          </a:p>
        </p:txBody>
      </p:sp>
    </p:spTree>
    <p:extLst>
      <p:ext uri="{BB962C8B-B14F-4D97-AF65-F5344CB8AC3E}">
        <p14:creationId xmlns:p14="http://schemas.microsoft.com/office/powerpoint/2010/main" val="1037286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ru-RU" sz="1800" b="0" strike="noStrike" spc="-1">
              <a:solidFill>
                <a:srgbClr val="000000"/>
              </a:solidFill>
              <a:latin typeface="Calibri"/>
            </a:endParaRPr>
          </a:p>
        </p:txBody>
      </p:sp>
      <p:sp>
        <p:nvSpPr>
          <p:cNvPr id="68"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69"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ru-RU" sz="3200" b="0" strike="noStrike" spc="-1">
              <a:solidFill>
                <a:srgbClr val="000000"/>
              </a:solidFill>
              <a:latin typeface="Calibri"/>
            </a:endParaRPr>
          </a:p>
        </p:txBody>
      </p:sp>
    </p:spTree>
    <p:extLst>
      <p:ext uri="{BB962C8B-B14F-4D97-AF65-F5344CB8AC3E}">
        <p14:creationId xmlns:p14="http://schemas.microsoft.com/office/powerpoint/2010/main" val="2141728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ru-RU" sz="1800" b="0" strike="noStrike" spc="-1">
              <a:solidFill>
                <a:srgbClr val="000000"/>
              </a:solidFill>
              <a:latin typeface="Calibri"/>
            </a:endParaRPr>
          </a:p>
        </p:txBody>
      </p:sp>
      <p:sp>
        <p:nvSpPr>
          <p:cNvPr id="71"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72"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73"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74"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Tree>
    <p:extLst>
      <p:ext uri="{BB962C8B-B14F-4D97-AF65-F5344CB8AC3E}">
        <p14:creationId xmlns:p14="http://schemas.microsoft.com/office/powerpoint/2010/main" val="2616128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ru-RU" sz="1800" b="0" strike="noStrike" spc="-1">
              <a:solidFill>
                <a:srgbClr val="000000"/>
              </a:solidFill>
              <a:latin typeface="Calibri"/>
            </a:endParaRPr>
          </a:p>
        </p:txBody>
      </p:sp>
      <p:sp>
        <p:nvSpPr>
          <p:cNvPr id="76"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77"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78"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79"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80"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
        <p:nvSpPr>
          <p:cNvPr id="81"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ru-RU" sz="3200" b="0" strike="noStrike" spc="-1">
              <a:solidFill>
                <a:srgbClr val="000000"/>
              </a:solidFill>
              <a:latin typeface="Calibri"/>
            </a:endParaRPr>
          </a:p>
        </p:txBody>
      </p:sp>
    </p:spTree>
    <p:extLst>
      <p:ext uri="{BB962C8B-B14F-4D97-AF65-F5344CB8AC3E}">
        <p14:creationId xmlns:p14="http://schemas.microsoft.com/office/powerpoint/2010/main" val="177700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16.11.2025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16.11.2025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16.11.2025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16.11.2025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16.11.2025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16.11.2025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16.11.2025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16.11.2025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ru-RU" sz="4400" b="0" strike="noStrike" spc="-1">
                <a:solidFill>
                  <a:srgbClr val="000000"/>
                </a:solidFill>
                <a:latin typeface="Calibri"/>
              </a:rPr>
              <a:t>Образец заголовка</a:t>
            </a:r>
          </a:p>
        </p:txBody>
      </p:sp>
      <p:sp>
        <p:nvSpPr>
          <p:cNvPr id="42" name="PlaceHolder 2"/>
          <p:cNvSpPr>
            <a:spLocks noGrp="1"/>
          </p:cNvSpPr>
          <p:nvPr>
            <p:ph type="body"/>
          </p:nvPr>
        </p:nvSpPr>
        <p:spPr>
          <a:xfrm>
            <a:off x="457200" y="1600200"/>
            <a:ext cx="82292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ru-RU" sz="3200" b="0" strike="noStrike" spc="-1">
                <a:solidFill>
                  <a:srgbClr val="000000"/>
                </a:solidFill>
                <a:latin typeface="Calibri"/>
              </a:rPr>
              <a:t>Образец текста</a:t>
            </a:r>
          </a:p>
          <a:p>
            <a:pPr marL="743040" lvl="1" indent="-285480">
              <a:lnSpc>
                <a:spcPct val="100000"/>
              </a:lnSpc>
              <a:spcBef>
                <a:spcPts val="561"/>
              </a:spcBef>
              <a:buClr>
                <a:srgbClr val="000000"/>
              </a:buClr>
              <a:buFont typeface="Arial"/>
              <a:buChar char="–"/>
            </a:pPr>
            <a:r>
              <a:rPr lang="ru-RU" sz="2800" b="0" strike="noStrike" spc="-1">
                <a:solidFill>
                  <a:srgbClr val="000000"/>
                </a:solidFill>
                <a:latin typeface="Calibri"/>
              </a:rPr>
              <a:t>Второй уровень</a:t>
            </a:r>
          </a:p>
          <a:p>
            <a:pPr marL="1143000" lvl="2" indent="-228240">
              <a:lnSpc>
                <a:spcPct val="100000"/>
              </a:lnSpc>
              <a:spcBef>
                <a:spcPts val="479"/>
              </a:spcBef>
              <a:buClr>
                <a:srgbClr val="000000"/>
              </a:buClr>
              <a:buFont typeface="Arial"/>
              <a:buChar char="•"/>
            </a:pPr>
            <a:r>
              <a:rPr lang="ru-RU" sz="2400" b="0" strike="noStrike" spc="-1">
                <a:solidFill>
                  <a:srgbClr val="000000"/>
                </a:solidFill>
                <a:latin typeface="Calibri"/>
              </a:rPr>
              <a:t>Третий уровень</a:t>
            </a:r>
          </a:p>
          <a:p>
            <a:pPr marL="1600200" lvl="3" indent="-228240">
              <a:lnSpc>
                <a:spcPct val="100000"/>
              </a:lnSpc>
              <a:spcBef>
                <a:spcPts val="400"/>
              </a:spcBef>
              <a:buClr>
                <a:srgbClr val="000000"/>
              </a:buClr>
              <a:buFont typeface="Arial"/>
              <a:buChar char="–"/>
            </a:pPr>
            <a:r>
              <a:rPr lang="ru-RU" sz="2000" b="0" strike="noStrike" spc="-1">
                <a:solidFill>
                  <a:srgbClr val="000000"/>
                </a:solidFill>
                <a:latin typeface="Calibri"/>
              </a:rPr>
              <a:t>Четвертый уровень</a:t>
            </a:r>
          </a:p>
          <a:p>
            <a:pPr marL="2057400" lvl="4" indent="-228240">
              <a:lnSpc>
                <a:spcPct val="100000"/>
              </a:lnSpc>
              <a:spcBef>
                <a:spcPts val="400"/>
              </a:spcBef>
              <a:buClr>
                <a:srgbClr val="000000"/>
              </a:buClr>
              <a:buFont typeface="Arial"/>
              <a:buChar char="»"/>
            </a:pPr>
            <a:r>
              <a:rPr lang="ru-RU" sz="2000" b="0" strike="noStrike" spc="-1">
                <a:solidFill>
                  <a:srgbClr val="000000"/>
                </a:solidFill>
                <a:latin typeface="Calibri"/>
              </a:rPr>
              <a:t>Пятый уровень</a:t>
            </a:r>
          </a:p>
        </p:txBody>
      </p:sp>
      <p:sp>
        <p:nvSpPr>
          <p:cNvPr id="43" name="PlaceHolder 3"/>
          <p:cNvSpPr>
            <a:spLocks noGrp="1"/>
          </p:cNvSpPr>
          <p:nvPr>
            <p:ph type="dt"/>
          </p:nvPr>
        </p:nvSpPr>
        <p:spPr>
          <a:xfrm>
            <a:off x="457200" y="6356520"/>
            <a:ext cx="2133360" cy="364680"/>
          </a:xfrm>
          <a:prstGeom prst="rect">
            <a:avLst/>
          </a:prstGeom>
        </p:spPr>
        <p:txBody>
          <a:bodyPr anchor="ctr">
            <a:noAutofit/>
          </a:bodyPr>
          <a:lstStyle/>
          <a:p>
            <a:fld id="{CA9C7CBC-DADF-410D-9201-9F5C53086C09}" type="datetime">
              <a:rPr lang="ru-RU" sz="1200" spc="-1">
                <a:solidFill>
                  <a:srgbClr val="8B8B8B"/>
                </a:solidFill>
                <a:latin typeface="Calibri"/>
              </a:rPr>
              <a:pPr/>
              <a:t>16.11.2025</a:t>
            </a:fld>
            <a:endParaRPr lang="ru-RU" sz="1200" spc="-1">
              <a:solidFill>
                <a:prstClr val="black"/>
              </a:solidFill>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noAutofit/>
          </a:bodyPr>
          <a:lstStyle/>
          <a:p>
            <a:endParaRPr lang="ru-RU" sz="2400" spc="-1">
              <a:solidFill>
                <a:prstClr val="black"/>
              </a:solidFill>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noAutofit/>
          </a:bodyPr>
          <a:lstStyle/>
          <a:p>
            <a:pPr algn="r"/>
            <a:fld id="{A3ED130F-791A-404E-9D9C-CADBE8244111}" type="slidenum">
              <a:rPr lang="ru-RU" sz="1200" spc="-1">
                <a:solidFill>
                  <a:srgbClr val="8B8B8B"/>
                </a:solidFill>
                <a:latin typeface="Calibri"/>
              </a:rPr>
              <a:pPr algn="r"/>
              <a:t>‹#›</a:t>
            </a:fld>
            <a:endParaRPr lang="ru-RU" sz="1200" spc="-1">
              <a:solidFill>
                <a:prstClr val="black"/>
              </a:solidFill>
              <a:latin typeface="Times New Roman"/>
            </a:endParaRPr>
          </a:p>
        </p:txBody>
      </p:sp>
    </p:spTree>
    <p:extLst>
      <p:ext uri="{BB962C8B-B14F-4D97-AF65-F5344CB8AC3E}">
        <p14:creationId xmlns:p14="http://schemas.microsoft.com/office/powerpoint/2010/main" val="270151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9.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1.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5.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lodiya-juravli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66"/>
            <a:ext cx="5562653" cy="6879491"/>
          </a:xfrm>
          <a:prstGeom prst="rect">
            <a:avLst/>
          </a:prstGeom>
          <a:noFill/>
          <a:ln w="28575">
            <a:solidFill>
              <a:schemeClr val="accent6">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562653" y="2046471"/>
            <a:ext cx="3581346" cy="1446550"/>
          </a:xfrm>
          <a:prstGeom prst="rect">
            <a:avLst/>
          </a:prstGeom>
          <a:solidFill>
            <a:schemeClr val="bg1">
              <a:lumMod val="95000"/>
            </a:schemeClr>
          </a:solidFill>
          <a:ln>
            <a:solidFill>
              <a:schemeClr val="accent6">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ru-RU" sz="4400" b="1" dirty="0" smtClean="0">
                <a:solidFill>
                  <a:srgbClr val="C00000"/>
                </a:solidFill>
                <a:latin typeface="Times New Roman" pitchFamily="18" charset="0"/>
                <a:cs typeface="Times New Roman" pitchFamily="18" charset="0"/>
              </a:rPr>
              <a:t>ПОМНЮ И ГОРЖУСЬ</a:t>
            </a:r>
            <a:endParaRPr lang="ru-RU" sz="4400" b="1" dirty="0">
              <a:solidFill>
                <a:srgbClr val="C0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53" y="-27366"/>
            <a:ext cx="3610284" cy="1872190"/>
          </a:xfrm>
          <a:prstGeom prst="rect">
            <a:avLst/>
          </a:prstGeom>
          <a:ln w="38100">
            <a:solidFill>
              <a:schemeClr val="accent6">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122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1590" y="3750133"/>
            <a:ext cx="3581347" cy="3101992"/>
          </a:xfrm>
          <a:prstGeom prst="rect">
            <a:avLst/>
          </a:prstGeom>
          <a:no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875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332656"/>
            <a:ext cx="8640960" cy="6063198"/>
          </a:xfrm>
          <a:prstGeom prst="rect">
            <a:avLst/>
          </a:prstGeom>
          <a:ln w="28575">
            <a:solidFill>
              <a:schemeClr val="accent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ru-RU" sz="2800" b="1" dirty="0">
                <a:latin typeface="Times New Roman" pitchFamily="18" charset="0"/>
                <a:cs typeface="Times New Roman" pitchFamily="18" charset="0"/>
              </a:rPr>
              <a:t>1. «Священная война», сл. В. Лебедева-Кумача, муз. А.В. Александрова, 1941г.</a:t>
            </a:r>
          </a:p>
          <a:p>
            <a:pPr algn="just"/>
            <a:r>
              <a:rPr lang="ru-RU" sz="2000" dirty="0">
                <a:latin typeface="Times New Roman" pitchFamily="18" charset="0"/>
                <a:cs typeface="Times New Roman" pitchFamily="18" charset="0"/>
              </a:rPr>
              <a:t>Одна из самых знаменитых песен Великой Отечественной войны. «Священная война»- своеобразный гимн-плач народа, ввязанного в войну и вынужденного защищать свою Родину от врага, была написана в самом начале войны.</a:t>
            </a:r>
          </a:p>
          <a:p>
            <a:pPr algn="just"/>
            <a:r>
              <a:rPr lang="ru-RU" sz="2000" dirty="0">
                <a:latin typeface="Times New Roman" pitchFamily="18" charset="0"/>
                <a:cs typeface="Times New Roman" pitchFamily="18" charset="0"/>
              </a:rPr>
              <a:t>Уже 26 июня на площади Белорусского вокзала состоялась премьера песни для бойцов, уезжающих на фронт. Группа Краснознаменного ансамбля песни и пляски Красной Армии А. В. Александрова, взобравшись на импровизированный помост, поёт первые строки, шум вокзала затихает, люди слушают великую песню, у многих слезы на глазах, впрочем, как и у исполнителей... Песню просили исполнить пять раз!</a:t>
            </a:r>
          </a:p>
          <a:p>
            <a:pPr algn="just"/>
            <a:r>
              <a:rPr lang="ru-RU" sz="2000" dirty="0">
                <a:latin typeface="Times New Roman" pitchFamily="18" charset="0"/>
                <a:cs typeface="Times New Roman" pitchFamily="18" charset="0"/>
              </a:rPr>
              <a:t>Так начался, славный и долгий путь песни. С этого дня "</a:t>
            </a:r>
            <a:r>
              <a:rPr lang="ru-RU" sz="2400" b="1" dirty="0">
                <a:solidFill>
                  <a:schemeClr val="tx2">
                    <a:lumMod val="50000"/>
                  </a:schemeClr>
                </a:solidFill>
                <a:latin typeface="Times New Roman" pitchFamily="18" charset="0"/>
                <a:cs typeface="Times New Roman" pitchFamily="18" charset="0"/>
              </a:rPr>
              <a:t>Священная война" стала музыкальной эмблемой Великой Отечественной войны</a:t>
            </a:r>
            <a:r>
              <a:rPr lang="ru-RU" sz="2000" dirty="0">
                <a:latin typeface="Times New Roman" pitchFamily="18" charset="0"/>
                <a:cs typeface="Times New Roman" pitchFamily="18" charset="0"/>
              </a:rPr>
              <a:t>. Автор «Священной войны» А. В. Александров писал: «Я не был никогда военным специалистом, но у меня все же оказалось могучее оружие в руках – песня. Песня так же может разить врага, как и любое оружие!»</a:t>
            </a:r>
          </a:p>
        </p:txBody>
      </p:sp>
    </p:spTree>
    <p:extLst>
      <p:ext uri="{BB962C8B-B14F-4D97-AF65-F5344CB8AC3E}">
        <p14:creationId xmlns:p14="http://schemas.microsoft.com/office/powerpoint/2010/main" val="296122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5694213"/>
            <a:ext cx="9036495" cy="1138773"/>
          </a:xfrm>
          <a:prstGeom prst="rect">
            <a:avLst/>
          </a:prstGeom>
          <a:ln w="38100">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3600" b="1" dirty="0">
                <a:latin typeface="Times New Roman" pitchFamily="18" charset="0"/>
                <a:cs typeface="Times New Roman" pitchFamily="18" charset="0"/>
              </a:rPr>
              <a:t>."</a:t>
            </a:r>
            <a:r>
              <a:rPr lang="ru-RU" sz="3200" b="1" dirty="0">
                <a:latin typeface="Times New Roman" pitchFamily="18" charset="0"/>
                <a:cs typeface="Times New Roman" pitchFamily="18" charset="0"/>
              </a:rPr>
              <a:t>Катюша". Слова: Михаила Исаковского. Музыка: Матвея </a:t>
            </a:r>
            <a:r>
              <a:rPr lang="ru-RU" sz="3200" b="1" dirty="0" err="1">
                <a:latin typeface="Times New Roman" pitchFamily="18" charset="0"/>
                <a:cs typeface="Times New Roman" pitchFamily="18" charset="0"/>
              </a:rPr>
              <a:t>Блантера</a:t>
            </a:r>
            <a:r>
              <a:rPr lang="ru-RU" sz="3200" b="1" dirty="0" smtClean="0">
                <a:latin typeface="Times New Roman" pitchFamily="18" charset="0"/>
                <a:cs typeface="Times New Roman" pitchFamily="18" charset="0"/>
              </a:rPr>
              <a:t>. 1938 год</a:t>
            </a:r>
            <a:endParaRPr lang="ru-RU" sz="3200" b="1" dirty="0">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13"/>
            <a:ext cx="9144000" cy="569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214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2420888"/>
            <a:ext cx="7920880" cy="3989040"/>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just"/>
            <a:r>
              <a:rPr lang="ru-RU" b="1" dirty="0">
                <a:latin typeface="Times New Roman" pitchFamily="18" charset="0"/>
                <a:cs typeface="Times New Roman" pitchFamily="18" charset="0"/>
              </a:rPr>
              <a:t>Хотя песня была написана до Великой Отечественной, для многих советских граждан именно она стала главным музыкальным символом той ужасной войны. О её популярности говорят многочисленные версии слов «Катюши» и десятки переводов на иностранные языки</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09" y="298299"/>
            <a:ext cx="4032448" cy="2037516"/>
          </a:xfrm>
          <a:prstGeom prst="rect">
            <a:avLst/>
          </a:prstGeom>
          <a:noFill/>
          <a:ln w="57150">
            <a:solidFill>
              <a:schemeClr val="accent2">
                <a:lumMod val="75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2052" name="Picture 4" descr="Песни периода Великой Отечественной войны 1941-1945. «Катюш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34273"/>
            <a:ext cx="3528392" cy="2076645"/>
          </a:xfrm>
          <a:prstGeom prst="rect">
            <a:avLst/>
          </a:prstGeom>
          <a:noFill/>
          <a:ln w="57150">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898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715000"/>
            <a:ext cx="9144000" cy="1143000"/>
          </a:xfrm>
          <a:solidFill>
            <a:schemeClr val="bg2"/>
          </a:solidFill>
          <a:ln>
            <a:solidFill>
              <a:schemeClr val="accent2">
                <a:lumMod val="50000"/>
              </a:schemeClr>
            </a:solidFill>
          </a:ln>
        </p:spPr>
        <p:txBody>
          <a:bodyPr>
            <a:normAutofit fontScale="90000"/>
          </a:bodyPr>
          <a:lstStyle/>
          <a:p>
            <a:r>
              <a:rPr lang="ru-RU" b="1" dirty="0">
                <a:latin typeface="Times New Roman" pitchFamily="18" charset="0"/>
                <a:cs typeface="Times New Roman" pitchFamily="18" charset="0"/>
              </a:rPr>
              <a:t>«В землянке», сл. А. </a:t>
            </a:r>
            <a:r>
              <a:rPr lang="ru-RU" b="1" dirty="0" smtClean="0">
                <a:latin typeface="Times New Roman" pitchFamily="18" charset="0"/>
                <a:cs typeface="Times New Roman" pitchFamily="18" charset="0"/>
              </a:rPr>
              <a:t>Суркова, </a:t>
            </a:r>
            <a:r>
              <a:rPr lang="ru-RU" b="1" dirty="0">
                <a:latin typeface="Times New Roman" pitchFamily="18" charset="0"/>
                <a:cs typeface="Times New Roman" pitchFamily="18" charset="0"/>
              </a:rPr>
              <a:t>муз. К. </a:t>
            </a:r>
            <a:r>
              <a:rPr lang="ru-RU" b="1" dirty="0" err="1" smtClean="0">
                <a:latin typeface="Times New Roman" pitchFamily="18" charset="0"/>
                <a:cs typeface="Times New Roman" pitchFamily="18" charset="0"/>
              </a:rPr>
              <a:t>Листова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1942г.</a:t>
            </a:r>
          </a:p>
        </p:txBody>
      </p:sp>
      <p:pic>
        <p:nvPicPr>
          <p:cNvPr id="3" name="Леонид Утёсов - Землянка (megasongs.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2" y="188640"/>
            <a:ext cx="9036496" cy="5477211"/>
          </a:xfrm>
          <a:prstGeom prst="rect">
            <a:avLst/>
          </a:prstGeom>
          <a:noFill/>
          <a:ln w="38100">
            <a:solidFill>
              <a:schemeClr val="bg1">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263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11960" y="481751"/>
            <a:ext cx="4618856" cy="6120680"/>
          </a:xfrm>
          <a:solidFill>
            <a:schemeClr val="bg2"/>
          </a:solidFill>
          <a:ln>
            <a:solidFill>
              <a:schemeClr val="accent6">
                <a:lumMod val="50000"/>
              </a:schemeClr>
            </a:solidFill>
          </a:ln>
        </p:spPr>
        <p:txBody>
          <a:bodyPr>
            <a:noAutofit/>
          </a:bodyPr>
          <a:lstStyle/>
          <a:p>
            <a:pPr algn="just"/>
            <a:r>
              <a:rPr lang="ru-RU" sz="1600" b="1" dirty="0" smtClean="0">
                <a:latin typeface="Times New Roman" pitchFamily="18" charset="0"/>
                <a:cs typeface="Times New Roman" pitchFamily="18" charset="0"/>
              </a:rPr>
              <a:t>Одна </a:t>
            </a:r>
            <a:r>
              <a:rPr lang="ru-RU" sz="1600" b="1" dirty="0">
                <a:latin typeface="Times New Roman" pitchFamily="18" charset="0"/>
                <a:cs typeface="Times New Roman" pitchFamily="18" charset="0"/>
              </a:rPr>
              <a:t>из самых лирических песен военных лет. Изначально, текстом песни было стихотворение, написанное поэтом Алексеем Сурковым, для своей </a:t>
            </a:r>
            <a:r>
              <a:rPr lang="ru-RU" sz="1600" b="1" dirty="0" smtClean="0">
                <a:latin typeface="Times New Roman" pitchFamily="18" charset="0"/>
                <a:cs typeface="Times New Roman" pitchFamily="18" charset="0"/>
              </a:rPr>
              <a:t>жены. Находясь </a:t>
            </a:r>
            <a:r>
              <a:rPr lang="ru-RU" sz="1600" b="1" dirty="0">
                <a:latin typeface="Times New Roman" pitchFamily="18" charset="0"/>
                <a:cs typeface="Times New Roman" pitchFamily="18" charset="0"/>
              </a:rPr>
              <a:t>на Западном фронте, </a:t>
            </a:r>
            <a:r>
              <a:rPr lang="ru-RU" sz="1600" b="1" dirty="0" smtClean="0">
                <a:latin typeface="Times New Roman" pitchFamily="18" charset="0"/>
                <a:cs typeface="Times New Roman" pitchFamily="18" charset="0"/>
              </a:rPr>
              <a:t>он выходил </a:t>
            </a:r>
            <a:r>
              <a:rPr lang="ru-RU" sz="1600" b="1" dirty="0">
                <a:latin typeface="Times New Roman" pitchFamily="18" charset="0"/>
                <a:cs typeface="Times New Roman" pitchFamily="18" charset="0"/>
              </a:rPr>
              <a:t>из окружения и попал на минное </a:t>
            </a:r>
            <a:r>
              <a:rPr lang="ru-RU" sz="1600" b="1" dirty="0" smtClean="0">
                <a:latin typeface="Times New Roman" pitchFamily="18" charset="0"/>
                <a:cs typeface="Times New Roman" pitchFamily="18" charset="0"/>
              </a:rPr>
              <a:t>поле. После </a:t>
            </a:r>
            <a:r>
              <a:rPr lang="ru-RU" sz="1600" b="1" dirty="0">
                <a:latin typeface="Times New Roman" pitchFamily="18" charset="0"/>
                <a:cs typeface="Times New Roman" pitchFamily="18" charset="0"/>
              </a:rPr>
              <a:t>этого он написал жене письмо в стихотворной форме. </a:t>
            </a:r>
            <a:r>
              <a:rPr lang="ru-RU" sz="1600" b="1" dirty="0" smtClean="0">
                <a:latin typeface="Times New Roman" pitchFamily="18" charset="0"/>
                <a:cs typeface="Times New Roman" pitchFamily="18" charset="0"/>
              </a:rPr>
              <a:t>В </a:t>
            </a:r>
            <a:r>
              <a:rPr lang="ru-RU" sz="1600" b="1" dirty="0">
                <a:latin typeface="Times New Roman" pitchFamily="18" charset="0"/>
                <a:cs typeface="Times New Roman" pitchFamily="18" charset="0"/>
              </a:rPr>
              <a:t>феврале 1942 года к Алексею Суркову обратился композитор Константин Листов с просьбой </a:t>
            </a:r>
            <a:r>
              <a:rPr lang="ru-RU" sz="1600" b="1" dirty="0" smtClean="0">
                <a:latin typeface="Times New Roman" pitchFamily="18" charset="0"/>
                <a:cs typeface="Times New Roman" pitchFamily="18" charset="0"/>
              </a:rPr>
              <a:t>сочинить </a:t>
            </a:r>
            <a:r>
              <a:rPr lang="ru-RU" sz="1600" b="1" dirty="0">
                <a:latin typeface="Times New Roman" pitchFamily="18" charset="0"/>
                <a:cs typeface="Times New Roman" pitchFamily="18" charset="0"/>
              </a:rPr>
              <a:t>что-нибудь. Поэт вспомнил о стихотворении </a:t>
            </a:r>
            <a:r>
              <a:rPr lang="ru-RU" sz="1600" b="1" dirty="0" smtClean="0">
                <a:latin typeface="Times New Roman" pitchFamily="18" charset="0"/>
                <a:cs typeface="Times New Roman" pitchFamily="18" charset="0"/>
              </a:rPr>
              <a:t>и </a:t>
            </a:r>
            <a:r>
              <a:rPr lang="ru-RU" sz="1600" b="1" dirty="0">
                <a:latin typeface="Times New Roman" pitchFamily="18" charset="0"/>
                <a:cs typeface="Times New Roman" pitchFamily="18" charset="0"/>
              </a:rPr>
              <a:t>отдал просителю. Так и появилась известная песня «В землянке». Стихи захватили композитора своей лирической силой, искренностью, глубоко отозвались в сердце</a:t>
            </a:r>
            <a:r>
              <a:rPr lang="ru-RU" sz="1600" b="1" dirty="0" smtClean="0">
                <a:latin typeface="Times New Roman" pitchFamily="18" charset="0"/>
                <a:cs typeface="Times New Roman" pitchFamily="18" charset="0"/>
              </a:rPr>
              <a:t>.. </a:t>
            </a:r>
            <a:r>
              <a:rPr lang="ru-RU" sz="1600" b="1" dirty="0">
                <a:latin typeface="Times New Roman" pitchFamily="18" charset="0"/>
                <a:cs typeface="Times New Roman" pitchFamily="18" charset="0"/>
              </a:rPr>
              <a:t>Он был не уверен в том, что песня </a:t>
            </a:r>
            <a:r>
              <a:rPr lang="ru-RU" sz="1600" b="1" dirty="0" smtClean="0">
                <a:latin typeface="Times New Roman" pitchFamily="18" charset="0"/>
                <a:cs typeface="Times New Roman" pitchFamily="18" charset="0"/>
              </a:rPr>
              <a:t>получилась. </a:t>
            </a:r>
            <a:r>
              <a:rPr lang="ru-RU" sz="1600" b="1" dirty="0">
                <a:latin typeface="Times New Roman" pitchFamily="18" charset="0"/>
                <a:cs typeface="Times New Roman" pitchFamily="18" charset="0"/>
              </a:rPr>
              <a:t>Но песня пошла. И пользовалась любовью на всех фронтах. Она приносила солдатам утешение, тепло, надежду на то, что когда-нибудь они снова встретятся с любимыми.</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98" y="34305"/>
            <a:ext cx="4203278" cy="367240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698" y="3796456"/>
            <a:ext cx="4347600" cy="2862322"/>
          </a:xfrm>
          <a:prstGeom prst="rect">
            <a:avLst/>
          </a:prstGeom>
          <a:solidFill>
            <a:schemeClr val="bg2"/>
          </a:solidFill>
          <a:ln>
            <a:solidFill>
              <a:schemeClr val="accent6">
                <a:lumMod val="50000"/>
              </a:schemeClr>
            </a:solidFill>
          </a:ln>
        </p:spPr>
        <p:txBody>
          <a:bodyPr wrap="none" rtlCol="0">
            <a:spAutoFit/>
          </a:bodyPr>
          <a:lstStyle/>
          <a:p>
            <a:r>
              <a:rPr lang="ru-RU" sz="2000" b="1" dirty="0">
                <a:latin typeface="Times New Roman" pitchFamily="18" charset="0"/>
                <a:cs typeface="Times New Roman" pitchFamily="18" charset="0"/>
              </a:rPr>
              <a:t>Бьётся в тесной печурке огонь.</a:t>
            </a:r>
          </a:p>
          <a:p>
            <a:r>
              <a:rPr lang="ru-RU" sz="2000" b="1" dirty="0">
                <a:latin typeface="Times New Roman" pitchFamily="18" charset="0"/>
                <a:cs typeface="Times New Roman" pitchFamily="18" charset="0"/>
              </a:rPr>
              <a:t>На поленьях смола, как слеза,</a:t>
            </a:r>
          </a:p>
          <a:p>
            <a:r>
              <a:rPr lang="ru-RU" sz="2000" b="1" dirty="0">
                <a:latin typeface="Times New Roman" pitchFamily="18" charset="0"/>
                <a:cs typeface="Times New Roman" pitchFamily="18" charset="0"/>
              </a:rPr>
              <a:t>И поёт мне в землянке гармонь</a:t>
            </a:r>
          </a:p>
          <a:p>
            <a:r>
              <a:rPr lang="ru-RU" sz="2000" b="1" dirty="0">
                <a:latin typeface="Times New Roman" pitchFamily="18" charset="0"/>
                <a:cs typeface="Times New Roman" pitchFamily="18" charset="0"/>
              </a:rPr>
              <a:t>Про улыбку твою и глаза</a:t>
            </a:r>
            <a:r>
              <a:rPr lang="ru-RU" sz="2000" b="1" dirty="0" smtClean="0">
                <a:latin typeface="Times New Roman" pitchFamily="18" charset="0"/>
                <a:cs typeface="Times New Roman" pitchFamily="18" charset="0"/>
              </a:rPr>
              <a:t>.</a:t>
            </a:r>
          </a:p>
          <a:p>
            <a:r>
              <a:rPr lang="ru-RU" sz="2000" b="1" dirty="0">
                <a:latin typeface="Times New Roman" pitchFamily="18" charset="0"/>
                <a:cs typeface="Times New Roman" pitchFamily="18" charset="0"/>
              </a:rPr>
              <a:t>Про тебя мне шептали кусты</a:t>
            </a:r>
          </a:p>
          <a:p>
            <a:r>
              <a:rPr lang="ru-RU" sz="2000" b="1" dirty="0">
                <a:latin typeface="Times New Roman" pitchFamily="18" charset="0"/>
                <a:cs typeface="Times New Roman" pitchFamily="18" charset="0"/>
              </a:rPr>
              <a:t>В белоснежных полях под Москвой.</a:t>
            </a:r>
          </a:p>
          <a:p>
            <a:r>
              <a:rPr lang="ru-RU" sz="2000" b="1" dirty="0">
                <a:latin typeface="Times New Roman" pitchFamily="18" charset="0"/>
                <a:cs typeface="Times New Roman" pitchFamily="18" charset="0"/>
              </a:rPr>
              <a:t>Я хочу, чтобы слышала ты,</a:t>
            </a:r>
          </a:p>
          <a:p>
            <a:r>
              <a:rPr lang="ru-RU" sz="2000" b="1" dirty="0">
                <a:latin typeface="Times New Roman" pitchFamily="18" charset="0"/>
                <a:cs typeface="Times New Roman" pitchFamily="18" charset="0"/>
              </a:rPr>
              <a:t>Как тоскует мой голос живой.</a:t>
            </a:r>
          </a:p>
          <a:p>
            <a:endParaRPr lang="ru-RU"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890966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5696098"/>
            <a:ext cx="9036496" cy="1143000"/>
          </a:xfrm>
          <a:solidFill>
            <a:schemeClr val="bg2"/>
          </a:solidFill>
          <a:ln w="28575">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ru-RU" b="1" dirty="0">
                <a:latin typeface="Times New Roman" pitchFamily="18" charset="0"/>
                <a:cs typeface="Times New Roman" pitchFamily="18" charset="0"/>
              </a:rPr>
              <a:t>«Смуглянка», сл. Я. Шведова, муз. А. Новикова, 1940 –1942г.</a:t>
            </a:r>
          </a:p>
        </p:txBody>
      </p:sp>
      <p:pic>
        <p:nvPicPr>
          <p:cNvPr id="3" name="Смуглянк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759141"/>
      </p:ext>
    </p:extLst>
  </p:cSld>
  <p:clrMapOvr>
    <a:masterClrMapping/>
  </p:clrMapOvr>
  <p:timing>
    <p:tnLst>
      <p:par>
        <p:cTn id="1" dur="indefinite" restart="never" nodeType="tmRoot">
          <p:childTnLst>
            <p:audio>
              <p:cMediaNode vol="80000" numSld="4">
                <p:cTn id="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752" y="4913784"/>
            <a:ext cx="9036496" cy="1944216"/>
          </a:xfrm>
          <a:ln>
            <a:solidFill>
              <a:schemeClr val="accent2">
                <a:lumMod val="50000"/>
              </a:schemeClr>
            </a:solidFill>
          </a:ln>
        </p:spPr>
        <p:txBody>
          <a:bodyPr>
            <a:noAutofit/>
          </a:bodyPr>
          <a:lstStyle/>
          <a:p>
            <a:pPr algn="just"/>
            <a:r>
              <a:rPr lang="ru-RU" sz="2000" b="1" dirty="0">
                <a:latin typeface="Times New Roman" pitchFamily="18" charset="0"/>
                <a:cs typeface="Times New Roman" panose="02020603050405020304" pitchFamily="18" charset="0"/>
              </a:rPr>
              <a:t>Только в 1944 году, когда песня потихоньку разошлась по фронтовым ансамблям, случилось исполнение песни на концерте, который транслировался по радио. Так веселая, бойкая песня про любовь партизана и смуглянки-молдаванки, рассказывающая о событиях Гражданской войны, стала собирательным образом любви молодых людей, объединенных общей борьбой с немецкими захватчиками.</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6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96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618" y="5201816"/>
            <a:ext cx="9087941" cy="1656184"/>
          </a:xfrm>
          <a:solidFill>
            <a:schemeClr val="bg2"/>
          </a:solidFill>
          <a:ln w="28575">
            <a:solidFill>
              <a:schemeClr val="accent2">
                <a:lumMod val="50000"/>
              </a:schemeClr>
            </a:solidFill>
          </a:ln>
        </p:spPr>
        <p:txBody>
          <a:bodyPr>
            <a:noAutofit/>
          </a:bodyPr>
          <a:lstStyle/>
          <a:p>
            <a:r>
              <a:rPr lang="ru-RU" sz="3600" b="1" dirty="0">
                <a:latin typeface="Times New Roman" pitchFamily="18" charset="0"/>
                <a:cs typeface="Times New Roman" pitchFamily="18" charset="0"/>
              </a:rPr>
              <a:t>«Синий платочек» сл. Я. </a:t>
            </a:r>
            <a:r>
              <a:rPr lang="ru-RU" sz="3600" b="1" dirty="0" smtClean="0">
                <a:latin typeface="Times New Roman" pitchFamily="18" charset="0"/>
                <a:cs typeface="Times New Roman" pitchFamily="18" charset="0"/>
              </a:rPr>
              <a:t>Галицкого, </a:t>
            </a:r>
            <a:r>
              <a:rPr lang="ru-RU" sz="3600" b="1" dirty="0">
                <a:latin typeface="Times New Roman" pitchFamily="18" charset="0"/>
                <a:cs typeface="Times New Roman" pitchFamily="18" charset="0"/>
              </a:rPr>
              <a:t>М. </a:t>
            </a:r>
            <a:r>
              <a:rPr lang="ru-RU" sz="3600" b="1" dirty="0" smtClean="0">
                <a:latin typeface="Times New Roman" pitchFamily="18" charset="0"/>
                <a:cs typeface="Times New Roman" pitchFamily="18" charset="0"/>
              </a:rPr>
              <a:t>Максимова, </a:t>
            </a:r>
            <a:r>
              <a:rPr lang="ru-RU" sz="3600" b="1" dirty="0">
                <a:latin typeface="Times New Roman" pitchFamily="18" charset="0"/>
                <a:cs typeface="Times New Roman" pitchFamily="18" charset="0"/>
              </a:rPr>
              <a:t>муз. Е. </a:t>
            </a:r>
            <a:r>
              <a:rPr lang="ru-RU" sz="3600" b="1" dirty="0" err="1" smtClean="0">
                <a:latin typeface="Times New Roman" pitchFamily="18" charset="0"/>
                <a:cs typeface="Times New Roman" pitchFamily="18" charset="0"/>
              </a:rPr>
              <a:t>Петерсбурского</a:t>
            </a:r>
            <a:r>
              <a:rPr lang="ru-RU" sz="3600" b="1" dirty="0" smtClean="0">
                <a:latin typeface="Times New Roman" pitchFamily="18" charset="0"/>
                <a:cs typeface="Times New Roman" pitchFamily="18" charset="0"/>
              </a:rPr>
              <a:t>, </a:t>
            </a: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600" b="1" dirty="0" smtClean="0">
                <a:latin typeface="Times New Roman" pitchFamily="18" charset="0"/>
                <a:cs typeface="Times New Roman" pitchFamily="18" charset="0"/>
              </a:rPr>
              <a:t>1940- </a:t>
            </a:r>
            <a:r>
              <a:rPr lang="ru-RU" sz="3600" b="1" dirty="0" smtClean="0">
                <a:latin typeface="Times New Roman" pitchFamily="18" charset="0"/>
                <a:cs typeface="Times New Roman" pitchFamily="18" charset="0"/>
              </a:rPr>
              <a:t>1942гг</a:t>
            </a:r>
            <a:r>
              <a:rPr lang="ru-RU" sz="3600" b="1" dirty="0">
                <a:latin typeface="Times New Roman" pitchFamily="18" charset="0"/>
                <a:cs typeface="Times New Roman" pitchFamily="18" charset="0"/>
              </a:rPr>
              <a:t>.</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18" y="70487"/>
            <a:ext cx="3308011" cy="5086705"/>
          </a:xfrm>
          <a:prstGeom prst="rect">
            <a:avLst/>
          </a:prstGeom>
          <a:ln w="28575">
            <a:solidFill>
              <a:schemeClr val="accent6">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3" name="Синий платочек.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pic>
        <p:nvPicPr>
          <p:cNvPr id="215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9576" y="70487"/>
            <a:ext cx="2854424" cy="5086705"/>
          </a:xfrm>
          <a:prstGeom prst="rect">
            <a:avLst/>
          </a:prstGeom>
          <a:no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2150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0629" y="70487"/>
            <a:ext cx="3072341" cy="5086705"/>
          </a:xfrm>
          <a:prstGeom prst="rect">
            <a:avLst/>
          </a:prstGeom>
          <a:no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649582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4797152"/>
            <a:ext cx="9144000" cy="2060848"/>
          </a:xfrm>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a:noAutofit/>
          </a:bodyPr>
          <a:lstStyle/>
          <a:p>
            <a:pPr marL="0" indent="0" algn="just">
              <a:buNone/>
            </a:pPr>
            <a:r>
              <a:rPr lang="ru-RU" sz="2400" b="1" dirty="0">
                <a:latin typeface="Times New Roman" pitchFamily="18" charset="0"/>
                <a:cs typeface="Times New Roman" pitchFamily="18" charset="0"/>
              </a:rPr>
              <a:t>Песня была довоенная, </a:t>
            </a:r>
            <a:r>
              <a:rPr lang="ru-RU" sz="2400" b="1" dirty="0" smtClean="0">
                <a:latin typeface="Times New Roman" pitchFamily="18" charset="0"/>
                <a:cs typeface="Times New Roman" pitchFamily="18" charset="0"/>
              </a:rPr>
              <a:t>мирная. </a:t>
            </a:r>
            <a:r>
              <a:rPr lang="ru-RU" sz="2400" b="1" dirty="0">
                <a:latin typeface="Times New Roman" pitchFamily="18" charset="0"/>
                <a:cs typeface="Times New Roman" pitchFamily="18" charset="0"/>
              </a:rPr>
              <a:t>Но вот началась война и с песней произошла странная и неожиданная метаморфоза: она обрела как бы второй смысл. Лирическая героиня песни не просто обещала ждать, не забывать своего друга, но ждать солдата, который обязательно вернется и принесет с собой мир.</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1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717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6494" y="3717032"/>
            <a:ext cx="3919264" cy="2518792"/>
          </a:xfrm>
          <a:solidFill>
            <a:schemeClr val="bg2"/>
          </a:solidFill>
          <a:ln w="28575">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ru-RU" sz="3200" b="1" dirty="0">
                <a:latin typeface="Times New Roman" pitchFamily="18" charset="0"/>
                <a:cs typeface="Times New Roman" pitchFamily="18" charset="0"/>
              </a:rPr>
              <a:t>«Случайный вальс», сл. Е. </a:t>
            </a:r>
            <a:r>
              <a:rPr lang="ru-RU" sz="3200" b="1" dirty="0" err="1">
                <a:latin typeface="Times New Roman" pitchFamily="18" charset="0"/>
                <a:cs typeface="Times New Roman" pitchFamily="18" charset="0"/>
              </a:rPr>
              <a:t>Долматовского</a:t>
            </a:r>
            <a:r>
              <a:rPr lang="ru-RU" sz="3200" b="1" dirty="0">
                <a:latin typeface="Times New Roman" pitchFamily="18" charset="0"/>
                <a:cs typeface="Times New Roman" pitchFamily="18" charset="0"/>
              </a:rPr>
              <a:t>, </a:t>
            </a: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муз</a:t>
            </a:r>
            <a:r>
              <a:rPr lang="ru-RU" sz="3200" b="1" dirty="0">
                <a:latin typeface="Times New Roman" pitchFamily="18" charset="0"/>
                <a:cs typeface="Times New Roman" pitchFamily="18" charset="0"/>
              </a:rPr>
              <a:t>. М. Фрадкина, </a:t>
            </a:r>
            <a:r>
              <a:rPr lang="ru-RU" sz="3200" b="1" dirty="0" smtClean="0">
                <a:latin typeface="Times New Roman" pitchFamily="18" charset="0"/>
                <a:cs typeface="Times New Roman" pitchFamily="18" charset="0"/>
              </a:rPr>
              <a:t>1943 г</a:t>
            </a:r>
            <a:r>
              <a:rPr lang="ru-RU" sz="3200" b="1" dirty="0">
                <a:latin typeface="Times New Roman" pitchFamily="18" charset="0"/>
                <a:cs typeface="Times New Roman" pitchFamily="18" charset="0"/>
              </a:rPr>
              <a:t>.</a:t>
            </a: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82" t="6251" b="3345"/>
          <a:stretch/>
        </p:blipFill>
        <p:spPr bwMode="auto">
          <a:xfrm>
            <a:off x="395535" y="620688"/>
            <a:ext cx="3930149" cy="2769538"/>
          </a:xfrm>
          <a:prstGeom prst="rect">
            <a:avLst/>
          </a:prstGeom>
          <a:ln w="28575">
            <a:solidFill>
              <a:schemeClr val="accent2">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8194" name="Picture 2" descr="Случайный вальс - Песни военных лет и о войне - Медиа - 76-летие Побед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179" y="607402"/>
            <a:ext cx="4266144" cy="2782824"/>
          </a:xfrm>
          <a:prstGeom prst="rect">
            <a:avLst/>
          </a:prstGeom>
          <a:ln w="28575">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824" t="5391" r="17090" b="18740"/>
          <a:stretch/>
        </p:blipFill>
        <p:spPr bwMode="auto">
          <a:xfrm>
            <a:off x="4325684" y="3717032"/>
            <a:ext cx="4582820" cy="2518792"/>
          </a:xfrm>
          <a:prstGeom prst="rect">
            <a:avLst/>
          </a:prstGeom>
          <a:ln w="28575">
            <a:solidFill>
              <a:schemeClr val="accent2">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74701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4941168"/>
            <a:ext cx="9144000" cy="1815882"/>
          </a:xfrm>
          <a:prstGeom prst="rect">
            <a:avLst/>
          </a:prstGeom>
          <a:solidFill>
            <a:schemeClr val="accent6">
              <a:lumMod val="20000"/>
              <a:lumOff val="80000"/>
            </a:schemeClr>
          </a:solidFill>
        </p:spPr>
        <p:txBody>
          <a:bodyPr wrap="square">
            <a:spAutoFit/>
          </a:bodyPr>
          <a:lstStyle/>
          <a:p>
            <a:r>
              <a:rPr lang="ru-RU" sz="2800" b="1" dirty="0">
                <a:latin typeface="Times New Roman" pitchFamily="18" charset="0"/>
                <a:cs typeface="Times New Roman" pitchFamily="18" charset="0"/>
              </a:rPr>
              <a:t>От песни сердцу было тесно:</a:t>
            </a:r>
          </a:p>
          <a:p>
            <a:r>
              <a:rPr lang="ru-RU" sz="2800" b="1" dirty="0" smtClean="0">
                <a:latin typeface="Times New Roman" pitchFamily="18" charset="0"/>
                <a:cs typeface="Times New Roman" pitchFamily="18" charset="0"/>
              </a:rPr>
              <a:t>             Она </a:t>
            </a:r>
            <a:r>
              <a:rPr lang="ru-RU" sz="2800" b="1" dirty="0">
                <a:latin typeface="Times New Roman" pitchFamily="18" charset="0"/>
                <a:cs typeface="Times New Roman" pitchFamily="18" charset="0"/>
              </a:rPr>
              <a:t>вела на смертный бой,</a:t>
            </a:r>
          </a:p>
          <a:p>
            <a:r>
              <a:rPr lang="ru-RU" sz="2800" b="1" dirty="0" smtClean="0">
                <a:latin typeface="Times New Roman" pitchFamily="18" charset="0"/>
                <a:cs typeface="Times New Roman" pitchFamily="18" charset="0"/>
              </a:rPr>
              <a:t>                          Чтобы </a:t>
            </a:r>
            <a:r>
              <a:rPr lang="ru-RU" sz="2800" b="1" dirty="0">
                <a:latin typeface="Times New Roman" pitchFamily="18" charset="0"/>
                <a:cs typeface="Times New Roman" pitchFamily="18" charset="0"/>
              </a:rPr>
              <a:t>громить врага под эту песню,</a:t>
            </a:r>
          </a:p>
          <a:p>
            <a:r>
              <a:rPr lang="ru-RU" sz="2800" b="1" dirty="0" smtClean="0">
                <a:latin typeface="Times New Roman" pitchFamily="18" charset="0"/>
                <a:cs typeface="Times New Roman" pitchFamily="18" charset="0"/>
              </a:rPr>
              <a:t>                                                       Защищая </a:t>
            </a:r>
            <a:r>
              <a:rPr lang="ru-RU" sz="2800" b="1" dirty="0">
                <a:latin typeface="Times New Roman" pitchFamily="18" charset="0"/>
                <a:cs typeface="Times New Roman" pitchFamily="18" charset="0"/>
              </a:rPr>
              <a:t>Родину собой.</a:t>
            </a:r>
          </a:p>
        </p:txBody>
      </p:sp>
    </p:spTree>
    <p:extLst>
      <p:ext uri="{BB962C8B-B14F-4D97-AF65-F5344CB8AC3E}">
        <p14:creationId xmlns:p14="http://schemas.microsoft.com/office/powerpoint/2010/main" val="1739321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582" y="4605164"/>
            <a:ext cx="9144000" cy="2232248"/>
          </a:xfrm>
          <a:ln>
            <a:solidFill>
              <a:schemeClr val="accent2">
                <a:lumMod val="50000"/>
              </a:schemeClr>
            </a:solidFill>
          </a:ln>
        </p:spPr>
        <p:txBody>
          <a:bodyPr>
            <a:normAutofit fontScale="77500" lnSpcReduction="20000"/>
          </a:bodyPr>
          <a:lstStyle/>
          <a:p>
            <a:pPr algn="just"/>
            <a:r>
              <a:rPr lang="ru-RU" b="1" dirty="0">
                <a:latin typeface="Times New Roman" panose="02020603050405020304" pitchFamily="18" charset="0"/>
                <a:cs typeface="Times New Roman" panose="02020603050405020304" pitchFamily="18" charset="0"/>
              </a:rPr>
              <a:t>В своих воспоминаниях поэт делился, что никакие военные тяготы не могут заглушить лирику жизни: знакомства, откровенные разговоры, влюбленности. И отмечал, что в название стихотворения он поместил текст объявления танцевального вечера, которые устраивались в клубе, когда воинские колонны останавливались на ночёвку в селе или маленьком прифронтовом городке. </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8928992" cy="45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815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45224"/>
            <a:ext cx="7992888" cy="1143000"/>
          </a:xfrm>
          <a:solidFill>
            <a:schemeClr val="bg2"/>
          </a:solidFill>
          <a:ln w="28575">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ru-RU" b="1" dirty="0">
                <a:latin typeface="Times New Roman" pitchFamily="18" charset="0"/>
                <a:cs typeface="Times New Roman" pitchFamily="18" charset="0"/>
              </a:rPr>
              <a:t>«Темная ночь», сл. В. </a:t>
            </a:r>
            <a:r>
              <a:rPr lang="ru-RU" b="1" dirty="0" err="1">
                <a:latin typeface="Times New Roman" pitchFamily="18" charset="0"/>
                <a:cs typeface="Times New Roman" pitchFamily="18" charset="0"/>
              </a:rPr>
              <a:t>Агатова</a:t>
            </a:r>
            <a:r>
              <a:rPr lang="ru-RU" b="1" dirty="0">
                <a:latin typeface="Times New Roman" pitchFamily="18" charset="0"/>
                <a:cs typeface="Times New Roman" pitchFamily="18" charset="0"/>
              </a:rPr>
              <a:t>, муз. Н.В. Богословского, 1943г.</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7992888" cy="5149412"/>
          </a:xfrm>
          <a:prstGeom prst="rect">
            <a:avLst/>
          </a:prstGeom>
          <a:ln w="28575">
            <a:solidFill>
              <a:schemeClr val="accent2">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9489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5516" y="2526367"/>
            <a:ext cx="8568952" cy="4176464"/>
          </a:xfrm>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algn="just"/>
            <a:r>
              <a:rPr lang="ru-RU" dirty="0">
                <a:latin typeface="Times New Roman" pitchFamily="18" charset="0"/>
                <a:cs typeface="Times New Roman" pitchFamily="18" charset="0"/>
              </a:rPr>
              <a:t>«Темная ночь» была написана специально для картины, снимавшейся в эвакуации, на Ташкентской киностудии, в 1943 году. Музыку сочинил Никита Богословский. </a:t>
            </a:r>
            <a:r>
              <a:rPr lang="ru-RU" dirty="0">
                <a:latin typeface="Times New Roman" pitchFamily="18" charset="0"/>
                <a:cs typeface="Times New Roman" pitchFamily="18" charset="0"/>
              </a:rPr>
              <a:t>О</a:t>
            </a:r>
            <a:r>
              <a:rPr lang="ru-RU" dirty="0" smtClean="0">
                <a:latin typeface="Times New Roman" pitchFamily="18" charset="0"/>
                <a:cs typeface="Times New Roman" pitchFamily="18" charset="0"/>
              </a:rPr>
              <a:t>н </a:t>
            </a:r>
            <a:r>
              <a:rPr lang="ru-RU" dirty="0">
                <a:latin typeface="Times New Roman" pitchFamily="18" charset="0"/>
                <a:cs typeface="Times New Roman" pitchFamily="18" charset="0"/>
              </a:rPr>
              <a:t>вспоминал, как однажды режиссер сказал ему: Понимаешь, никак у меня не получается сцена в землянке без </a:t>
            </a:r>
            <a:r>
              <a:rPr lang="ru-RU" dirty="0" smtClean="0">
                <a:latin typeface="Times New Roman" pitchFamily="18" charset="0"/>
                <a:cs typeface="Times New Roman" pitchFamily="18" charset="0"/>
              </a:rPr>
              <a:t>песни. </a:t>
            </a:r>
            <a:r>
              <a:rPr lang="ru-RU" dirty="0">
                <a:latin typeface="Times New Roman" pitchFamily="18" charset="0"/>
                <a:cs typeface="Times New Roman" pitchFamily="18" charset="0"/>
              </a:rPr>
              <a:t>После множества неудачных попыток ему неожиданно пришла в голову мысль, что помочь решить эту сцену могла бы песня. Луков обратился к </a:t>
            </a:r>
            <a:r>
              <a:rPr lang="ru-RU" dirty="0" smtClean="0">
                <a:latin typeface="Times New Roman" pitchFamily="18" charset="0"/>
                <a:cs typeface="Times New Roman" pitchFamily="18" charset="0"/>
              </a:rPr>
              <a:t>Богословскому</a:t>
            </a:r>
            <a:r>
              <a:rPr lang="ru-RU" dirty="0">
                <a:latin typeface="Times New Roman" pitchFamily="18" charset="0"/>
                <a:cs typeface="Times New Roman" pitchFamily="18" charset="0"/>
              </a:rPr>
              <a:t>, который сел за рояль и практически сразу предложил мелодию. После этого они пошли к </a:t>
            </a:r>
            <a:r>
              <a:rPr lang="ru-RU" dirty="0" err="1">
                <a:latin typeface="Times New Roman" pitchFamily="18" charset="0"/>
                <a:cs typeface="Times New Roman" pitchFamily="18" charset="0"/>
              </a:rPr>
              <a:t>Агатову</a:t>
            </a:r>
            <a:r>
              <a:rPr lang="ru-RU" dirty="0">
                <a:latin typeface="Times New Roman" pitchFamily="18" charset="0"/>
                <a:cs typeface="Times New Roman" pitchFamily="18" charset="0"/>
              </a:rPr>
              <a:t>, который также довольно быстро сочинил на неё текст. Тут же, среди ночи был разбужен Марк Бернес, и вскоре фонограмма песни была готова, а на следующий день эпизод был снят. Главный герой фильма </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Дзюбин в исполнении Марка Бернеса поёт эту песню под гитару ночью, во время дождя, во фронтовой землянке с протекающей кровлей.</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4391"/>
            <a:ext cx="3600400" cy="2110125"/>
          </a:xfrm>
          <a:prstGeom prst="rect">
            <a:avLst/>
          </a:prstGeom>
          <a:noFill/>
          <a:ln w="38100">
            <a:solidFill>
              <a:schemeClr val="accent2">
                <a:lumMod val="75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204" y="207132"/>
            <a:ext cx="3312368" cy="2130951"/>
          </a:xfrm>
          <a:prstGeom prst="rect">
            <a:avLst/>
          </a:prstGeom>
          <a:noFill/>
          <a:ln w="38100">
            <a:solidFill>
              <a:schemeClr val="accent2">
                <a:lumMod val="75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5040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517232"/>
            <a:ext cx="7920880" cy="1143000"/>
          </a:xfrm>
          <a:solidFill>
            <a:schemeClr val="bg2"/>
          </a:solidFill>
          <a:ln>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ru-RU" b="1" dirty="0">
                <a:latin typeface="Times New Roman" pitchFamily="18" charset="0"/>
                <a:cs typeface="Times New Roman" pitchFamily="18" charset="0"/>
              </a:rPr>
              <a:t>«Огонек», сл. М. Исаковского, муз. народная, 1943 – 1947г.</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32656"/>
            <a:ext cx="7920880" cy="5068688"/>
          </a:xfrm>
          <a:prstGeom prst="rect">
            <a:avLst/>
          </a:prstGeom>
          <a:ln w="28575">
            <a:solidFill>
              <a:schemeClr val="accent2">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657832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576" y="1052736"/>
            <a:ext cx="7704856" cy="5040560"/>
          </a:xfrm>
          <a:ln>
            <a:solidFill>
              <a:schemeClr val="accent2">
                <a:lumMod val="50000"/>
              </a:schemeClr>
            </a:solidFill>
          </a:ln>
        </p:spPr>
        <p:txBody>
          <a:bodyPr>
            <a:normAutofit fontScale="92500" lnSpcReduction="10000"/>
          </a:bodyPr>
          <a:lstStyle/>
          <a:p>
            <a:pPr algn="just"/>
            <a:r>
              <a:rPr lang="ru-RU" b="1" dirty="0">
                <a:latin typeface="Times New Roman" panose="02020603050405020304" pitchFamily="18" charset="0"/>
                <a:cs typeface="Times New Roman" panose="02020603050405020304" pitchFamily="18" charset="0"/>
              </a:rPr>
              <a:t>Секрет воздействия «Огонька» так объясняет поэт Евгений </a:t>
            </a:r>
            <a:r>
              <a:rPr lang="ru-RU" b="1" dirty="0" err="1">
                <a:latin typeface="Times New Roman" panose="02020603050405020304" pitchFamily="18" charset="0"/>
                <a:cs typeface="Times New Roman" panose="02020603050405020304" pitchFamily="18" charset="0"/>
              </a:rPr>
              <a:t>Долматовский</a:t>
            </a:r>
            <a:r>
              <a:rPr lang="ru-RU" b="1" dirty="0">
                <a:latin typeface="Times New Roman" panose="02020603050405020304" pitchFamily="18" charset="0"/>
                <a:cs typeface="Times New Roman" panose="02020603050405020304" pitchFamily="18" charset="0"/>
              </a:rPr>
              <a:t>: «Поэтический образ огонька на окошке превратился в огромный и вдохновляющий символ: не погас наш огонек, никогда не погаснет! Песня еще одной неразрывной связью скрепила фронт и тыл». Примечательно, что в Японии «Огонёк» наряду с «Катюшей» является самой популярной русской хоровой песней.</a:t>
            </a:r>
          </a:p>
        </p:txBody>
      </p:sp>
    </p:spTree>
    <p:extLst>
      <p:ext uri="{BB962C8B-B14F-4D97-AF65-F5344CB8AC3E}">
        <p14:creationId xmlns:p14="http://schemas.microsoft.com/office/powerpoint/2010/main" val="8797171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5096" y="5013176"/>
            <a:ext cx="8406883" cy="1143000"/>
          </a:xfrm>
          <a:solidFill>
            <a:schemeClr val="bg2"/>
          </a:solidFill>
          <a:ln w="28575">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ru-RU" b="1" dirty="0">
                <a:latin typeface="Times New Roman" pitchFamily="18" charset="0"/>
                <a:cs typeface="Times New Roman" pitchFamily="18" charset="0"/>
              </a:rPr>
              <a:t>«Дороги», сл. Л. </a:t>
            </a:r>
            <a:r>
              <a:rPr lang="ru-RU" b="1" dirty="0" err="1" smtClean="0">
                <a:latin typeface="Times New Roman" pitchFamily="18" charset="0"/>
                <a:cs typeface="Times New Roman" pitchFamily="18" charset="0"/>
              </a:rPr>
              <a:t>Ошанина</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муз. </a:t>
            </a:r>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А</a:t>
            </a:r>
            <a:r>
              <a:rPr lang="ru-RU" b="1" dirty="0">
                <a:latin typeface="Times New Roman" pitchFamily="18" charset="0"/>
                <a:cs typeface="Times New Roman" pitchFamily="18" charset="0"/>
              </a:rPr>
              <a:t>. </a:t>
            </a:r>
            <a:r>
              <a:rPr lang="ru-RU" b="1" dirty="0" smtClean="0">
                <a:latin typeface="Times New Roman" pitchFamily="18" charset="0"/>
                <a:cs typeface="Times New Roman" pitchFamily="18" charset="0"/>
              </a:rPr>
              <a:t>Новикова, </a:t>
            </a:r>
            <a:r>
              <a:rPr lang="ru-RU" b="1" dirty="0">
                <a:latin typeface="Times New Roman" pitchFamily="18" charset="0"/>
                <a:cs typeface="Times New Roman" pitchFamily="18" charset="0"/>
              </a:rPr>
              <a:t>1945г.</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9912" y="404664"/>
            <a:ext cx="5042397" cy="4464496"/>
          </a:xfrm>
          <a:prstGeom prst="rect">
            <a:avLst/>
          </a:prstGeom>
          <a:ln w="28575">
            <a:solidFill>
              <a:schemeClr val="accent2">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4664"/>
            <a:ext cx="3803089" cy="4464496"/>
          </a:xfrm>
          <a:prstGeom prst="rect">
            <a:avLst/>
          </a:prstGeom>
          <a:ln w="28575">
            <a:solidFill>
              <a:schemeClr val="accent2">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647556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576" y="836712"/>
            <a:ext cx="7920880" cy="5616624"/>
          </a:xfrm>
          <a:ln>
            <a:solidFill>
              <a:schemeClr val="accent2">
                <a:lumMod val="50000"/>
              </a:schemeClr>
            </a:solidFill>
          </a:ln>
        </p:spPr>
        <p:txBody>
          <a:bodyPr>
            <a:noAutofit/>
          </a:bodyPr>
          <a:lstStyle/>
          <a:p>
            <a:pPr algn="just"/>
            <a:r>
              <a:rPr lang="ru-RU" sz="2400" b="1" dirty="0">
                <a:latin typeface="Times New Roman" panose="02020603050405020304" pitchFamily="18" charset="0"/>
                <a:cs typeface="Times New Roman" panose="02020603050405020304" pitchFamily="18" charset="0"/>
              </a:rPr>
              <a:t>Как вспоминал автор песни «Эх, дороги» А. Г. Новиков, эта песня нравилась ему больше всех остальных его творений. Она была создана вскоре после окончания Великой Отечественной войны для театрализованной программы «Весна победная» по заказу Ансамбля песни и пляски НКВД. Режиссер Сергей Юткевич предложил авторам песни выбрать для себя тему для будущего хита. Казалось, что о войне написано и спето все, поэтому поэт и композитор выбрали нейтральную тему «Под стук колес», о том, как солдаты едут на войну. Получилась песня-исповедь о выстраданном и пережитом, раздумье о том, через что довелось пройти и что выдюжить в минувшей войне нашему народу. </a:t>
            </a:r>
          </a:p>
        </p:txBody>
      </p:sp>
    </p:spTree>
    <p:extLst>
      <p:ext uri="{BB962C8B-B14F-4D97-AF65-F5344CB8AC3E}">
        <p14:creationId xmlns:p14="http://schemas.microsoft.com/office/powerpoint/2010/main" val="777733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ln w="28575">
            <a:solidFill>
              <a:schemeClr val="bg1">
                <a:lumMod val="50000"/>
              </a:schemeClr>
            </a:solidFill>
          </a:ln>
        </p:spPr>
        <p:txBody>
          <a:bodyPr>
            <a:normAutofit/>
          </a:bodyPr>
          <a:lstStyle/>
          <a:p>
            <a:r>
              <a:rPr lang="ru-RU" sz="3200" b="1" dirty="0">
                <a:latin typeface="Times New Roman" pitchFamily="18" charset="0"/>
                <a:cs typeface="Times New Roman" pitchFamily="18" charset="0"/>
              </a:rPr>
              <a:t>"На безымянной высоте", </a:t>
            </a:r>
            <a:r>
              <a:rPr lang="ru-RU" sz="3200" b="1" dirty="0" smtClean="0">
                <a:latin typeface="Times New Roman" pitchFamily="18" charset="0"/>
                <a:cs typeface="Times New Roman" pitchFamily="18" charset="0"/>
              </a:rPr>
              <a:t>слова Михаила </a:t>
            </a:r>
            <a:r>
              <a:rPr lang="ru-RU" sz="3200" b="1" dirty="0" err="1">
                <a:latin typeface="Times New Roman" pitchFamily="18" charset="0"/>
                <a:cs typeface="Times New Roman" pitchFamily="18" charset="0"/>
              </a:rPr>
              <a:t>Матусовского</a:t>
            </a:r>
            <a:r>
              <a:rPr lang="ru-RU" sz="3200" b="1" dirty="0">
                <a:latin typeface="Times New Roman" pitchFamily="18" charset="0"/>
                <a:cs typeface="Times New Roman" pitchFamily="18" charset="0"/>
              </a:rPr>
              <a:t>, </a:t>
            </a:r>
            <a:r>
              <a:rPr lang="ru-RU" sz="3200" b="1" dirty="0" smtClean="0">
                <a:latin typeface="Times New Roman" pitchFamily="18" charset="0"/>
                <a:cs typeface="Times New Roman" pitchFamily="18" charset="0"/>
              </a:rPr>
              <a:t>музыка </a:t>
            </a:r>
            <a:r>
              <a:rPr lang="ru-RU" sz="3200" b="1" dirty="0">
                <a:latin typeface="Times New Roman" pitchFamily="18" charset="0"/>
                <a:cs typeface="Times New Roman" pitchFamily="18" charset="0"/>
              </a:rPr>
              <a:t>Вениамина </a:t>
            </a:r>
            <a:r>
              <a:rPr lang="ru-RU" sz="3200" b="1" dirty="0" err="1">
                <a:latin typeface="Times New Roman" pitchFamily="18" charset="0"/>
                <a:cs typeface="Times New Roman" pitchFamily="18" charset="0"/>
              </a:rPr>
              <a:t>Баснера</a:t>
            </a:r>
            <a:endParaRPr lang="ru-RU" sz="3200" b="1" dirty="0">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551458"/>
            <a:ext cx="2880320" cy="2453606"/>
          </a:xfrm>
          <a:prstGeom prst="rect">
            <a:avLst/>
          </a:prstGeom>
          <a:noFill/>
          <a:ln w="2857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149080"/>
            <a:ext cx="2940921" cy="2376264"/>
          </a:xfrm>
          <a:prstGeom prst="rect">
            <a:avLst/>
          </a:prstGeom>
          <a:noFill/>
          <a:ln w="2857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563888" y="1534631"/>
            <a:ext cx="5184576" cy="5016758"/>
          </a:xfrm>
          <a:prstGeom prst="rect">
            <a:avLst/>
          </a:prstGeom>
          <a:noFill/>
          <a:ln w="28575">
            <a:solidFill>
              <a:schemeClr val="bg1">
                <a:lumMod val="50000"/>
              </a:schemeClr>
            </a:solidFill>
          </a:ln>
        </p:spPr>
        <p:txBody>
          <a:bodyPr wrap="square" rtlCol="0">
            <a:spAutoFit/>
          </a:bodyPr>
          <a:lstStyle/>
          <a:p>
            <a:pPr algn="just"/>
            <a:r>
              <a:rPr lang="ru-RU" sz="2000" b="1" dirty="0">
                <a:latin typeface="Times New Roman" pitchFamily="18" charset="0"/>
                <a:cs typeface="Times New Roman" pitchFamily="18" charset="0"/>
              </a:rPr>
              <a:t>Сюжет песни основан на реальных событиях. Во время службы в газете 2-го Белорусского фронта поэт Михаил </a:t>
            </a:r>
            <a:r>
              <a:rPr lang="ru-RU" sz="2000" b="1" dirty="0" err="1">
                <a:latin typeface="Times New Roman" pitchFamily="18" charset="0"/>
                <a:cs typeface="Times New Roman" pitchFamily="18" charset="0"/>
              </a:rPr>
              <a:t>Матусовский</a:t>
            </a:r>
            <a:r>
              <a:rPr lang="ru-RU" sz="2000" b="1" dirty="0">
                <a:latin typeface="Times New Roman" pitchFamily="18" charset="0"/>
                <a:cs typeface="Times New Roman" pitchFamily="18" charset="0"/>
              </a:rPr>
              <a:t> услышал историю о бое у деревни </a:t>
            </a:r>
            <a:r>
              <a:rPr lang="ru-RU" sz="2000" b="1" dirty="0" err="1">
                <a:latin typeface="Times New Roman" pitchFamily="18" charset="0"/>
                <a:cs typeface="Times New Roman" pitchFamily="18" charset="0"/>
              </a:rPr>
              <a:t>Рубеженка</a:t>
            </a:r>
            <a:r>
              <a:rPr lang="ru-RU" sz="2000" b="1" dirty="0">
                <a:latin typeface="Times New Roman" pitchFamily="18" charset="0"/>
                <a:cs typeface="Times New Roman" pitchFamily="18" charset="0"/>
              </a:rPr>
              <a:t> Калужской области. 13-14 сентября 1943 г. 18 солдат 139-й стрелковой дивизии в течение ночи успешно сдерживали натиск превосходящих немецких сил (около 500 солдат при поддержке танков, артиллерии и авиации). К утру из состава группы в живых осталось только двое.</a:t>
            </a:r>
          </a:p>
          <a:p>
            <a:pPr algn="just"/>
            <a:r>
              <a:rPr lang="ru-RU" sz="2000" b="1" dirty="0">
                <a:latin typeface="Times New Roman" pitchFamily="18" charset="0"/>
                <a:cs typeface="Times New Roman" pitchFamily="18" charset="0"/>
              </a:rPr>
              <a:t>Песня была написана для кинофильма "Тишина" (1963 г.) режиссера Владимира Басова.  В фильме ее исполнил Лев Барашков.</a:t>
            </a:r>
          </a:p>
        </p:txBody>
      </p:sp>
    </p:spTree>
    <p:extLst>
      <p:ext uri="{BB962C8B-B14F-4D97-AF65-F5344CB8AC3E}">
        <p14:creationId xmlns:p14="http://schemas.microsoft.com/office/powerpoint/2010/main" val="1272270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1143000"/>
          </a:xfrm>
          <a:ln w="28575">
            <a:solidFill>
              <a:schemeClr val="bg1">
                <a:lumMod val="50000"/>
              </a:schemeClr>
            </a:solidFill>
          </a:ln>
        </p:spPr>
        <p:txBody>
          <a:bodyPr>
            <a:normAutofit fontScale="90000"/>
          </a:bodyPr>
          <a:lstStyle/>
          <a:p>
            <a:r>
              <a:rPr lang="ru-RU" dirty="0" smtClean="0"/>
              <a:t/>
            </a:r>
            <a:br>
              <a:rPr lang="ru-RU" dirty="0" smtClean="0"/>
            </a:br>
            <a:r>
              <a:rPr lang="ru-RU" sz="4000" b="1" dirty="0" smtClean="0">
                <a:latin typeface="Times New Roman" pitchFamily="18" charset="0"/>
                <a:cs typeface="Times New Roman" pitchFamily="18" charset="0"/>
              </a:rPr>
              <a:t>Эдуард </a:t>
            </a:r>
            <a:r>
              <a:rPr lang="ru-RU" sz="4000" b="1" dirty="0">
                <a:latin typeface="Times New Roman" pitchFamily="18" charset="0"/>
                <a:cs typeface="Times New Roman" pitchFamily="18" charset="0"/>
              </a:rPr>
              <a:t>Колмановский , Константин Ваншенкин – “Алеша”</a:t>
            </a:r>
            <a:br>
              <a:rPr lang="ru-RU" sz="4000" b="1" dirty="0">
                <a:latin typeface="Times New Roman" pitchFamily="18" charset="0"/>
                <a:cs typeface="Times New Roman" pitchFamily="18" charset="0"/>
              </a:rPr>
            </a:br>
            <a:endParaRPr lang="ru-RU" sz="4000" b="1" dirty="0">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r="48765" b="2767"/>
          <a:stretch/>
        </p:blipFill>
        <p:spPr bwMode="auto">
          <a:xfrm>
            <a:off x="402432" y="1480698"/>
            <a:ext cx="2044824" cy="2794090"/>
          </a:xfrm>
          <a:prstGeom prst="rect">
            <a:avLst/>
          </a:prstGeom>
          <a:noFill/>
          <a:ln w="38100">
            <a:solidFill>
              <a:schemeClr val="bg1">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161818"/>
            <a:ext cx="2044824" cy="2495550"/>
          </a:xfrm>
          <a:prstGeom prst="rect">
            <a:avLst/>
          </a:prstGeom>
          <a:noFill/>
          <a:ln w="38100">
            <a:solidFill>
              <a:schemeClr val="bg1">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
        <p:nvSpPr>
          <p:cNvPr id="4" name="Прямоугольник 3"/>
          <p:cNvSpPr/>
          <p:nvPr/>
        </p:nvSpPr>
        <p:spPr>
          <a:xfrm>
            <a:off x="3059832" y="1499550"/>
            <a:ext cx="5544616" cy="5324535"/>
          </a:xfrm>
          <a:prstGeom prst="rect">
            <a:avLst/>
          </a:prstGeom>
          <a:ln w="38100">
            <a:solidFill>
              <a:schemeClr val="bg1">
                <a:lumMod val="50000"/>
              </a:schemeClr>
            </a:solidFill>
          </a:ln>
        </p:spPr>
        <p:txBody>
          <a:bodyPr wrap="square">
            <a:spAutoFit/>
          </a:bodyPr>
          <a:lstStyle/>
          <a:p>
            <a:pPr algn="just"/>
            <a:r>
              <a:rPr lang="ru-RU" sz="2000" b="1" dirty="0">
                <a:latin typeface="Times New Roman" pitchFamily="18" charset="0"/>
                <a:cs typeface="Times New Roman" pitchFamily="18" charset="0"/>
              </a:rPr>
              <a:t>Алёша» — советская песня Эдуарда Колмановского на стихи Константина Ваншенкина, посвящённая памятнику советскому солдату «Алёша» в болгарском городе Пловдиве. </a:t>
            </a:r>
          </a:p>
          <a:p>
            <a:pPr algn="just"/>
            <a:r>
              <a:rPr lang="ru-RU" sz="2000" b="1" dirty="0" smtClean="0">
                <a:latin typeface="Times New Roman" pitchFamily="18" charset="0"/>
                <a:cs typeface="Times New Roman" pitchFamily="18" charset="0"/>
              </a:rPr>
              <a:t>В </a:t>
            </a:r>
            <a:r>
              <a:rPr lang="ru-RU" sz="2000" b="1" dirty="0">
                <a:latin typeface="Times New Roman" pitchFamily="18" charset="0"/>
                <a:cs typeface="Times New Roman" pitchFamily="18" charset="0"/>
              </a:rPr>
              <a:t>1962 году композитор Эдуард Колмановский побывал в Болгарии, в том числе и в городе Пловдив у памятника «Алёша». Там ему рассказали историю его возникновения. Вернувшись домой, Колмановский поделился тем, что увидел и услышал в Пловдиве, с поэтом Константином Ваншенкиным, который был </a:t>
            </a:r>
            <a:r>
              <a:rPr lang="ru-RU" sz="2000" b="1" dirty="0" smtClean="0">
                <a:latin typeface="Times New Roman" pitchFamily="18" charset="0"/>
                <a:cs typeface="Times New Roman" pitchFamily="18" charset="0"/>
              </a:rPr>
              <a:t>и </a:t>
            </a:r>
            <a:r>
              <a:rPr lang="ru-RU" sz="2000" b="1" dirty="0">
                <a:latin typeface="Times New Roman" pitchFamily="18" charset="0"/>
                <a:cs typeface="Times New Roman" pitchFamily="18" charset="0"/>
              </a:rPr>
              <a:t>вскоре написал стихи. Позже Колмановский переложил их на музыку, при написании которой он использовал мотив болгарской партизанской песни «</a:t>
            </a:r>
            <a:r>
              <a:rPr lang="ru-RU" sz="2000" b="1" dirty="0" err="1">
                <a:latin typeface="Times New Roman" pitchFamily="18" charset="0"/>
                <a:cs typeface="Times New Roman" pitchFamily="18" charset="0"/>
              </a:rPr>
              <a:t>Хей</a:t>
            </a:r>
            <a:r>
              <a:rPr lang="ru-RU" sz="2000" b="1" dirty="0">
                <a:latin typeface="Times New Roman" pitchFamily="18" charset="0"/>
                <a:cs typeface="Times New Roman" pitchFamily="18" charset="0"/>
              </a:rPr>
              <a:t> , поле широко». </a:t>
            </a:r>
          </a:p>
        </p:txBody>
      </p:sp>
    </p:spTree>
    <p:extLst>
      <p:ext uri="{BB962C8B-B14F-4D97-AF65-F5344CB8AC3E}">
        <p14:creationId xmlns:p14="http://schemas.microsoft.com/office/powerpoint/2010/main" val="11979132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ln w="38100">
            <a:solidFill>
              <a:schemeClr val="bg1">
                <a:lumMod val="50000"/>
              </a:schemeClr>
            </a:solidFill>
          </a:ln>
        </p:spPr>
        <p:txBody>
          <a:bodyPr>
            <a:normAutofit fontScale="90000"/>
          </a:bodyPr>
          <a:lstStyle/>
          <a:p>
            <a:r>
              <a:rPr lang="ru-RU" b="1" dirty="0">
                <a:latin typeface="Times New Roman" pitchFamily="18" charset="0"/>
                <a:cs typeface="Times New Roman" pitchFamily="18" charset="0"/>
              </a:rPr>
              <a:t>Ян </a:t>
            </a:r>
            <a:r>
              <a:rPr lang="ru-RU" b="1" dirty="0" err="1">
                <a:latin typeface="Times New Roman" pitchFamily="18" charset="0"/>
                <a:cs typeface="Times New Roman" pitchFamily="18" charset="0"/>
              </a:rPr>
              <a:t>Франкель</a:t>
            </a:r>
            <a:r>
              <a:rPr lang="ru-RU" b="1" dirty="0">
                <a:latin typeface="Times New Roman" pitchFamily="18" charset="0"/>
                <a:cs typeface="Times New Roman" pitchFamily="18" charset="0"/>
              </a:rPr>
              <a:t> , </a:t>
            </a:r>
            <a:r>
              <a:rPr lang="ru-RU" b="1" dirty="0" err="1">
                <a:latin typeface="Times New Roman" pitchFamily="18" charset="0"/>
                <a:cs typeface="Times New Roman" pitchFamily="18" charset="0"/>
              </a:rPr>
              <a:t>Рамсул</a:t>
            </a:r>
            <a:r>
              <a:rPr lang="ru-RU" b="1" dirty="0">
                <a:latin typeface="Times New Roman" pitchFamily="18" charset="0"/>
                <a:cs typeface="Times New Roman" pitchFamily="18" charset="0"/>
              </a:rPr>
              <a:t> Гамзатов , Марк Бернес – “Журавли” </a:t>
            </a:r>
          </a:p>
        </p:txBody>
      </p:sp>
      <p:sp>
        <p:nvSpPr>
          <p:cNvPr id="3" name="Объект 2"/>
          <p:cNvSpPr>
            <a:spLocks noGrp="1"/>
          </p:cNvSpPr>
          <p:nvPr>
            <p:ph idx="1"/>
          </p:nvPr>
        </p:nvSpPr>
        <p:spPr>
          <a:xfrm>
            <a:off x="3851920" y="1600200"/>
            <a:ext cx="4834880" cy="4525963"/>
          </a:xfrm>
          <a:ln w="38100">
            <a:solidFill>
              <a:schemeClr val="bg1">
                <a:lumMod val="50000"/>
              </a:schemeClr>
            </a:solidFill>
          </a:ln>
        </p:spPr>
        <p:txBody>
          <a:bodyPr>
            <a:normAutofit fontScale="77500" lnSpcReduction="20000"/>
          </a:bodyPr>
          <a:lstStyle/>
          <a:p>
            <a:pPr algn="just"/>
            <a:r>
              <a:rPr lang="ru-RU" sz="2400" dirty="0" err="1">
                <a:latin typeface="Times New Roman" pitchFamily="18" charset="0"/>
                <a:cs typeface="Times New Roman" pitchFamily="18" charset="0"/>
              </a:rPr>
              <a:t>Рамсул</a:t>
            </a:r>
            <a:r>
              <a:rPr lang="ru-RU" sz="2400" dirty="0">
                <a:latin typeface="Times New Roman" pitchFamily="18" charset="0"/>
                <a:cs typeface="Times New Roman" pitchFamily="18" charset="0"/>
              </a:rPr>
              <a:t> Гамзатов написал стихотворение в 1965 году после поездки в японский город Хиросима . По дороге домой Гамзатов все больше и больше думал о своем старшем брате который погиб в боях под Севастополем. А через несколько лет этот стих увидел Ян </a:t>
            </a:r>
            <a:r>
              <a:rPr lang="ru-RU" sz="2400" dirty="0" err="1">
                <a:latin typeface="Times New Roman" pitchFamily="18" charset="0"/>
                <a:cs typeface="Times New Roman" pitchFamily="18" charset="0"/>
              </a:rPr>
              <a:t>Франкель</a:t>
            </a:r>
            <a:r>
              <a:rPr lang="ru-RU" sz="2400" dirty="0">
                <a:latin typeface="Times New Roman" pitchFamily="18" charset="0"/>
                <a:cs typeface="Times New Roman" pitchFamily="18" charset="0"/>
              </a:rPr>
              <a:t> и начал искать мелодию, и когда музыка была готова , Бернес приехал , послушал и расплакался….Кстати говорят что он не был сентиментальным человеком ,но песня “Журавли” зазвучала настолько проникновенно…</a:t>
            </a:r>
          </a:p>
          <a:p>
            <a:pPr algn="just"/>
            <a:r>
              <a:rPr lang="ru-RU" sz="2400" dirty="0">
                <a:latin typeface="Times New Roman" pitchFamily="18" charset="0"/>
                <a:cs typeface="Times New Roman" pitchFamily="18" charset="0"/>
              </a:rPr>
              <a:t>Вот так родилось великое произведение про защищавших родную землю , и всех солдат , погибших на войне…</a:t>
            </a:r>
          </a:p>
          <a:p>
            <a:pPr algn="just"/>
            <a:endParaRPr lang="ru-RU"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89" y="4005064"/>
            <a:ext cx="3240360" cy="2031652"/>
          </a:xfrm>
          <a:prstGeom prst="rect">
            <a:avLst/>
          </a:prstGeom>
          <a:noFill/>
          <a:ln w="381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47" y="1700808"/>
            <a:ext cx="3214643" cy="2016224"/>
          </a:xfrm>
          <a:prstGeom prst="rect">
            <a:avLst/>
          </a:prstGeom>
          <a:noFill/>
          <a:ln w="381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52735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589240"/>
          </a:xfrm>
          <a:prstGeom prst="rect">
            <a:avLst/>
          </a:prstGeom>
          <a:no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
        <p:nvSpPr>
          <p:cNvPr id="4" name="Прямоугольник 3"/>
          <p:cNvSpPr/>
          <p:nvPr/>
        </p:nvSpPr>
        <p:spPr>
          <a:xfrm>
            <a:off x="22895" y="5661248"/>
            <a:ext cx="9121105" cy="1077218"/>
          </a:xfrm>
          <a:prstGeom prst="rect">
            <a:avLst/>
          </a:prstGeom>
          <a:solidFill>
            <a:schemeClr val="bg1">
              <a:lumMod val="85000"/>
            </a:schemeClr>
          </a:solidFill>
          <a:ln>
            <a:solidFill>
              <a:schemeClr val="accent6">
                <a:lumMod val="50000"/>
              </a:schemeClr>
            </a:solidFill>
          </a:ln>
        </p:spPr>
        <p:txBody>
          <a:bodyPr wrap="square">
            <a:spAutoFit/>
            <a:scene3d>
              <a:camera prst="orthographicFront"/>
              <a:lightRig rig="threePt" dir="t"/>
            </a:scene3d>
            <a:sp3d extrusionH="57150">
              <a:bevelT w="38100" h="38100"/>
            </a:sp3d>
          </a:bodyPr>
          <a:lstStyle/>
          <a:p>
            <a:r>
              <a:rPr lang="ru-RU" sz="3200" b="1" dirty="0">
                <a:solidFill>
                  <a:schemeClr val="tx1">
                    <a:lumMod val="95000"/>
                    <a:lumOff val="5000"/>
                  </a:schemeClr>
                </a:solidFill>
                <a:latin typeface="Times New Roman" pitchFamily="18" charset="0"/>
                <a:cs typeface="Times New Roman" pitchFamily="18" charset="0"/>
              </a:rPr>
              <a:t>«Кто сказал, что надо бросить п</a:t>
            </a:r>
            <a:r>
              <a:rPr lang="ru-RU" sz="3200" b="1" dirty="0" smtClean="0">
                <a:solidFill>
                  <a:schemeClr val="tx1">
                    <a:lumMod val="95000"/>
                    <a:lumOff val="5000"/>
                  </a:schemeClr>
                </a:solidFill>
                <a:latin typeface="Times New Roman" pitchFamily="18" charset="0"/>
                <a:cs typeface="Times New Roman" pitchFamily="18" charset="0"/>
              </a:rPr>
              <a:t>есни </a:t>
            </a:r>
            <a:r>
              <a:rPr lang="ru-RU" sz="3200" b="1" dirty="0">
                <a:solidFill>
                  <a:schemeClr val="tx1">
                    <a:lumMod val="95000"/>
                    <a:lumOff val="5000"/>
                  </a:schemeClr>
                </a:solidFill>
                <a:latin typeface="Times New Roman" pitchFamily="18" charset="0"/>
                <a:cs typeface="Times New Roman" pitchFamily="18" charset="0"/>
              </a:rPr>
              <a:t>на войне? </a:t>
            </a:r>
            <a:endParaRPr lang="ru-RU" sz="3200" b="1" dirty="0" smtClean="0">
              <a:solidFill>
                <a:schemeClr val="tx1">
                  <a:lumMod val="95000"/>
                  <a:lumOff val="5000"/>
                </a:schemeClr>
              </a:solidFill>
              <a:latin typeface="Times New Roman" pitchFamily="18" charset="0"/>
              <a:cs typeface="Times New Roman" pitchFamily="18" charset="0"/>
            </a:endParaRPr>
          </a:p>
          <a:p>
            <a:r>
              <a:rPr lang="ru-RU" sz="3200" b="1" dirty="0" smtClean="0">
                <a:solidFill>
                  <a:schemeClr val="tx1">
                    <a:lumMod val="95000"/>
                    <a:lumOff val="5000"/>
                  </a:schemeClr>
                </a:solidFill>
                <a:latin typeface="Times New Roman" pitchFamily="18" charset="0"/>
                <a:cs typeface="Times New Roman" pitchFamily="18" charset="0"/>
              </a:rPr>
              <a:t>После </a:t>
            </a:r>
            <a:r>
              <a:rPr lang="ru-RU" sz="3200" b="1" dirty="0">
                <a:solidFill>
                  <a:schemeClr val="tx1">
                    <a:lumMod val="95000"/>
                    <a:lumOff val="5000"/>
                  </a:schemeClr>
                </a:solidFill>
                <a:latin typeface="Times New Roman" pitchFamily="18" charset="0"/>
                <a:cs typeface="Times New Roman" pitchFamily="18" charset="0"/>
              </a:rPr>
              <a:t>боя сердце просит м</a:t>
            </a:r>
            <a:r>
              <a:rPr lang="ru-RU" sz="3200" b="1" dirty="0" smtClean="0">
                <a:solidFill>
                  <a:schemeClr val="tx1">
                    <a:lumMod val="95000"/>
                    <a:lumOff val="5000"/>
                  </a:schemeClr>
                </a:solidFill>
                <a:latin typeface="Times New Roman" pitchFamily="18" charset="0"/>
                <a:cs typeface="Times New Roman" pitchFamily="18" charset="0"/>
              </a:rPr>
              <a:t>узыки </a:t>
            </a:r>
            <a:r>
              <a:rPr lang="ru-RU" sz="3200" b="1" dirty="0">
                <a:solidFill>
                  <a:schemeClr val="tx1">
                    <a:lumMod val="95000"/>
                    <a:lumOff val="5000"/>
                  </a:schemeClr>
                </a:solidFill>
                <a:latin typeface="Times New Roman" pitchFamily="18" charset="0"/>
                <a:cs typeface="Times New Roman" pitchFamily="18" charset="0"/>
              </a:rPr>
              <a:t>вдвойне</a:t>
            </a:r>
            <a:r>
              <a:rPr lang="ru-RU" sz="3200" b="1" dirty="0" smtClean="0">
                <a:solidFill>
                  <a:schemeClr val="tx1">
                    <a:lumMod val="95000"/>
                    <a:lumOff val="5000"/>
                  </a:schemeClr>
                </a:solidFill>
                <a:latin typeface="Times New Roman" pitchFamily="18" charset="0"/>
                <a:cs typeface="Times New Roman" pitchFamily="18" charset="0"/>
              </a:rPr>
              <a:t>!»</a:t>
            </a:r>
            <a:endParaRPr lang="ru-RU" sz="3200" b="1"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445863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9076" y="3861048"/>
            <a:ext cx="4243649" cy="2736304"/>
          </a:xfrm>
          <a:solidFill>
            <a:schemeClr val="bg2"/>
          </a:solidFill>
          <a:ln w="28575">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ru-RU" sz="3200" b="1" dirty="0">
                <a:latin typeface="Times New Roman" pitchFamily="18" charset="0"/>
                <a:cs typeface="Times New Roman" pitchFamily="18" charset="0"/>
              </a:rPr>
              <a:t>«Песенка фронтового шофера», сл. Б. </a:t>
            </a:r>
            <a:r>
              <a:rPr lang="ru-RU" sz="3200" b="1" dirty="0" err="1" smtClean="0">
                <a:latin typeface="Times New Roman" pitchFamily="18" charset="0"/>
                <a:cs typeface="Times New Roman" pitchFamily="18" charset="0"/>
              </a:rPr>
              <a:t>Ласкина</a:t>
            </a:r>
            <a:r>
              <a:rPr lang="ru-RU" sz="3200" b="1" dirty="0" smtClean="0">
                <a:latin typeface="Times New Roman" pitchFamily="18" charset="0"/>
                <a:cs typeface="Times New Roman" pitchFamily="18" charset="0"/>
              </a:rPr>
              <a:t>, </a:t>
            </a:r>
            <a:r>
              <a:rPr lang="ru-RU" sz="3200" b="1" dirty="0">
                <a:latin typeface="Times New Roman" pitchFamily="18" charset="0"/>
                <a:cs typeface="Times New Roman" pitchFamily="18" charset="0"/>
              </a:rPr>
              <a:t>Н. </a:t>
            </a:r>
            <a:r>
              <a:rPr lang="ru-RU" sz="3200" b="1" dirty="0" err="1">
                <a:latin typeface="Times New Roman" pitchFamily="18" charset="0"/>
                <a:cs typeface="Times New Roman" pitchFamily="18" charset="0"/>
              </a:rPr>
              <a:t>Лабковский</a:t>
            </a:r>
            <a:r>
              <a:rPr lang="ru-RU" sz="3200" b="1" dirty="0">
                <a:latin typeface="Times New Roman" pitchFamily="18" charset="0"/>
                <a:cs typeface="Times New Roman" pitchFamily="18" charset="0"/>
              </a:rPr>
              <a:t>, муз. </a:t>
            </a:r>
            <a:r>
              <a:rPr lang="ru-RU" sz="3200" b="1" dirty="0" smtClean="0">
                <a:latin typeface="Times New Roman" pitchFamily="18" charset="0"/>
                <a:cs typeface="Times New Roman" pitchFamily="18" charset="0"/>
              </a:rPr>
              <a:t/>
            </a:r>
            <a:br>
              <a:rPr lang="ru-RU" sz="3200" b="1"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Б</a:t>
            </a:r>
            <a:r>
              <a:rPr lang="ru-RU" sz="3200" b="1" dirty="0">
                <a:latin typeface="Times New Roman" pitchFamily="18" charset="0"/>
                <a:cs typeface="Times New Roman" pitchFamily="18" charset="0"/>
              </a:rPr>
              <a:t>. </a:t>
            </a:r>
            <a:r>
              <a:rPr lang="ru-RU" sz="3200" b="1" dirty="0" smtClean="0">
                <a:latin typeface="Times New Roman" pitchFamily="18" charset="0"/>
                <a:cs typeface="Times New Roman" pitchFamily="18" charset="0"/>
              </a:rPr>
              <a:t>Мокроусова, </a:t>
            </a:r>
            <a:r>
              <a:rPr lang="ru-RU" sz="3200" b="1" dirty="0">
                <a:latin typeface="Times New Roman" pitchFamily="18" charset="0"/>
                <a:cs typeface="Times New Roman" pitchFamily="18" charset="0"/>
              </a:rPr>
              <a:t>1947г.</a:t>
            </a: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888" b="5915"/>
          <a:stretch/>
        </p:blipFill>
        <p:spPr bwMode="auto">
          <a:xfrm>
            <a:off x="355980" y="332656"/>
            <a:ext cx="4743412" cy="3312368"/>
          </a:xfrm>
          <a:prstGeom prst="rect">
            <a:avLst/>
          </a:prstGeom>
          <a:ln w="28575">
            <a:solidFill>
              <a:schemeClr val="accent2">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725" y="3645024"/>
            <a:ext cx="4293661" cy="2949676"/>
          </a:xfrm>
          <a:prstGeom prst="rect">
            <a:avLst/>
          </a:prstGeom>
          <a:ln w="28575">
            <a:solidFill>
              <a:schemeClr val="accent2">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371046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5535488"/>
            <a:ext cx="9036496" cy="1322512"/>
          </a:xfrm>
          <a:ln w="28575">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ru-RU" b="1" dirty="0">
                <a:latin typeface="Times New Roman" pitchFamily="18" charset="0"/>
                <a:cs typeface="Times New Roman" pitchFamily="18" charset="0"/>
              </a:rPr>
              <a:t>«День Победы», сл. В. Харитонов, муз. Д. </a:t>
            </a:r>
            <a:r>
              <a:rPr lang="ru-RU" b="1" dirty="0" err="1">
                <a:latin typeface="Times New Roman" pitchFamily="18" charset="0"/>
                <a:cs typeface="Times New Roman" pitchFamily="18" charset="0"/>
              </a:rPr>
              <a:t>Тухманов</a:t>
            </a:r>
            <a:r>
              <a:rPr lang="ru-RU" b="1" dirty="0">
                <a:latin typeface="Times New Roman" pitchFamily="18" charset="0"/>
                <a:cs typeface="Times New Roman" pitchFamily="18" charset="0"/>
              </a:rPr>
              <a:t>, 1975г.</a:t>
            </a:r>
          </a:p>
        </p:txBody>
      </p:sp>
      <p:pic>
        <p:nvPicPr>
          <p:cNvPr id="3" name="День Победы.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pic>
        <p:nvPicPr>
          <p:cNvPr id="2457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562" b="23333"/>
          <a:stretch/>
        </p:blipFill>
        <p:spPr bwMode="auto">
          <a:xfrm>
            <a:off x="0" y="0"/>
            <a:ext cx="9144000"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158344"/>
      </p:ext>
    </p:extLst>
  </p:cSld>
  <p:clrMapOvr>
    <a:masterClrMapping/>
  </p:clrMapOvr>
  <p:timing>
    <p:tnLst>
      <p:par>
        <p:cTn id="1" dur="indefinite" restart="never" nodeType="tmRoot">
          <p:childTnLst>
            <p:audio>
              <p:cMediaNode vol="80000" numSld="2">
                <p:cTn id="2"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3215952"/>
            <a:ext cx="8183933" cy="3429068"/>
          </a:xfrm>
          <a:prstGeom prst="rect">
            <a:avLst/>
          </a:prstGeom>
          <a:ln w="38100">
            <a:solidFill>
              <a:schemeClr val="accent2">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147" y="542243"/>
            <a:ext cx="3791445" cy="2529218"/>
          </a:xfrm>
          <a:prstGeom prst="rect">
            <a:avLst/>
          </a:prstGeom>
          <a:ln w="28575">
            <a:solidFill>
              <a:schemeClr val="accent2">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577470"/>
            <a:ext cx="4392488" cy="2563498"/>
          </a:xfrm>
          <a:prstGeom prst="rect">
            <a:avLst/>
          </a:prstGeom>
          <a:ln w="28575">
            <a:solidFill>
              <a:schemeClr val="accent2">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5461047"/>
            <a:ext cx="2160240" cy="1189666"/>
          </a:xfrm>
          <a:prstGeom prst="rect">
            <a:avLst/>
          </a:prstGeom>
          <a:ln>
            <a:solidFill>
              <a:schemeClr val="accent2">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530294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1880" y="405678"/>
            <a:ext cx="5184576" cy="1701189"/>
          </a:xfrm>
          <a:ln/>
        </p:spPr>
        <p:style>
          <a:lnRef idx="2">
            <a:schemeClr val="accent2"/>
          </a:lnRef>
          <a:fillRef idx="1">
            <a:schemeClr val="lt1"/>
          </a:fillRef>
          <a:effectRef idx="0">
            <a:schemeClr val="accent2"/>
          </a:effectRef>
          <a:fontRef idx="minor">
            <a:schemeClr val="dk1"/>
          </a:fontRef>
        </p:style>
        <p:txBody>
          <a:bodyPr/>
          <a:lstStyle/>
          <a:p>
            <a:r>
              <a:rPr lang="ru-RU" b="1" dirty="0" smtClean="0">
                <a:solidFill>
                  <a:srgbClr val="C00000"/>
                </a:solidFill>
                <a:latin typeface="Times New Roman" pitchFamily="18" charset="0"/>
                <a:cs typeface="Times New Roman" pitchFamily="18" charset="0"/>
              </a:rPr>
              <a:t>ПЕСНИ ПОБЕДЫ</a:t>
            </a:r>
            <a:endParaRPr lang="ru-RU" b="1" dirty="0">
              <a:solidFill>
                <a:srgbClr val="C00000"/>
              </a:solidFill>
              <a:latin typeface="Times New Roman" pitchFamily="18" charset="0"/>
              <a:cs typeface="Times New Roman" pitchFamily="18" charset="0"/>
            </a:endParaRPr>
          </a:p>
        </p:txBody>
      </p:sp>
      <p:sp>
        <p:nvSpPr>
          <p:cNvPr id="3" name="Объект 2"/>
          <p:cNvSpPr>
            <a:spLocks noGrp="1"/>
          </p:cNvSpPr>
          <p:nvPr>
            <p:ph idx="1"/>
          </p:nvPr>
        </p:nvSpPr>
        <p:spPr>
          <a:xfrm>
            <a:off x="467544" y="2132856"/>
            <a:ext cx="8229600" cy="2952328"/>
          </a:xfrm>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just"/>
            <a:r>
              <a:rPr lang="ru-RU" b="1" dirty="0">
                <a:latin typeface="Times New Roman" pitchFamily="18" charset="0"/>
                <a:cs typeface="Times New Roman" pitchFamily="18" charset="0"/>
              </a:rPr>
              <a:t>Прошли годы, страна залечила военные раны, но песни военных лет звучат и сегодня, потрясая сердца. Они нисколько не постарели, они и сегодня в строю. Сколько их... прекрасных и незабываемых. Каждая из военных песен – истинный шедевр, с собственной жизнью и историей.  Военные песни живут до сих </a:t>
            </a:r>
            <a:r>
              <a:rPr lang="ru-RU" b="1" dirty="0" smtClean="0">
                <a:latin typeface="Times New Roman" pitchFamily="18" charset="0"/>
                <a:cs typeface="Times New Roman" pitchFamily="18" charset="0"/>
              </a:rPr>
              <a:t>пор. </a:t>
            </a:r>
            <a:r>
              <a:rPr lang="ru-RU" b="1" dirty="0">
                <a:latin typeface="Times New Roman" pitchFamily="18" charset="0"/>
                <a:cs typeface="Times New Roman" pitchFamily="18" charset="0"/>
              </a:rPr>
              <a:t>Так пусть же песня всегда шагает рядом с нами, как она помогала выживать на войне и помогает быть счастливыми в мирное время!</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64"/>
            <a:ext cx="3024336" cy="1701189"/>
          </a:xfrm>
          <a:prstGeom prst="rect">
            <a:avLst/>
          </a:prstGeom>
          <a:ln w="28575">
            <a:solidFill>
              <a:srgbClr val="C0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5085184"/>
            <a:ext cx="8208912" cy="1531838"/>
          </a:xfrm>
          <a:prstGeom prst="rect">
            <a:avLst/>
          </a:prstGeom>
          <a:ln w="28575">
            <a:solidFill>
              <a:srgbClr val="C0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13930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304852"/>
            <a:ext cx="9143999" cy="3553148"/>
          </a:xfrm>
          <a:prstGeom prst="rect">
            <a:avLst/>
          </a:prstGeom>
          <a:no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27"/>
            <a:ext cx="9143999" cy="3273425"/>
          </a:xfrm>
          <a:prstGeom prst="rect">
            <a:avLst/>
          </a:prstGeom>
          <a:no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24148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0" y="2420887"/>
            <a:ext cx="9144000" cy="1728193"/>
          </a:xfrm>
          <a:solidFill>
            <a:schemeClr val="accent6">
              <a:lumMod val="20000"/>
              <a:lumOff val="80000"/>
            </a:schemeClr>
          </a:solidFill>
        </p:spPr>
        <p:txBody>
          <a:bodyPr>
            <a:normAutofit fontScale="92500" lnSpcReduction="10000"/>
          </a:bodyPr>
          <a:lstStyle/>
          <a:p>
            <a:pPr algn="just"/>
            <a:r>
              <a:rPr lang="ru-RU" sz="2400" b="1" dirty="0">
                <a:latin typeface="Times New Roman" pitchFamily="18" charset="0"/>
                <a:cs typeface="Times New Roman" pitchFamily="18" charset="0"/>
              </a:rPr>
              <a:t>Песня помогала пройти им весь боевой путь, придавала </a:t>
            </a:r>
            <a:r>
              <a:rPr lang="ru-RU" sz="2400" b="1" dirty="0" smtClean="0">
                <a:latin typeface="Times New Roman" pitchFamily="18" charset="0"/>
                <a:cs typeface="Times New Roman" pitchFamily="18" charset="0"/>
              </a:rPr>
              <a:t>сил, </a:t>
            </a:r>
            <a:r>
              <a:rPr lang="ru-RU" sz="2400" b="1" dirty="0">
                <a:latin typeface="Times New Roman" pitchFamily="18" charset="0"/>
                <a:cs typeface="Times New Roman" pitchFamily="18" charset="0"/>
              </a:rPr>
              <a:t>кто уставал, несла веру в победу, </a:t>
            </a:r>
            <a:r>
              <a:rPr lang="ru-RU" sz="2400" b="1" dirty="0" smtClean="0">
                <a:latin typeface="Times New Roman" pitchFamily="18" charset="0"/>
                <a:cs typeface="Times New Roman" pitchFamily="18" charset="0"/>
              </a:rPr>
              <a:t>с </a:t>
            </a:r>
            <a:r>
              <a:rPr lang="ru-RU" sz="2400" b="1" dirty="0">
                <a:latin typeface="Times New Roman" pitchFamily="18" charset="0"/>
                <a:cs typeface="Times New Roman" pitchFamily="18" charset="0"/>
              </a:rPr>
              <a:t>помощью песен, солдаты просто отдыхали душой. Песни военных лет стали прекрасным памятником героизму русского народа в борьбе с фашизмом. В них соединились и горечь потерь, и гордость побед. </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080"/>
            <a:ext cx="9144000"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836" r="8435" b="9165"/>
          <a:stretch/>
        </p:blipFill>
        <p:spPr bwMode="auto">
          <a:xfrm>
            <a:off x="0" y="-3398"/>
            <a:ext cx="9144000" cy="228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37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977681"/>
            <a:ext cx="9144000" cy="2880319"/>
          </a:xfrm>
          <a:solidFill>
            <a:schemeClr val="bg2"/>
          </a:solidFill>
          <a:ln w="28575">
            <a:solidFill>
              <a:schemeClr val="accent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2500" lnSpcReduction="10000"/>
          </a:bodyPr>
          <a:lstStyle/>
          <a:p>
            <a:pPr algn="just"/>
            <a:r>
              <a:rPr lang="ru-RU" sz="2600" dirty="0">
                <a:latin typeface="Times New Roman" pitchFamily="18" charset="0"/>
                <a:cs typeface="Times New Roman" pitchFamily="18" charset="0"/>
              </a:rPr>
              <a:t>Музыка помогла русскому народу выжить в страшное время Великой Отечественной войны, выстоять и победить.  Песни о войне всегда будут напоминать нам, какой героический подвиг совершил советский народ в борьбе с фашизмом.  Песни о Родине, о встрече и разлуке, об утрате и надежде мотивировали людей на подвиг. Они стали духовным оружием фронта и тыла. Главная тема песен о войне - защита Родины. Музыка – это зеркало эпохи. Она отражение современности. </a:t>
            </a:r>
          </a:p>
          <a:p>
            <a:pPr algn="just"/>
            <a:endParaRPr lang="ru-RU"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196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3585174"/>
            <a:ext cx="8784976" cy="3046988"/>
          </a:xfrm>
          <a:prstGeom prst="rect">
            <a:avLst/>
          </a:prstGeom>
          <a:noFill/>
          <a:ln w="38100">
            <a:solidFill>
              <a:schemeClr val="bg1">
                <a:lumMod val="50000"/>
              </a:schemeClr>
            </a:solidFill>
          </a:ln>
        </p:spPr>
        <p:txBody>
          <a:bodyPr wrap="square" rtlCol="0">
            <a:spAutoFit/>
          </a:bodyPr>
          <a:lstStyle/>
          <a:p>
            <a:pPr algn="just"/>
            <a:r>
              <a:rPr lang="ru-RU" sz="2400" b="1" dirty="0">
                <a:latin typeface="Times New Roman" pitchFamily="18" charset="0"/>
                <a:cs typeface="Times New Roman" pitchFamily="18" charset="0"/>
              </a:rPr>
              <a:t>Песни военных лет… Сколько их, прекрасных и незабываемых. В них есть </a:t>
            </a:r>
            <a:r>
              <a:rPr lang="ru-RU" sz="2400" b="1" dirty="0" smtClean="0">
                <a:latin typeface="Times New Roman" pitchFamily="18" charset="0"/>
                <a:cs typeface="Times New Roman" pitchFamily="18" charset="0"/>
              </a:rPr>
              <a:t>всё: горечь </a:t>
            </a:r>
            <a:r>
              <a:rPr lang="ru-RU" sz="2400" b="1" dirty="0">
                <a:latin typeface="Times New Roman" pitchFamily="18" charset="0"/>
                <a:cs typeface="Times New Roman" pitchFamily="18" charset="0"/>
              </a:rPr>
              <a:t>отступления в первые месяцы войны и радость возвращения к </a:t>
            </a:r>
            <a:r>
              <a:rPr lang="ru-RU" sz="2400" b="1" dirty="0" smtClean="0">
                <a:latin typeface="Times New Roman" pitchFamily="18" charset="0"/>
                <a:cs typeface="Times New Roman" pitchFamily="18" charset="0"/>
              </a:rPr>
              <a:t>своим, картины </a:t>
            </a:r>
            <a:r>
              <a:rPr lang="ru-RU" sz="2400" b="1" dirty="0">
                <a:latin typeface="Times New Roman" pitchFamily="18" charset="0"/>
                <a:cs typeface="Times New Roman" pitchFamily="18" charset="0"/>
              </a:rPr>
              <a:t>жизни солдат. Рассказы о боевых подвигах моряков и </a:t>
            </a:r>
            <a:r>
              <a:rPr lang="ru-RU" sz="2400" b="1" dirty="0" smtClean="0">
                <a:latin typeface="Times New Roman" pitchFamily="18" charset="0"/>
                <a:cs typeface="Times New Roman" pitchFamily="18" charset="0"/>
              </a:rPr>
              <a:t>пехотинцев, летчиков </a:t>
            </a:r>
            <a:r>
              <a:rPr lang="ru-RU" sz="2400" b="1" dirty="0">
                <a:latin typeface="Times New Roman" pitchFamily="18" charset="0"/>
                <a:cs typeface="Times New Roman" pitchFamily="18" charset="0"/>
              </a:rPr>
              <a:t>и танкистов. И если бы сейчас послушать все лучшее, что </a:t>
            </a:r>
            <a:r>
              <a:rPr lang="ru-RU" sz="2400" b="1" dirty="0" smtClean="0">
                <a:latin typeface="Times New Roman" pitchFamily="18" charset="0"/>
                <a:cs typeface="Times New Roman" pitchFamily="18" charset="0"/>
              </a:rPr>
              <a:t>создали композиторы </a:t>
            </a:r>
            <a:r>
              <a:rPr lang="ru-RU" sz="2400" b="1" dirty="0">
                <a:latin typeface="Times New Roman" pitchFamily="18" charset="0"/>
                <a:cs typeface="Times New Roman" pitchFamily="18" charset="0"/>
              </a:rPr>
              <a:t>и поэты в те годы, это была бы антология истории </a:t>
            </a:r>
            <a:r>
              <a:rPr lang="ru-RU" sz="2400" b="1" dirty="0" smtClean="0">
                <a:latin typeface="Times New Roman" pitchFamily="18" charset="0"/>
                <a:cs typeface="Times New Roman" pitchFamily="18" charset="0"/>
              </a:rPr>
              <a:t>Великой Отечественной </a:t>
            </a:r>
            <a:r>
              <a:rPr lang="ru-RU" sz="2400" b="1" dirty="0">
                <a:latin typeface="Times New Roman" pitchFamily="18" charset="0"/>
                <a:cs typeface="Times New Roman" pitchFamily="18" charset="0"/>
              </a:rPr>
              <a:t>войны.</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606" y="309696"/>
            <a:ext cx="4848791" cy="3240360"/>
          </a:xfrm>
          <a:prstGeom prst="rect">
            <a:avLst/>
          </a:prstGeom>
          <a:noFill/>
          <a:ln w="28575">
            <a:solidFill>
              <a:schemeClr val="bg1">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201" y="332656"/>
            <a:ext cx="4655378" cy="3217400"/>
          </a:xfrm>
          <a:prstGeom prst="rect">
            <a:avLst/>
          </a:prstGeom>
          <a:noFill/>
          <a:ln w="38100">
            <a:solidFill>
              <a:schemeClr val="bg1">
                <a:lumMod val="50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52977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Shape 1"/>
          <p:cNvSpPr txBox="1"/>
          <p:nvPr/>
        </p:nvSpPr>
        <p:spPr>
          <a:xfrm>
            <a:off x="405720" y="5480045"/>
            <a:ext cx="8229240" cy="1142640"/>
          </a:xfrm>
          <a:prstGeom prst="rect">
            <a:avLst/>
          </a:prstGeom>
          <a:solidFill>
            <a:schemeClr val="bg2"/>
          </a:solidFill>
          <a:ln>
            <a:solidFill>
              <a:schemeClr val="accent2">
                <a:lumMod val="50000"/>
              </a:schemeClr>
            </a:solidFill>
          </a:ln>
        </p:spPr>
        <p:txBody>
          <a:bodyPr anchor="ctr">
            <a:normAutofit/>
          </a:bodyPr>
          <a:lstStyle/>
          <a:p>
            <a:pPr algn="ctr"/>
            <a:r>
              <a:rPr lang="ru-RU" sz="2400" spc="-1" dirty="0">
                <a:solidFill>
                  <a:srgbClr val="000000"/>
                </a:solidFill>
                <a:latin typeface="Calibri"/>
              </a:rPr>
              <a:t> </a:t>
            </a:r>
            <a:r>
              <a:rPr lang="ru-RU" sz="2800" b="1" spc="-1" dirty="0">
                <a:solidFill>
                  <a:srgbClr val="000000"/>
                </a:solidFill>
                <a:latin typeface="Times New Roman" pitchFamily="18" charset="0"/>
                <a:cs typeface="Times New Roman" pitchFamily="18" charset="0"/>
              </a:rPr>
              <a:t>А у каждой песни, родившейся в военные годы, своя история, свой путь, и своя судьба…</a:t>
            </a:r>
          </a:p>
        </p:txBody>
      </p:sp>
      <p:pic>
        <p:nvPicPr>
          <p:cNvPr id="92" name="Picture 2"/>
          <p:cNvPicPr/>
          <p:nvPr/>
        </p:nvPicPr>
        <p:blipFill>
          <a:blip r:embed="rId2"/>
          <a:stretch/>
        </p:blipFill>
        <p:spPr>
          <a:xfrm>
            <a:off x="405720" y="268325"/>
            <a:ext cx="8280720" cy="5211720"/>
          </a:xfrm>
          <a:prstGeom prst="rect">
            <a:avLst/>
          </a:prstGeom>
          <a:ln w="1905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1488969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08" y="2708564"/>
            <a:ext cx="9162308" cy="492443"/>
          </a:xfrm>
          <a:solidFill>
            <a:schemeClr val="accent2">
              <a:lumMod val="20000"/>
              <a:lumOff val="80000"/>
            </a:schemeClr>
          </a:solidFill>
          <a:ln w="28575">
            <a:solidFill>
              <a:schemeClr val="accent2">
                <a:lumMod val="75000"/>
              </a:schemeClr>
            </a:solidFill>
          </a:ln>
        </p:spPr>
        <p:txBody>
          <a:bodyPr/>
          <a:lstStyle/>
          <a:p>
            <a:pPr algn="ctr"/>
            <a:r>
              <a:rPr lang="ru-RU" sz="3200" b="1" dirty="0" smtClean="0">
                <a:latin typeface="Times New Roman" pitchFamily="18" charset="0"/>
                <a:cs typeface="Times New Roman" pitchFamily="18" charset="0"/>
              </a:rPr>
              <a:t>Классификация военных песен </a:t>
            </a:r>
            <a:endParaRPr lang="ru-RU" sz="3200" b="1" dirty="0">
              <a:latin typeface="Times New Roman" pitchFamily="18" charset="0"/>
              <a:cs typeface="Times New Roman" pitchFamily="18" charset="0"/>
            </a:endParaRPr>
          </a:p>
        </p:txBody>
      </p:sp>
      <p:sp>
        <p:nvSpPr>
          <p:cNvPr id="3" name="Подзаголовок 2"/>
          <p:cNvSpPr>
            <a:spLocks noGrp="1"/>
          </p:cNvSpPr>
          <p:nvPr>
            <p:ph type="subTitle"/>
          </p:nvPr>
        </p:nvSpPr>
        <p:spPr>
          <a:xfrm>
            <a:off x="0" y="3248882"/>
            <a:ext cx="6012160" cy="3420478"/>
          </a:xfrm>
          <a:solidFill>
            <a:schemeClr val="accent2">
              <a:lumMod val="20000"/>
              <a:lumOff val="80000"/>
            </a:schemeClr>
          </a:solid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lstStyle/>
          <a:p>
            <a:endParaRPr lang="ru-RU" sz="2000" b="1" dirty="0" smtClean="0">
              <a:latin typeface="Times New Roman" pitchFamily="18" charset="0"/>
              <a:cs typeface="Times New Roman" pitchFamily="18" charset="0"/>
            </a:endParaRPr>
          </a:p>
          <a:p>
            <a:pPr marL="571500" indent="-571500">
              <a:buFont typeface="Wingdings" pitchFamily="2" charset="2"/>
              <a:buChar char="Ø"/>
            </a:pPr>
            <a:r>
              <a:rPr lang="ru-RU" sz="2800" b="1" dirty="0" smtClean="0">
                <a:latin typeface="Times New Roman" pitchFamily="18" charset="0"/>
                <a:cs typeface="Times New Roman" pitchFamily="18" charset="0"/>
              </a:rPr>
              <a:t>Песни-гимны, песни-призывы</a:t>
            </a:r>
          </a:p>
          <a:p>
            <a:pPr marL="571500" indent="-571500">
              <a:buFont typeface="Wingdings" pitchFamily="2" charset="2"/>
              <a:buChar char="Ø"/>
            </a:pPr>
            <a:r>
              <a:rPr lang="ru-RU" sz="2800" b="1" dirty="0" smtClean="0">
                <a:latin typeface="Times New Roman" pitchFamily="18" charset="0"/>
                <a:cs typeface="Times New Roman" pitchFamily="18" charset="0"/>
              </a:rPr>
              <a:t>Песни-баллады </a:t>
            </a:r>
          </a:p>
          <a:p>
            <a:pPr marL="571500" indent="-571500">
              <a:buFont typeface="Wingdings" pitchFamily="2" charset="2"/>
              <a:buChar char="Ø"/>
            </a:pPr>
            <a:r>
              <a:rPr lang="ru-RU" sz="2800" b="1" dirty="0" smtClean="0">
                <a:latin typeface="Times New Roman" pitchFamily="18" charset="0"/>
                <a:cs typeface="Times New Roman" pitchFamily="18" charset="0"/>
              </a:rPr>
              <a:t>Песни-размышления</a:t>
            </a:r>
          </a:p>
          <a:p>
            <a:pPr marL="571500" indent="-571500">
              <a:buFont typeface="Wingdings" pitchFamily="2" charset="2"/>
              <a:buChar char="Ø"/>
            </a:pPr>
            <a:r>
              <a:rPr lang="ru-RU" sz="2800" b="1" dirty="0" smtClean="0">
                <a:latin typeface="Times New Roman" pitchFamily="18" charset="0"/>
                <a:cs typeface="Times New Roman" pitchFamily="18" charset="0"/>
              </a:rPr>
              <a:t>Песни о мужской дружбе и солдатской службе </a:t>
            </a:r>
          </a:p>
          <a:p>
            <a:pPr marL="571500" indent="-571500">
              <a:buFont typeface="Wingdings" pitchFamily="2" charset="2"/>
              <a:buChar char="Ø"/>
            </a:pPr>
            <a:r>
              <a:rPr lang="ru-RU" sz="2800" b="1" dirty="0" smtClean="0">
                <a:latin typeface="Times New Roman" pitchFamily="18" charset="0"/>
                <a:cs typeface="Times New Roman" pitchFamily="18" charset="0"/>
              </a:rPr>
              <a:t>Песни-обереги</a:t>
            </a:r>
          </a:p>
          <a:p>
            <a:pPr marL="571500" indent="-571500">
              <a:buFont typeface="Wingdings" pitchFamily="2" charset="2"/>
              <a:buChar char="Ø"/>
            </a:pPr>
            <a:r>
              <a:rPr lang="ru-RU" sz="2800" b="1" dirty="0" smtClean="0">
                <a:latin typeface="Times New Roman" pitchFamily="18" charset="0"/>
                <a:cs typeface="Times New Roman" pitchFamily="18" charset="0"/>
              </a:rPr>
              <a:t>Песни - письма</a:t>
            </a:r>
            <a:endParaRPr lang="ru-RU" sz="2800"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248882"/>
            <a:ext cx="3131840" cy="3420478"/>
          </a:xfrm>
          <a:prstGeom prst="rect">
            <a:avLst/>
          </a:prstGeom>
          <a:noFill/>
          <a:ln w="28575">
            <a:solidFill>
              <a:schemeClr val="accent2">
                <a:lumMod val="75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39"/>
            <a:ext cx="9144000" cy="2679982"/>
          </a:xfrm>
          <a:prstGeom prst="rect">
            <a:avLst/>
          </a:prstGeom>
          <a:noFill/>
          <a:ln w="952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51638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517232"/>
            <a:ext cx="8229600" cy="1143000"/>
          </a:xfrm>
          <a:solidFill>
            <a:schemeClr val="bg2"/>
          </a:solidFill>
          <a:ln w="28575">
            <a:solidFill>
              <a:schemeClr val="accent2">
                <a:lumMod val="50000"/>
              </a:schemeClr>
            </a:solidFill>
          </a:ln>
        </p:spPr>
        <p:txBody>
          <a:bodyPr>
            <a:normAutofit/>
          </a:bodyPr>
          <a:lstStyle/>
          <a:p>
            <a:r>
              <a:rPr lang="ru-RU" sz="3200" b="1" dirty="0">
                <a:latin typeface="Times New Roman" pitchFamily="18" charset="0"/>
                <a:cs typeface="Times New Roman" pitchFamily="18" charset="0"/>
              </a:rPr>
              <a:t>«Священная война», сл. В. </a:t>
            </a:r>
            <a:r>
              <a:rPr lang="ru-RU" sz="3200" b="1" dirty="0" smtClean="0">
                <a:latin typeface="Times New Roman" pitchFamily="18" charset="0"/>
                <a:cs typeface="Times New Roman" pitchFamily="18" charset="0"/>
              </a:rPr>
              <a:t>Лебедева-Кумача, </a:t>
            </a:r>
            <a:r>
              <a:rPr lang="ru-RU" sz="3200" b="1" dirty="0">
                <a:latin typeface="Times New Roman" pitchFamily="18" charset="0"/>
                <a:cs typeface="Times New Roman" pitchFamily="18" charset="0"/>
              </a:rPr>
              <a:t>муз. А.В. </a:t>
            </a:r>
            <a:r>
              <a:rPr lang="ru-RU" sz="3200" b="1" dirty="0" smtClean="0">
                <a:latin typeface="Times New Roman" pitchFamily="18" charset="0"/>
                <a:cs typeface="Times New Roman" pitchFamily="18" charset="0"/>
              </a:rPr>
              <a:t>Александрова, </a:t>
            </a:r>
            <a:r>
              <a:rPr lang="ru-RU" sz="3200" b="1" dirty="0">
                <a:latin typeface="Times New Roman" pitchFamily="18" charset="0"/>
                <a:cs typeface="Times New Roman" pitchFamily="18" charset="0"/>
              </a:rPr>
              <a:t>1941г</a:t>
            </a:r>
            <a:r>
              <a:rPr lang="ru-RU" sz="3200" dirty="0"/>
              <a:t>.</a:t>
            </a:r>
          </a:p>
        </p:txBody>
      </p:sp>
      <p:pic>
        <p:nvPicPr>
          <p:cNvPr id="4" name="Picture 2"/>
          <p:cNvPicPr>
            <a:picLocks noGrp="1"/>
          </p:cNvPicPr>
          <p:nvPr>
            <p:ph idx="1"/>
          </p:nvPr>
        </p:nvPicPr>
        <p:blipFill>
          <a:blip r:embed="rId2"/>
          <a:stretch/>
        </p:blipFill>
        <p:spPr>
          <a:xfrm>
            <a:off x="467544" y="332656"/>
            <a:ext cx="8280920" cy="5112568"/>
          </a:xfrm>
          <a:prstGeom prst="rect">
            <a:avLst/>
          </a:prstGeom>
          <a:ln w="28575">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95928431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1218</TotalTime>
  <Words>1649</Words>
  <Application>Microsoft Office PowerPoint</Application>
  <PresentationFormat>Экран (4:3)</PresentationFormat>
  <Paragraphs>61</Paragraphs>
  <Slides>34</Slides>
  <Notes>0</Notes>
  <HiddenSlides>0</HiddenSlides>
  <MMClips>5</MMClips>
  <ScaleCrop>false</ScaleCrop>
  <HeadingPairs>
    <vt:vector size="4" baseType="variant">
      <vt:variant>
        <vt:lpstr>Тема</vt:lpstr>
      </vt:variant>
      <vt:variant>
        <vt:i4>2</vt:i4>
      </vt:variant>
      <vt:variant>
        <vt:lpstr>Заголовки слайдов</vt:lpstr>
      </vt:variant>
      <vt:variant>
        <vt:i4>34</vt:i4>
      </vt:variant>
    </vt:vector>
  </HeadingPairs>
  <TitlesOfParts>
    <vt:vector size="36" baseType="lpstr">
      <vt:lpstr>Тема Office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Классификация военных песен </vt:lpstr>
      <vt:lpstr>«Священная война», сл. В. Лебедева-Кумача, муз. А.В. Александрова, 1941г.</vt:lpstr>
      <vt:lpstr>Презентация PowerPoint</vt:lpstr>
      <vt:lpstr>Презентация PowerPoint</vt:lpstr>
      <vt:lpstr>Презентация PowerPoint</vt:lpstr>
      <vt:lpstr>«В землянке», сл. А. Суркова, муз. К. Листова, 1942г.</vt:lpstr>
      <vt:lpstr>Презентация PowerPoint</vt:lpstr>
      <vt:lpstr>«Смуглянка», сл. Я. Шведова, муз. А. Новикова, 1940 –1942г.</vt:lpstr>
      <vt:lpstr>Презентация PowerPoint</vt:lpstr>
      <vt:lpstr>«Синий платочек» сл. Я. Галицкого, М. Максимова, муз. Е. Петерсбурского,  1940- 1942гг.</vt:lpstr>
      <vt:lpstr>Презентация PowerPoint</vt:lpstr>
      <vt:lpstr>«Случайный вальс», сл. Е. Долматовского,  муз. М. Фрадкина, 1943 г.</vt:lpstr>
      <vt:lpstr>Презентация PowerPoint</vt:lpstr>
      <vt:lpstr>«Темная ночь», сл. В. Агатова, муз. Н.В. Богословского, 1943г.</vt:lpstr>
      <vt:lpstr>Презентация PowerPoint</vt:lpstr>
      <vt:lpstr>«Огонек», сл. М. Исаковского, муз. народная, 1943 – 1947г.</vt:lpstr>
      <vt:lpstr>Презентация PowerPoint</vt:lpstr>
      <vt:lpstr>«Дороги», сл. Л. Ошанина, муз.  А. Новикова, 1945г.</vt:lpstr>
      <vt:lpstr>Презентация PowerPoint</vt:lpstr>
      <vt:lpstr>"На безымянной высоте", слова Михаила Матусовского, музыка Вениамина Баснера</vt:lpstr>
      <vt:lpstr> Эдуард Колмановский , Константин Ваншенкин – “Алеша” </vt:lpstr>
      <vt:lpstr>Ян Франкель , Рамсул Гамзатов , Марк Бернес – “Журавли” </vt:lpstr>
      <vt:lpstr>«Песенка фронтового шофера», сл. Б. Ласкина, Н. Лабковский, муз.  Б. Мокроусова, 1947г.</vt:lpstr>
      <vt:lpstr>«День Победы», сл. В. Харитонов, муз. Д. Тухманов, 1975г.</vt:lpstr>
      <vt:lpstr>Презентация PowerPoint</vt:lpstr>
      <vt:lpstr>ПЕСНИ ПОБЕДЫ</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67</cp:revision>
  <dcterms:created xsi:type="dcterms:W3CDTF">2022-01-22T08:04:00Z</dcterms:created>
  <dcterms:modified xsi:type="dcterms:W3CDTF">2025-11-16T14:13:40Z</dcterms:modified>
</cp:coreProperties>
</file>