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15"/>
  </p:notesMasterIdLst>
  <p:sldIdLst>
    <p:sldId id="256" r:id="rId2"/>
    <p:sldId id="259" r:id="rId3"/>
    <p:sldId id="264" r:id="rId4"/>
    <p:sldId id="273" r:id="rId5"/>
    <p:sldId id="265" r:id="rId6"/>
    <p:sldId id="272" r:id="rId7"/>
    <p:sldId id="262" r:id="rId8"/>
    <p:sldId id="266" r:id="rId9"/>
    <p:sldId id="271" r:id="rId10"/>
    <p:sldId id="267" r:id="rId11"/>
    <p:sldId id="268" r:id="rId12"/>
    <p:sldId id="269" r:id="rId13"/>
    <p:sldId id="25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B4F1F-676A-4279-891B-4BDB1B6989AD}" type="datetimeFigureOut">
              <a:rPr lang="ru-RU" smtClean="0"/>
              <a:t>13.11.2025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1EFB8-9AC1-488A-8117-9878AFCFB178}" type="slidenum">
              <a:rPr lang="ru-RU" smtClean="0"/>
              <a:t>‹#›</a:t>
            </a:fld>
            <a:endParaRPr lang="ru-RU"/>
          </a:p>
        </p:txBody>
      </p:sp>
    </p:spTree>
    <p:extLst>
      <p:ext uri="{BB962C8B-B14F-4D97-AF65-F5344CB8AC3E}">
        <p14:creationId xmlns:p14="http://schemas.microsoft.com/office/powerpoint/2010/main" val="198816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A71EFB8-9AC1-488A-8117-9878AFCFB178}" type="slidenum">
              <a:rPr lang="ru-RU" smtClean="0"/>
              <a:t>3</a:t>
            </a:fld>
            <a:endParaRPr lang="ru-RU"/>
          </a:p>
        </p:txBody>
      </p:sp>
    </p:spTree>
    <p:extLst>
      <p:ext uri="{BB962C8B-B14F-4D97-AF65-F5344CB8AC3E}">
        <p14:creationId xmlns:p14="http://schemas.microsoft.com/office/powerpoint/2010/main" val="159451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89785-2866-25EA-9281-6C53F456E80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1001973-857F-334A-4A29-31EB043BF40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9FF173-6E27-0C23-61C9-0CAF7109ABB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F17851FD-19AD-1849-C090-4591F65F0F91}"/>
              </a:ext>
            </a:extLst>
          </p:cNvPr>
          <p:cNvSpPr>
            <a:spLocks noGrp="1"/>
          </p:cNvSpPr>
          <p:nvPr>
            <p:ph type="sldNum" sz="quarter" idx="5"/>
          </p:nvPr>
        </p:nvSpPr>
        <p:spPr/>
        <p:txBody>
          <a:bodyPr/>
          <a:lstStyle/>
          <a:p>
            <a:fld id="{8A71EFB8-9AC1-488A-8117-9878AFCFB178}" type="slidenum">
              <a:rPr lang="ru-RU" smtClean="0"/>
              <a:t>4</a:t>
            </a:fld>
            <a:endParaRPr lang="ru-RU"/>
          </a:p>
        </p:txBody>
      </p:sp>
    </p:spTree>
    <p:extLst>
      <p:ext uri="{BB962C8B-B14F-4D97-AF65-F5344CB8AC3E}">
        <p14:creationId xmlns:p14="http://schemas.microsoft.com/office/powerpoint/2010/main" val="395031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ru-RU"/>
              <a:t>Образец заголовка</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B4C71EC6-210F-42DE-9C53-41977AD35B3D}" type="datetimeFigureOut">
              <a:rPr lang="ru-RU" smtClean="0"/>
              <a:t>13.11.2025</a:t>
            </a:fld>
            <a:endParaRPr lang="ru-RU"/>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19B0651-EE4F-4900-A07F-96A6BFA9D0F0}" type="slidenum">
              <a:rPr lang="ru-RU" smtClean="0"/>
              <a:t>‹#›</a:t>
            </a:fld>
            <a:endParaRPr lang="ru-RU"/>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7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9997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4638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13.11.2025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0895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8131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B4C71EC6-210F-42DE-9C53-41977AD35B3D}" type="datetimeFigureOut">
              <a:rPr lang="ru-RU" smtClean="0"/>
              <a:t>13.11.2025</a:t>
            </a:fld>
            <a:endParaRPr lang="ru-RU"/>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19B0651-EE4F-4900-A07F-96A6BFA9D0F0}" type="slidenum">
              <a:rPr lang="ru-RU" smtClean="0"/>
              <a:t>‹#›</a:t>
            </a:fld>
            <a:endParaRPr lang="ru-RU"/>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840753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13.11.2025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415608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941832" y="2909102"/>
            <a:ext cx="361188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975398" y="2909102"/>
            <a:ext cx="361188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558436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1240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6102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73789" y="6375679"/>
            <a:ext cx="925016" cy="348462"/>
          </a:xfrm>
        </p:spPr>
        <p:txBody>
          <a:bodyPr/>
          <a:lstStyle/>
          <a:p>
            <a:fld id="{B4C71EC6-210F-42DE-9C53-41977AD35B3D}" type="datetimeFigureOut">
              <a:rPr lang="ru-RU" smtClean="0"/>
              <a:t>13.11.2025</a:t>
            </a:fld>
            <a:endParaRPr lang="ru-RU"/>
          </a:p>
        </p:txBody>
      </p:sp>
      <p:sp>
        <p:nvSpPr>
          <p:cNvPr id="6" name="Footer Placeholder 5"/>
          <p:cNvSpPr>
            <a:spLocks noGrp="1"/>
          </p:cNvSpPr>
          <p:nvPr>
            <p:ph type="ftr" sz="quarter" idx="11"/>
          </p:nvPr>
        </p:nvSpPr>
        <p:spPr>
          <a:xfrm>
            <a:off x="1577716" y="6375679"/>
            <a:ext cx="2611634" cy="345796"/>
          </a:xfrm>
        </p:spPr>
        <p:txBody>
          <a:bodyPr/>
          <a:lstStyle/>
          <a:p>
            <a:endParaRPr lang="ru-RU"/>
          </a:p>
        </p:txBody>
      </p:sp>
      <p:sp>
        <p:nvSpPr>
          <p:cNvPr id="7" name="Slide Number Placeholder 6"/>
          <p:cNvSpPr>
            <a:spLocks noGrp="1"/>
          </p:cNvSpPr>
          <p:nvPr>
            <p:ph type="sldNum" sz="quarter" idx="12"/>
          </p:nvPr>
        </p:nvSpPr>
        <p:spPr>
          <a:xfrm>
            <a:off x="4268261" y="6375679"/>
            <a:ext cx="924342" cy="345796"/>
          </a:xfrm>
        </p:spPr>
        <p:txBody>
          <a:bodyPr/>
          <a:lstStyle/>
          <a:p>
            <a:fld id="{B19B0651-EE4F-4900-A07F-96A6BFA9D0F0}" type="slidenum">
              <a:rPr lang="ru-RU" smtClean="0"/>
              <a:t>‹#›</a:t>
            </a:fld>
            <a:endParaRPr lang="ru-RU"/>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328529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74463" y="6375679"/>
            <a:ext cx="924342" cy="348462"/>
          </a:xfrm>
        </p:spPr>
        <p:txBody>
          <a:bodyPr/>
          <a:lstStyle/>
          <a:p>
            <a:fld id="{B4C71EC6-210F-42DE-9C53-41977AD35B3D}" type="datetimeFigureOut">
              <a:rPr lang="ru-RU" smtClean="0"/>
              <a:t>13.11.2025</a:t>
            </a:fld>
            <a:endParaRPr lang="ru-RU"/>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B19B0651-EE4F-4900-A07F-96A6BFA9D0F0}" type="slidenum">
              <a:rPr lang="ru-RU" smtClean="0"/>
              <a:t>‹#›</a:t>
            </a:fld>
            <a:endParaRPr lang="ru-RU"/>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297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B4C71EC6-210F-42DE-9C53-41977AD35B3D}" type="datetimeFigureOut">
              <a:rPr lang="ru-RU" smtClean="0"/>
              <a:t>13.11.2025</a:t>
            </a:fld>
            <a:endParaRPr lang="ru-RU"/>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19B0651-EE4F-4900-A07F-96A6BFA9D0F0}" type="slidenum">
              <a:rPr lang="ru-RU" smtClean="0"/>
              <a:t>‹#›</a:t>
            </a:fld>
            <a:endParaRPr lang="ru-RU"/>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54684767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2114" y="1628800"/>
            <a:ext cx="8280920" cy="3170099"/>
          </a:xfrm>
          <a:prstGeom prst="rect">
            <a:avLst/>
          </a:prstGeom>
        </p:spPr>
        <p:txBody>
          <a:bodyPr wrap="square">
            <a:spAutoFit/>
          </a:bodyPr>
          <a:lstStyle/>
          <a:p>
            <a:pPr algn="ctr">
              <a:defRPr/>
            </a:pPr>
            <a:r>
              <a:rPr lang="ru-RU" altLang="ru-RU" sz="4000" b="1" dirty="0">
                <a:solidFill>
                  <a:srgbClr val="002060"/>
                </a:solidFill>
                <a:latin typeface="Times New Roman" panose="02020603050405020304" pitchFamily="18" charset="0"/>
                <a:cs typeface="Times New Roman" panose="02020603050405020304" pitchFamily="18" charset="0"/>
              </a:rPr>
              <a:t>«Круги </a:t>
            </a:r>
            <a:r>
              <a:rPr lang="ru-RU" altLang="ru-RU" sz="4000" b="1" dirty="0" err="1">
                <a:solidFill>
                  <a:srgbClr val="002060"/>
                </a:solidFill>
                <a:latin typeface="Times New Roman" panose="02020603050405020304" pitchFamily="18" charset="0"/>
                <a:cs typeface="Times New Roman" panose="02020603050405020304" pitchFamily="18" charset="0"/>
              </a:rPr>
              <a:t>Луллия</a:t>
            </a:r>
            <a:r>
              <a:rPr lang="ru-RU" altLang="ru-RU" sz="4000" b="1" dirty="0">
                <a:solidFill>
                  <a:srgbClr val="002060"/>
                </a:solidFill>
                <a:latin typeface="Times New Roman" panose="02020603050405020304" pitchFamily="18" charset="0"/>
                <a:cs typeface="Times New Roman" panose="02020603050405020304" pitchFamily="18" charset="0"/>
              </a:rPr>
              <a:t> как средство развития связной речи у </a:t>
            </a:r>
            <a:r>
              <a:rPr lang="ru-RU" altLang="ru-RU" sz="4000" b="1" dirty="0" err="1">
                <a:solidFill>
                  <a:srgbClr val="002060"/>
                </a:solidFill>
                <a:latin typeface="Times New Roman" panose="02020603050405020304" pitchFamily="18" charset="0"/>
                <a:cs typeface="Times New Roman" panose="02020603050405020304" pitchFamily="18" charset="0"/>
              </a:rPr>
              <a:t>деетй</a:t>
            </a:r>
            <a:r>
              <a:rPr lang="ru-RU" altLang="ru-RU" sz="4000" b="1" dirty="0">
                <a:solidFill>
                  <a:srgbClr val="002060"/>
                </a:solidFill>
                <a:latin typeface="Times New Roman" panose="02020603050405020304" pitchFamily="18" charset="0"/>
                <a:cs typeface="Times New Roman" panose="02020603050405020304" pitchFamily="18" charset="0"/>
              </a:rPr>
              <a:t> дошкольного возраста. «Путешествие по сказкам»</a:t>
            </a:r>
          </a:p>
          <a:p>
            <a:pPr algn="ctr">
              <a:defRPr/>
            </a:pPr>
            <a:endParaRPr lang="ru-RU" altLang="ru-RU"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80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496944" cy="6494085"/>
          </a:xfrm>
          <a:prstGeom prst="rect">
            <a:avLst/>
          </a:prstGeom>
        </p:spPr>
        <p:txBody>
          <a:bodyPr wrap="square">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Игры на развитие связной речи. «Сочиняй-ка», «Рифмуй-ка»</a:t>
            </a:r>
          </a:p>
          <a:p>
            <a:pPr algn="just"/>
            <a:r>
              <a:rPr lang="ru-RU" sz="2800" b="1" dirty="0">
                <a:solidFill>
                  <a:srgbClr val="002060"/>
                </a:solidFill>
                <a:latin typeface="Times New Roman" panose="02020603050405020304" pitchFamily="18" charset="0"/>
                <a:cs typeface="Times New Roman" panose="02020603050405020304" pitchFamily="18" charset="0"/>
              </a:rPr>
              <a:t> </a:t>
            </a:r>
          </a:p>
          <a:p>
            <a:pPr algn="just"/>
            <a:endParaRPr lang="ru-RU" sz="2800" b="1" dirty="0">
              <a:solidFill>
                <a:srgbClr val="002060"/>
              </a:solidFill>
              <a:latin typeface="Times New Roman" panose="02020603050405020304" pitchFamily="18" charset="0"/>
              <a:cs typeface="Times New Roman" panose="02020603050405020304" pitchFamily="18" charset="0"/>
            </a:endParaRPr>
          </a:p>
          <a:p>
            <a:pPr algn="just"/>
            <a:endParaRPr lang="ru-RU" sz="2800" b="1" dirty="0">
              <a:solidFill>
                <a:srgbClr val="002060"/>
              </a:solidFill>
              <a:latin typeface="Times New Roman" panose="02020603050405020304" pitchFamily="18" charset="0"/>
              <a:cs typeface="Times New Roman" panose="02020603050405020304" pitchFamily="18" charset="0"/>
            </a:endParaRPr>
          </a:p>
          <a:p>
            <a:pPr algn="just"/>
            <a:endParaRPr lang="ru-RU" sz="2800" b="1" dirty="0">
              <a:solidFill>
                <a:srgbClr val="002060"/>
              </a:solidFill>
              <a:latin typeface="Times New Roman" panose="02020603050405020304" pitchFamily="18" charset="0"/>
              <a:cs typeface="Times New Roman" panose="02020603050405020304" pitchFamily="18" charset="0"/>
            </a:endParaRPr>
          </a:p>
          <a:p>
            <a:pPr algn="just"/>
            <a:endParaRPr lang="ru-RU" sz="2800" b="1" dirty="0">
              <a:solidFill>
                <a:srgbClr val="002060"/>
              </a:solidFill>
              <a:latin typeface="Times New Roman" panose="02020603050405020304" pitchFamily="18" charset="0"/>
              <a:cs typeface="Times New Roman" panose="02020603050405020304" pitchFamily="18" charset="0"/>
            </a:endParaRPr>
          </a:p>
          <a:p>
            <a:pPr algn="just"/>
            <a:endParaRPr lang="ru-RU" sz="2000" dirty="0">
              <a:solidFill>
                <a:srgbClr val="002060"/>
              </a:solidFill>
              <a:latin typeface="Times New Roman" panose="02020603050405020304" pitchFamily="18" charset="0"/>
              <a:cs typeface="Times New Roman" panose="02020603050405020304" pitchFamily="18" charset="0"/>
            </a:endParaRPr>
          </a:p>
          <a:p>
            <a:pPr algn="just"/>
            <a:endParaRPr lang="ru-RU" sz="2000" b="1" dirty="0">
              <a:solidFill>
                <a:srgbClr val="002060"/>
              </a:solidFill>
              <a:latin typeface="Times New Roman" panose="02020603050405020304" pitchFamily="18" charset="0"/>
              <a:cs typeface="Times New Roman" panose="02020603050405020304" pitchFamily="18" charset="0"/>
            </a:endParaRPr>
          </a:p>
          <a:p>
            <a:pPr algn="just"/>
            <a:endParaRPr lang="ru-RU" sz="2000" b="1" dirty="0">
              <a:solidFill>
                <a:srgbClr val="002060"/>
              </a:solidFill>
              <a:latin typeface="Times New Roman" panose="02020603050405020304" pitchFamily="18" charset="0"/>
              <a:cs typeface="Times New Roman" panose="02020603050405020304" pitchFamily="18" charset="0"/>
            </a:endParaRPr>
          </a:p>
          <a:p>
            <a:pPr algn="just"/>
            <a:endParaRPr lang="ru-RU" sz="2000" b="1" dirty="0">
              <a:solidFill>
                <a:srgbClr val="002060"/>
              </a:solidFill>
              <a:latin typeface="Times New Roman" panose="02020603050405020304" pitchFamily="18" charset="0"/>
              <a:cs typeface="Times New Roman" panose="02020603050405020304" pitchFamily="18" charset="0"/>
            </a:endParaRPr>
          </a:p>
          <a:p>
            <a:pPr algn="just"/>
            <a:endParaRPr lang="ru-RU" sz="2000" b="1" dirty="0">
              <a:solidFill>
                <a:srgbClr val="002060"/>
              </a:solidFill>
              <a:latin typeface="Times New Roman" panose="02020603050405020304" pitchFamily="18" charset="0"/>
              <a:cs typeface="Times New Roman" panose="02020603050405020304" pitchFamily="18" charset="0"/>
            </a:endParaRPr>
          </a:p>
          <a:p>
            <a:pPr algn="just"/>
            <a:r>
              <a:rPr lang="ru-RU" sz="2000" b="1" dirty="0">
                <a:solidFill>
                  <a:srgbClr val="002060"/>
                </a:solidFill>
                <a:latin typeface="Times New Roman" panose="02020603050405020304" pitchFamily="18" charset="0"/>
                <a:cs typeface="Times New Roman" panose="02020603050405020304" pitchFamily="18" charset="0"/>
              </a:rPr>
              <a:t>Цель игр:</a:t>
            </a:r>
          </a:p>
          <a:p>
            <a:pPr lvl="0" algn="just"/>
            <a:r>
              <a:rPr lang="ru-RU" sz="2000" dirty="0">
                <a:solidFill>
                  <a:srgbClr val="002060"/>
                </a:solidFill>
                <a:latin typeface="Times New Roman" panose="02020603050405020304" pitchFamily="18" charset="0"/>
                <a:cs typeface="Times New Roman" panose="02020603050405020304" pitchFamily="18" charset="0"/>
              </a:rPr>
              <a:t>*совершенствование навыка речевого общения;</a:t>
            </a:r>
          </a:p>
          <a:p>
            <a:pPr lvl="0" algn="just"/>
            <a:r>
              <a:rPr lang="ru-RU" sz="2000" dirty="0">
                <a:solidFill>
                  <a:srgbClr val="002060"/>
                </a:solidFill>
                <a:latin typeface="Times New Roman" panose="02020603050405020304" pitchFamily="18" charset="0"/>
                <a:cs typeface="Times New Roman" panose="02020603050405020304" pitchFamily="18" charset="0"/>
              </a:rPr>
              <a:t>*закрепление навыка формирования самостоятельного высказывания;</a:t>
            </a:r>
          </a:p>
          <a:p>
            <a:pPr lvl="0" algn="just"/>
            <a:r>
              <a:rPr lang="ru-RU" sz="2000" dirty="0">
                <a:solidFill>
                  <a:srgbClr val="002060"/>
                </a:solidFill>
                <a:latin typeface="Times New Roman" panose="02020603050405020304" pitchFamily="18" charset="0"/>
                <a:cs typeface="Times New Roman" panose="02020603050405020304" pitchFamily="18" charset="0"/>
              </a:rPr>
              <a:t>*развитие речевого творчества;</a:t>
            </a:r>
          </a:p>
          <a:p>
            <a:pPr lvl="0" algn="just"/>
            <a:r>
              <a:rPr lang="ru-RU" sz="2000" dirty="0">
                <a:solidFill>
                  <a:srgbClr val="002060"/>
                </a:solidFill>
                <a:latin typeface="Times New Roman" panose="02020603050405020304" pitchFamily="18" charset="0"/>
                <a:cs typeface="Times New Roman" panose="02020603050405020304" pitchFamily="18" charset="0"/>
              </a:rPr>
              <a:t>*формирование навыка сотрудничества, взаимодействия и самостоятельности.</a:t>
            </a:r>
          </a:p>
        </p:txBody>
      </p:sp>
      <p:pic>
        <p:nvPicPr>
          <p:cNvPr id="5122" name="Picture 2" descr="C:\Users\Vadim\Downloads\IMG-20220118-WA00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556792"/>
            <a:ext cx="5126247" cy="288351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2" name="Picture 4" descr="Круги и кольца Луллия. Пособия и игры - Фотоотчёты. Воспитателям детских  садов, школьным учителям и педагогам - Маам.ру">
            <a:extLst>
              <a:ext uri="{FF2B5EF4-FFF2-40B4-BE49-F238E27FC236}">
                <a16:creationId xmlns:a16="http://schemas.microsoft.com/office/drawing/2014/main" id="{6789A409-926D-BBA3-F570-F94F73E71AC1}"/>
              </a:ext>
            </a:extLst>
          </p:cNvPr>
          <p:cNvPicPr>
            <a:picLocks noChangeAspect="1" noChangeArrowheads="1"/>
          </p:cNvPicPr>
          <p:nvPr/>
        </p:nvPicPr>
        <p:blipFill>
          <a:blip r:embed="rId3" cstate="print"/>
          <a:srcRect t="20000" b="4444"/>
          <a:stretch>
            <a:fillRect/>
          </a:stretch>
        </p:blipFill>
        <p:spPr bwMode="auto">
          <a:xfrm>
            <a:off x="5233751" y="1714488"/>
            <a:ext cx="3402106" cy="3429024"/>
          </a:xfrm>
          <a:prstGeom prst="rect">
            <a:avLst/>
          </a:prstGeom>
          <a:noFill/>
          <a:effectLst>
            <a:softEdge rad="317500"/>
          </a:effectLst>
        </p:spPr>
      </p:pic>
    </p:spTree>
    <p:extLst>
      <p:ext uri="{BB962C8B-B14F-4D97-AF65-F5344CB8AC3E}">
        <p14:creationId xmlns:p14="http://schemas.microsoft.com/office/powerpoint/2010/main" val="2156114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640960" cy="954107"/>
          </a:xfrm>
          <a:prstGeom prst="rect">
            <a:avLst/>
          </a:prstGeom>
        </p:spPr>
        <p:txBody>
          <a:bodyPr wrap="square">
            <a:spAutoFit/>
          </a:bodyPr>
          <a:lstStyle/>
          <a:p>
            <a:pPr lvl="0" algn="ctr"/>
            <a:r>
              <a:rPr lang="ru-RU" sz="2800" b="1" dirty="0">
                <a:solidFill>
                  <a:srgbClr val="002060"/>
                </a:solidFill>
                <a:latin typeface="Times New Roman" panose="02020603050405020304" pitchFamily="18" charset="0"/>
                <a:cs typeface="Times New Roman" panose="02020603050405020304" pitchFamily="18" charset="0"/>
              </a:rPr>
              <a:t>Игры на развитие связной речи: «В гостях у сказки»</a:t>
            </a:r>
            <a:r>
              <a:rPr lang="ru-RU" b="1" dirty="0"/>
              <a:t>.</a:t>
            </a:r>
            <a:endParaRPr lang="ru-RU" dirty="0"/>
          </a:p>
        </p:txBody>
      </p:sp>
      <p:sp>
        <p:nvSpPr>
          <p:cNvPr id="3" name="Прямоугольник 2"/>
          <p:cNvSpPr/>
          <p:nvPr/>
        </p:nvSpPr>
        <p:spPr>
          <a:xfrm>
            <a:off x="6372200" y="1817500"/>
            <a:ext cx="2520280" cy="3970318"/>
          </a:xfrm>
          <a:prstGeom prst="rect">
            <a:avLst/>
          </a:prstGeom>
        </p:spPr>
        <p:txBody>
          <a:bodyPr wrap="square">
            <a:spAutoFit/>
          </a:bodyPr>
          <a:lstStyle/>
          <a:p>
            <a:pPr algn="just"/>
            <a:r>
              <a:rPr lang="ru-RU" b="1" dirty="0">
                <a:solidFill>
                  <a:srgbClr val="002060"/>
                </a:solidFill>
                <a:latin typeface="Times New Roman" panose="02020603050405020304" pitchFamily="18" charset="0"/>
                <a:cs typeface="Times New Roman" panose="02020603050405020304" pitchFamily="18" charset="0"/>
              </a:rPr>
              <a:t>Цель игр:</a:t>
            </a:r>
          </a:p>
          <a:p>
            <a:pPr lvl="0" algn="just"/>
            <a:r>
              <a:rPr lang="ru-RU" dirty="0">
                <a:solidFill>
                  <a:srgbClr val="002060"/>
                </a:solidFill>
                <a:latin typeface="Times New Roman" panose="02020603050405020304" pitchFamily="18" charset="0"/>
                <a:cs typeface="Times New Roman" panose="02020603050405020304" pitchFamily="18" charset="0"/>
              </a:rPr>
              <a:t>*совершенствование навыка речевого общения;</a:t>
            </a:r>
          </a:p>
          <a:p>
            <a:pPr lvl="0" algn="just"/>
            <a:r>
              <a:rPr lang="ru-RU" dirty="0">
                <a:solidFill>
                  <a:srgbClr val="002060"/>
                </a:solidFill>
                <a:latin typeface="Times New Roman" panose="02020603050405020304" pitchFamily="18" charset="0"/>
                <a:cs typeface="Times New Roman" panose="02020603050405020304" pitchFamily="18" charset="0"/>
              </a:rPr>
              <a:t>*закрепление навыка формирования самостоятельного высказывания;</a:t>
            </a:r>
          </a:p>
          <a:p>
            <a:pPr lvl="0" algn="just"/>
            <a:r>
              <a:rPr lang="ru-RU" dirty="0">
                <a:solidFill>
                  <a:srgbClr val="002060"/>
                </a:solidFill>
                <a:latin typeface="Times New Roman" panose="02020603050405020304" pitchFamily="18" charset="0"/>
                <a:cs typeface="Times New Roman" panose="02020603050405020304" pitchFamily="18" charset="0"/>
              </a:rPr>
              <a:t>*развитие речевого творчества;</a:t>
            </a:r>
          </a:p>
          <a:p>
            <a:pPr lvl="0" algn="just"/>
            <a:r>
              <a:rPr lang="ru-RU" dirty="0">
                <a:solidFill>
                  <a:srgbClr val="002060"/>
                </a:solidFill>
                <a:latin typeface="Times New Roman" panose="02020603050405020304" pitchFamily="18" charset="0"/>
                <a:cs typeface="Times New Roman" panose="02020603050405020304" pitchFamily="18" charset="0"/>
              </a:rPr>
              <a:t>*формирование навыка сотрудничества, взаимодействия и самостоятельности.</a:t>
            </a: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579412"/>
            <a:ext cx="5916469" cy="4446493"/>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3333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98629"/>
            <a:ext cx="8568952" cy="2308324"/>
          </a:xfrm>
          <a:prstGeom prst="rect">
            <a:avLst/>
          </a:prstGeom>
        </p:spPr>
        <p:txBody>
          <a:bodyPr wrap="square">
            <a:spAutoFit/>
          </a:bodyPr>
          <a:lstStyle/>
          <a:p>
            <a:pPr lvl="0" algn="ctr"/>
            <a:r>
              <a:rPr lang="ru-RU" sz="4800" b="1" dirty="0">
                <a:solidFill>
                  <a:srgbClr val="002060"/>
                </a:solidFill>
                <a:latin typeface="Times New Roman" panose="02020603050405020304" pitchFamily="18" charset="0"/>
                <a:cs typeface="Times New Roman" panose="02020603050405020304" pitchFamily="18" charset="0"/>
              </a:rPr>
              <a:t>Варианты </a:t>
            </a:r>
          </a:p>
          <a:p>
            <a:pPr lvl="0" algn="ctr"/>
            <a:r>
              <a:rPr lang="ru-RU" sz="4800" b="1" dirty="0">
                <a:solidFill>
                  <a:srgbClr val="002060"/>
                </a:solidFill>
                <a:latin typeface="Times New Roman" panose="02020603050405020304" pitchFamily="18" charset="0"/>
                <a:cs typeface="Times New Roman" panose="02020603050405020304" pitchFamily="18" charset="0"/>
              </a:rPr>
              <a:t>волшебных </a:t>
            </a:r>
          </a:p>
          <a:p>
            <a:pPr lvl="0" algn="ctr"/>
            <a:r>
              <a:rPr lang="ru-RU" sz="4800" b="1" dirty="0">
                <a:solidFill>
                  <a:srgbClr val="002060"/>
                </a:solidFill>
                <a:latin typeface="Times New Roman" panose="02020603050405020304" pitchFamily="18" charset="0"/>
                <a:cs typeface="Times New Roman" panose="02020603050405020304" pitchFamily="18" charset="0"/>
              </a:rPr>
              <a:t>колец</a:t>
            </a:r>
          </a:p>
        </p:txBody>
      </p:sp>
      <p:pic>
        <p:nvPicPr>
          <p:cNvPr id="2051" name="Picture 3" descr="C:\Users\Vadim\Downloads\IMG-20220118-WA005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6624" y="2209532"/>
            <a:ext cx="5616624"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Дидактические игры с кругами Луллия. Математика для дошкольников.  Воспитателям детских садов, школьным учителям и педагогам - Маам.ру">
            <a:extLst>
              <a:ext uri="{FF2B5EF4-FFF2-40B4-BE49-F238E27FC236}">
                <a16:creationId xmlns:a16="http://schemas.microsoft.com/office/drawing/2014/main" id="{FEAD9DAC-D640-FF16-A177-8F33567FC12C}"/>
              </a:ext>
            </a:extLst>
          </p:cNvPr>
          <p:cNvPicPr>
            <a:picLocks noChangeAspect="1" noChangeArrowheads="1"/>
          </p:cNvPicPr>
          <p:nvPr/>
        </p:nvPicPr>
        <p:blipFill>
          <a:blip r:embed="rId3" cstate="print"/>
          <a:srcRect l="11111" r="12222"/>
          <a:stretch>
            <a:fillRect/>
          </a:stretch>
        </p:blipFill>
        <p:spPr bwMode="auto">
          <a:xfrm>
            <a:off x="5269143" y="3274705"/>
            <a:ext cx="3563888" cy="3484666"/>
          </a:xfrm>
          <a:prstGeom prst="rect">
            <a:avLst/>
          </a:prstGeom>
          <a:noFill/>
          <a:effectLst>
            <a:softEdge rad="317500"/>
          </a:effectLst>
        </p:spPr>
      </p:pic>
      <p:pic>
        <p:nvPicPr>
          <p:cNvPr id="3" name="Picture 2" descr="Дидактические игры с кругами Луллия. Математика для дошкольников.  Воспитателям детских садов, школьным учителям и педагогам - Маам.ру">
            <a:extLst>
              <a:ext uri="{FF2B5EF4-FFF2-40B4-BE49-F238E27FC236}">
                <a16:creationId xmlns:a16="http://schemas.microsoft.com/office/drawing/2014/main" id="{83320863-8D01-CDE5-AACF-32485F80AC18}"/>
              </a:ext>
            </a:extLst>
          </p:cNvPr>
          <p:cNvPicPr>
            <a:picLocks noChangeAspect="1" noChangeArrowheads="1"/>
          </p:cNvPicPr>
          <p:nvPr/>
        </p:nvPicPr>
        <p:blipFill>
          <a:blip r:embed="rId4" cstate="print"/>
          <a:srcRect l="10000" t="2964" r="14444"/>
          <a:stretch>
            <a:fillRect/>
          </a:stretch>
        </p:blipFill>
        <p:spPr bwMode="auto">
          <a:xfrm>
            <a:off x="2332281" y="4557434"/>
            <a:ext cx="3247831" cy="2300566"/>
          </a:xfrm>
          <a:prstGeom prst="rect">
            <a:avLst/>
          </a:prstGeom>
          <a:noFill/>
          <a:effectLst>
            <a:softEdge rad="317500"/>
          </a:effectLst>
        </p:spPr>
      </p:pic>
    </p:spTree>
    <p:extLst>
      <p:ext uri="{BB962C8B-B14F-4D97-AF65-F5344CB8AC3E}">
        <p14:creationId xmlns:p14="http://schemas.microsoft.com/office/powerpoint/2010/main" val="3802099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19672" y="1628800"/>
            <a:ext cx="5670376" cy="2862322"/>
          </a:xfrm>
          <a:prstGeom prst="rect">
            <a:avLst/>
          </a:prstGeom>
        </p:spPr>
        <p:txBody>
          <a:bodyPr wrap="square">
            <a:spAutoFit/>
          </a:bodyPr>
          <a:lstStyle/>
          <a:p>
            <a:pPr algn="ctr"/>
            <a:r>
              <a:rPr lang="ru-RU" sz="60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СПАСИБО </a:t>
            </a:r>
          </a:p>
          <a:p>
            <a:pPr algn="ctr"/>
            <a:r>
              <a:rPr lang="ru-RU" sz="60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ЗА</a:t>
            </a:r>
          </a:p>
          <a:p>
            <a:pPr algn="ctr"/>
            <a:r>
              <a:rPr lang="ru-RU" sz="60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ВНИМАНИЕ</a:t>
            </a:r>
          </a:p>
        </p:txBody>
      </p:sp>
    </p:spTree>
    <p:extLst>
      <p:ext uri="{BB962C8B-B14F-4D97-AF65-F5344CB8AC3E}">
        <p14:creationId xmlns:p14="http://schemas.microsoft.com/office/powerpoint/2010/main" val="182589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260648"/>
            <a:ext cx="7468391" cy="707886"/>
          </a:xfrm>
          <a:prstGeom prst="rect">
            <a:avLst/>
          </a:prstGeom>
        </p:spPr>
        <p:txBody>
          <a:bodyPr wrap="none">
            <a:spAutoFit/>
          </a:bodyPr>
          <a:lstStyle/>
          <a:p>
            <a:r>
              <a:rPr lang="ru-RU" altLang="ru-RU" sz="4000" b="1" dirty="0">
                <a:solidFill>
                  <a:schemeClr val="tx2">
                    <a:lumMod val="75000"/>
                  </a:schemeClr>
                </a:solidFill>
                <a:latin typeface="Times New Roman" panose="02020603050405020304" pitchFamily="18" charset="0"/>
                <a:cs typeface="Times New Roman" panose="02020603050405020304" pitchFamily="18" charset="0"/>
              </a:rPr>
              <a:t>Раймонд </a:t>
            </a:r>
            <a:r>
              <a:rPr lang="ru-RU" altLang="ru-RU" sz="4000" b="1" dirty="0" err="1">
                <a:solidFill>
                  <a:schemeClr val="tx2">
                    <a:lumMod val="75000"/>
                  </a:schemeClr>
                </a:solidFill>
                <a:latin typeface="Times New Roman" panose="02020603050405020304" pitchFamily="18" charset="0"/>
                <a:cs typeface="Times New Roman" panose="02020603050405020304" pitchFamily="18" charset="0"/>
              </a:rPr>
              <a:t>Луллий</a:t>
            </a:r>
            <a:r>
              <a:rPr lang="ru-RU" altLang="ru-RU" sz="4000" b="1" dirty="0">
                <a:solidFill>
                  <a:schemeClr val="tx2">
                    <a:lumMod val="75000"/>
                  </a:schemeClr>
                </a:solidFill>
                <a:latin typeface="Times New Roman" panose="02020603050405020304" pitchFamily="18" charset="0"/>
                <a:cs typeface="Times New Roman" panose="02020603050405020304" pitchFamily="18" charset="0"/>
              </a:rPr>
              <a:t> (1235-1315 гг.)</a:t>
            </a:r>
            <a:endParaRPr lang="ru-RU" sz="40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5" name="Picture 13" descr="Картинки по запросу картинка раймонд луллий"/>
          <p:cNvPicPr>
            <a:picLocks noChangeAspect="1" noChangeArrowheads="1"/>
          </p:cNvPicPr>
          <p:nvPr/>
        </p:nvPicPr>
        <p:blipFill>
          <a:blip r:embed="rId2" cstate="print"/>
          <a:srcRect/>
          <a:stretch>
            <a:fillRect/>
          </a:stretch>
        </p:blipFill>
        <p:spPr bwMode="auto">
          <a:xfrm>
            <a:off x="609600" y="1295400"/>
            <a:ext cx="3505200" cy="4495800"/>
          </a:xfrm>
          <a:prstGeom prst="rect">
            <a:avLst/>
          </a:prstGeom>
          <a:ln>
            <a:noFill/>
          </a:ln>
          <a:effectLst>
            <a:softEdge rad="112500"/>
          </a:effectLst>
        </p:spPr>
      </p:pic>
      <p:pic>
        <p:nvPicPr>
          <p:cNvPr id="6" name="Picture 15" descr="Картинки по запросу картинка раймонд луллий"/>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219200"/>
            <a:ext cx="4171950" cy="2954338"/>
          </a:xfrm>
          <a:prstGeom prst="rect">
            <a:avLst/>
          </a:prstGeom>
          <a:ln>
            <a:noFill/>
          </a:ln>
          <a:effectLst>
            <a:softEdge rad="112500"/>
          </a:effectLst>
        </p:spPr>
      </p:pic>
      <p:sp>
        <p:nvSpPr>
          <p:cNvPr id="7" name="Прямоугольник 6"/>
          <p:cNvSpPr/>
          <p:nvPr/>
        </p:nvSpPr>
        <p:spPr>
          <a:xfrm>
            <a:off x="4148269" y="4077072"/>
            <a:ext cx="4572000" cy="2677656"/>
          </a:xfrm>
          <a:prstGeom prst="rect">
            <a:avLst/>
          </a:prstGeom>
        </p:spPr>
        <p:txBody>
          <a:bodyPr>
            <a:spAutoFit/>
          </a:bodyPr>
          <a:lstStyle/>
          <a:p>
            <a:pPr algn="ctr">
              <a:spcBef>
                <a:spcPct val="0"/>
              </a:spcBef>
            </a:pPr>
            <a:r>
              <a:rPr lang="ru-RU" altLang="ru-RU" sz="2400" dirty="0">
                <a:solidFill>
                  <a:schemeClr val="tx2">
                    <a:lumMod val="75000"/>
                  </a:schemeClr>
                </a:solidFill>
                <a:latin typeface="Times New Roman" panose="02020603050405020304" pitchFamily="18" charset="0"/>
                <a:cs typeface="Times New Roman" panose="02020603050405020304" pitchFamily="18" charset="0"/>
              </a:rPr>
              <a:t>В </a:t>
            </a:r>
            <a:r>
              <a:rPr lang="en-US" altLang="ru-RU" sz="2400" dirty="0">
                <a:solidFill>
                  <a:schemeClr val="tx2">
                    <a:lumMod val="75000"/>
                  </a:schemeClr>
                </a:solidFill>
                <a:latin typeface="Times New Roman" panose="02020603050405020304" pitchFamily="18" charset="0"/>
                <a:cs typeface="Times New Roman" panose="02020603050405020304" pitchFamily="18" charset="0"/>
              </a:rPr>
              <a:t>XIII </a:t>
            </a:r>
            <a:r>
              <a:rPr lang="ru-RU" altLang="ru-RU" sz="2400" dirty="0">
                <a:solidFill>
                  <a:schemeClr val="tx2">
                    <a:lumMod val="75000"/>
                  </a:schemeClr>
                </a:solidFill>
                <a:latin typeface="Times New Roman" panose="02020603050405020304" pitchFamily="18" charset="0"/>
                <a:cs typeface="Times New Roman" panose="02020603050405020304" pitchFamily="18" charset="0"/>
              </a:rPr>
              <a:t>веке французский монах </a:t>
            </a:r>
          </a:p>
          <a:p>
            <a:pPr algn="ctr">
              <a:spcBef>
                <a:spcPct val="0"/>
              </a:spcBef>
            </a:pPr>
            <a:r>
              <a:rPr lang="ru-RU" altLang="ru-RU" sz="2400" dirty="0">
                <a:solidFill>
                  <a:schemeClr val="tx2">
                    <a:lumMod val="75000"/>
                  </a:schemeClr>
                </a:solidFill>
                <a:latin typeface="Times New Roman" panose="02020603050405020304" pitchFamily="18" charset="0"/>
                <a:cs typeface="Times New Roman" panose="02020603050405020304" pitchFamily="18" charset="0"/>
              </a:rPr>
              <a:t>  Раймонд </a:t>
            </a:r>
            <a:r>
              <a:rPr lang="ru-RU" altLang="ru-RU" sz="2400" dirty="0" err="1">
                <a:solidFill>
                  <a:schemeClr val="tx2">
                    <a:lumMod val="75000"/>
                  </a:schemeClr>
                </a:solidFill>
                <a:latin typeface="Times New Roman" panose="02020603050405020304" pitchFamily="18" charset="0"/>
                <a:cs typeface="Times New Roman" panose="02020603050405020304" pitchFamily="18" charset="0"/>
              </a:rPr>
              <a:t>Луллий</a:t>
            </a:r>
            <a:r>
              <a:rPr lang="ru-RU" altLang="ru-RU" sz="2400" dirty="0">
                <a:solidFill>
                  <a:schemeClr val="tx2">
                    <a:lumMod val="75000"/>
                  </a:schemeClr>
                </a:solidFill>
                <a:latin typeface="Times New Roman" panose="02020603050405020304" pitchFamily="18" charset="0"/>
                <a:cs typeface="Times New Roman" panose="02020603050405020304" pitchFamily="18" charset="0"/>
              </a:rPr>
              <a:t> изобрел</a:t>
            </a:r>
          </a:p>
          <a:p>
            <a:pPr algn="ctr">
              <a:spcBef>
                <a:spcPct val="0"/>
              </a:spcBef>
            </a:pPr>
            <a:r>
              <a:rPr lang="ru-RU" altLang="ru-RU" sz="2400" dirty="0">
                <a:solidFill>
                  <a:schemeClr val="tx2">
                    <a:lumMod val="75000"/>
                  </a:schemeClr>
                </a:solidFill>
                <a:latin typeface="Times New Roman" panose="02020603050405020304" pitchFamily="18" charset="0"/>
                <a:cs typeface="Times New Roman" panose="02020603050405020304" pitchFamily="18" charset="0"/>
              </a:rPr>
              <a:t>круги, </a:t>
            </a:r>
          </a:p>
          <a:p>
            <a:pPr algn="ctr">
              <a:spcBef>
                <a:spcPct val="0"/>
              </a:spcBef>
            </a:pPr>
            <a:r>
              <a:rPr lang="ru-RU" altLang="ru-RU" sz="2400" dirty="0">
                <a:solidFill>
                  <a:schemeClr val="tx2">
                    <a:lumMod val="75000"/>
                  </a:schemeClr>
                </a:solidFill>
                <a:latin typeface="Times New Roman" panose="02020603050405020304" pitchFamily="18" charset="0"/>
                <a:cs typeface="Times New Roman" panose="02020603050405020304" pitchFamily="18" charset="0"/>
              </a:rPr>
              <a:t>на которых можно</a:t>
            </a:r>
          </a:p>
          <a:p>
            <a:pPr algn="ctr">
              <a:spcBef>
                <a:spcPct val="0"/>
              </a:spcBef>
            </a:pPr>
            <a:r>
              <a:rPr lang="ru-RU" altLang="ru-RU" sz="2400" dirty="0">
                <a:solidFill>
                  <a:schemeClr val="tx2">
                    <a:lumMod val="75000"/>
                  </a:schemeClr>
                </a:solidFill>
                <a:latin typeface="Times New Roman" panose="02020603050405020304" pitchFamily="18" charset="0"/>
                <a:cs typeface="Times New Roman" panose="02020603050405020304" pitchFamily="18" charset="0"/>
              </a:rPr>
              <a:t>было найти ответ </a:t>
            </a:r>
          </a:p>
          <a:p>
            <a:pPr algn="ctr">
              <a:spcBef>
                <a:spcPct val="0"/>
              </a:spcBef>
            </a:pPr>
            <a:r>
              <a:rPr lang="ru-RU" altLang="ru-RU" sz="2400" dirty="0">
                <a:solidFill>
                  <a:schemeClr val="tx2">
                    <a:lumMod val="75000"/>
                  </a:schemeClr>
                </a:solidFill>
                <a:latin typeface="Times New Roman" panose="02020603050405020304" pitchFamily="18" charset="0"/>
                <a:cs typeface="Times New Roman" panose="02020603050405020304" pitchFamily="18" charset="0"/>
              </a:rPr>
              <a:t>на любой вопрос путем </a:t>
            </a:r>
          </a:p>
          <a:p>
            <a:pPr algn="ctr">
              <a:spcBef>
                <a:spcPct val="0"/>
              </a:spcBef>
            </a:pPr>
            <a:r>
              <a:rPr lang="ru-RU" altLang="ru-RU" sz="2400" dirty="0">
                <a:solidFill>
                  <a:schemeClr val="tx2">
                    <a:lumMod val="75000"/>
                  </a:schemeClr>
                </a:solidFill>
                <a:latin typeface="Times New Roman" panose="02020603050405020304" pitchFamily="18" charset="0"/>
                <a:cs typeface="Times New Roman" panose="02020603050405020304" pitchFamily="18" charset="0"/>
              </a:rPr>
              <a:t>простого раскручивания.</a:t>
            </a:r>
          </a:p>
        </p:txBody>
      </p:sp>
    </p:spTree>
    <p:extLst>
      <p:ext uri="{BB962C8B-B14F-4D97-AF65-F5344CB8AC3E}">
        <p14:creationId xmlns:p14="http://schemas.microsoft.com/office/powerpoint/2010/main" val="12890279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582066"/>
            <a:ext cx="6827254" cy="646331"/>
          </a:xfrm>
          <a:prstGeom prst="rect">
            <a:avLst/>
          </a:prstGeom>
        </p:spPr>
        <p:txBody>
          <a:bodyPr wrap="none">
            <a:spAutoFit/>
          </a:bodyPr>
          <a:lstStyle/>
          <a:p>
            <a:r>
              <a:rPr lang="ru-RU" sz="3600" b="1" dirty="0">
                <a:solidFill>
                  <a:srgbClr val="002060"/>
                </a:solidFill>
                <a:latin typeface="Times New Roman" panose="02020603050405020304" pitchFamily="18" charset="0"/>
                <a:cs typeface="Times New Roman" panose="02020603050405020304" pitchFamily="18" charset="0"/>
              </a:rPr>
              <a:t>Задачи использования пособия:</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9890" y="1228397"/>
            <a:ext cx="8464219" cy="4401205"/>
          </a:xfrm>
          <a:prstGeom prst="rect">
            <a:avLst/>
          </a:prstGeom>
        </p:spPr>
        <p:txBody>
          <a:bodyPr wrap="square">
            <a:spAutoFit/>
          </a:bodyPr>
          <a:lstStyle/>
          <a:p>
            <a:pPr algn="just">
              <a:buFont typeface="Wingdings" pitchFamily="2" charset="2"/>
              <a:buChar char="Ø"/>
            </a:pPr>
            <a:r>
              <a:rPr lang="ru-RU" altLang="ru-RU" sz="2800" dirty="0">
                <a:solidFill>
                  <a:schemeClr val="bg2">
                    <a:lumMod val="10000"/>
                  </a:schemeClr>
                </a:solidFill>
                <a:latin typeface="Times New Roman" panose="02020603050405020304" pitchFamily="18" charset="0"/>
                <a:cs typeface="Times New Roman" panose="02020603050405020304" pitchFamily="18" charset="0"/>
              </a:rPr>
              <a:t>развитие речи и коммуникативных способностей детей</a:t>
            </a:r>
          </a:p>
          <a:p>
            <a:pPr algn="just">
              <a:buFont typeface="Wingdings" pitchFamily="2" charset="2"/>
              <a:buChar char="Ø"/>
            </a:pPr>
            <a:r>
              <a:rPr lang="ru-RU" altLang="ru-RU" sz="2800" dirty="0">
                <a:solidFill>
                  <a:schemeClr val="bg2">
                    <a:lumMod val="10000"/>
                  </a:schemeClr>
                </a:solidFill>
                <a:latin typeface="Times New Roman" panose="02020603050405020304" pitchFamily="18" charset="0"/>
                <a:cs typeface="Times New Roman" panose="02020603050405020304" pitchFamily="18" charset="0"/>
              </a:rPr>
              <a:t>формирование представлений дошкольников об окружающем мире</a:t>
            </a:r>
          </a:p>
          <a:p>
            <a:pPr algn="just">
              <a:buFont typeface="Wingdings" pitchFamily="2" charset="2"/>
              <a:buChar char="Ø"/>
            </a:pPr>
            <a:r>
              <a:rPr lang="ru-RU" altLang="ru-RU" sz="2800" dirty="0">
                <a:solidFill>
                  <a:schemeClr val="bg2">
                    <a:lumMod val="10000"/>
                  </a:schemeClr>
                </a:solidFill>
                <a:latin typeface="Times New Roman" panose="02020603050405020304" pitchFamily="18" charset="0"/>
                <a:cs typeface="Times New Roman" panose="02020603050405020304" pitchFamily="18" charset="0"/>
              </a:rPr>
              <a:t>развитие творческого мышления и воображения</a:t>
            </a:r>
          </a:p>
          <a:p>
            <a:pPr algn="just">
              <a:buFont typeface="Wingdings" pitchFamily="2" charset="2"/>
              <a:buChar char="Ø"/>
            </a:pPr>
            <a:r>
              <a:rPr lang="ru-RU" altLang="ru-RU" sz="2800" dirty="0">
                <a:solidFill>
                  <a:schemeClr val="bg2">
                    <a:lumMod val="10000"/>
                  </a:schemeClr>
                </a:solidFill>
                <a:latin typeface="Times New Roman" panose="02020603050405020304" pitchFamily="18" charset="0"/>
                <a:cs typeface="Times New Roman" panose="02020603050405020304" pitchFamily="18" charset="0"/>
              </a:rPr>
              <a:t>формирование элементарных математических представлений</a:t>
            </a:r>
          </a:p>
          <a:p>
            <a:pPr algn="just">
              <a:buFont typeface="Wingdings" pitchFamily="2" charset="2"/>
              <a:buChar char="Ø"/>
            </a:pPr>
            <a:r>
              <a:rPr lang="ru-RU" sz="2800" dirty="0">
                <a:solidFill>
                  <a:schemeClr val="bg2">
                    <a:lumMod val="10000"/>
                  </a:schemeClr>
                </a:solidFill>
                <a:latin typeface="Times New Roman" panose="02020603050405020304" pitchFamily="18" charset="0"/>
                <a:cs typeface="Times New Roman" panose="02020603050405020304" pitchFamily="18" charset="0"/>
              </a:rPr>
              <a:t>закреплять знания детей о сказках и их героях; </a:t>
            </a:r>
          </a:p>
          <a:p>
            <a:pPr algn="just">
              <a:buFont typeface="Wingdings" pitchFamily="2" charset="2"/>
              <a:buChar char="Ø"/>
            </a:pPr>
            <a:r>
              <a:rPr lang="ru-RU" sz="2800" dirty="0">
                <a:solidFill>
                  <a:schemeClr val="bg2">
                    <a:lumMod val="10000"/>
                  </a:schemeClr>
                </a:solidFill>
                <a:latin typeface="Times New Roman" panose="02020603050405020304" pitchFamily="18" charset="0"/>
                <a:cs typeface="Times New Roman" panose="02020603050405020304" pitchFamily="18" charset="0"/>
              </a:rPr>
              <a:t> активизировать словарь детей по теме «</a:t>
            </a:r>
            <a:r>
              <a:rPr lang="ru-RU" sz="2800" dirty="0" err="1">
                <a:solidFill>
                  <a:schemeClr val="bg2">
                    <a:lumMod val="10000"/>
                  </a:schemeClr>
                </a:solidFill>
                <a:latin typeface="Times New Roman" panose="02020603050405020304" pitchFamily="18" charset="0"/>
                <a:cs typeface="Times New Roman" panose="02020603050405020304" pitchFamily="18" charset="0"/>
              </a:rPr>
              <a:t>Сказки»;воспитывать</a:t>
            </a:r>
            <a:r>
              <a:rPr lang="ru-RU" sz="2800" dirty="0">
                <a:solidFill>
                  <a:schemeClr val="bg2">
                    <a:lumMod val="10000"/>
                  </a:schemeClr>
                </a:solidFill>
                <a:latin typeface="Times New Roman" panose="02020603050405020304" pitchFamily="18" charset="0"/>
                <a:cs typeface="Times New Roman" panose="02020603050405020304" pitchFamily="18" charset="0"/>
              </a:rPr>
              <a:t> интерес и любовь к сказкам.</a:t>
            </a:r>
            <a:endParaRPr lang="ru-RU" altLang="ru-RU" sz="28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981372"/>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F8FF3-B5E7-D4B8-3447-00F43797BDB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6FB1C7-35B2-7C51-EAA7-20AFD467CFC2}"/>
              </a:ext>
            </a:extLst>
          </p:cNvPr>
          <p:cNvSpPr txBox="1"/>
          <p:nvPr/>
        </p:nvSpPr>
        <p:spPr>
          <a:xfrm>
            <a:off x="251520" y="188640"/>
            <a:ext cx="6984776" cy="4380686"/>
          </a:xfrm>
          <a:prstGeom prst="rect">
            <a:avLst/>
          </a:prstGeom>
          <a:noFill/>
        </p:spPr>
        <p:txBody>
          <a:bodyPr wrap="square">
            <a:spAutoFit/>
          </a:bodyPr>
          <a:lstStyle/>
          <a:p>
            <a:pPr>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Положительные стороны пособия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Круги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Луллия</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1. Формирование навыков сотрудничества у детей. </a:t>
            </a: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Дошкольники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учатся слышать друг друга, договариваться, совместно находить общее решение.</a:t>
            </a:r>
          </a:p>
          <a:p>
            <a:pPr>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2. Вариативность. Используя лишь несколько </a:t>
            </a: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кругов</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можно получить разные варианты игр, дополнять и усложнять игру, придумывать свои задания.</a:t>
            </a:r>
          </a:p>
          <a:p>
            <a:pPr>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3. Многофункциональность.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Круги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Луллия</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позволяют решать большое количество образовательных задач не только в рамках образовательной области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«Речевое </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развитие</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Дидактические игры с использованием данного пособия легко интегрируются с любой из пяти образовательных областей.</a:t>
            </a:r>
          </a:p>
          <a:p>
            <a:pPr>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4. Простота в изготовлении.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Круги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Луллия</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каждый педагог без труда сможет изготовить самостоятельно.</a:t>
            </a:r>
          </a:p>
        </p:txBody>
      </p:sp>
      <p:pic>
        <p:nvPicPr>
          <p:cNvPr id="1026" name="Picture 2">
            <a:extLst>
              <a:ext uri="{FF2B5EF4-FFF2-40B4-BE49-F238E27FC236}">
                <a16:creationId xmlns:a16="http://schemas.microsoft.com/office/drawing/2014/main" id="{99001B2F-32FC-0FE4-8CF0-EFAB65D5E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573" y="3745170"/>
            <a:ext cx="3125800" cy="311283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E7D00EB-B748-5779-3795-C7507281FE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04"/>
          <a:stretch>
            <a:fillRect/>
          </a:stretch>
        </p:blipFill>
        <p:spPr bwMode="auto">
          <a:xfrm>
            <a:off x="3419872" y="4376090"/>
            <a:ext cx="2496302" cy="245046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8052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16632"/>
            <a:ext cx="6194196" cy="646331"/>
          </a:xfrm>
          <a:prstGeom prst="rect">
            <a:avLst/>
          </a:prstGeom>
        </p:spPr>
        <p:txBody>
          <a:bodyPr wrap="none">
            <a:spAutoFit/>
          </a:bodyPr>
          <a:lstStyle/>
          <a:p>
            <a:r>
              <a:rPr lang="ru-RU" sz="3600" b="1" dirty="0">
                <a:solidFill>
                  <a:schemeClr val="tx2">
                    <a:lumMod val="75000"/>
                  </a:schemeClr>
                </a:solidFill>
                <a:latin typeface="Times New Roman" panose="02020603050405020304" pitchFamily="18" charset="0"/>
                <a:cs typeface="Times New Roman" panose="02020603050405020304" pitchFamily="18" charset="0"/>
              </a:rPr>
              <a:t>Конструкция кругов </a:t>
            </a:r>
            <a:r>
              <a:rPr lang="ru-RU" sz="3600" b="1" dirty="0" err="1">
                <a:solidFill>
                  <a:schemeClr val="tx2">
                    <a:lumMod val="75000"/>
                  </a:schemeClr>
                </a:solidFill>
                <a:latin typeface="Times New Roman" panose="02020603050405020304" pitchFamily="18" charset="0"/>
                <a:cs typeface="Times New Roman" panose="02020603050405020304" pitchFamily="18" charset="0"/>
              </a:rPr>
              <a:t>Луллия</a:t>
            </a:r>
            <a:endParaRPr lang="ru-RU" sz="36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26" name="Picture 2" descr="C:\Users\Vadim\Downloads\IMG-20220118-WA001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34817" y="4694003"/>
            <a:ext cx="2367068" cy="2163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Vadim\Downloads\IMG-20220118-WA00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4282" y="893521"/>
            <a:ext cx="3342792"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Vadim\Downloads\IMG-20220118-WA001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520" y="852193"/>
            <a:ext cx="4734137" cy="3852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Vadim\Downloads\IMG-20220118-WA001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92080" y="3594501"/>
            <a:ext cx="3411613" cy="3065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274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7BFEF-AE78-EDC8-7644-3ECD286034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DAED3A-DD4A-E26F-57E1-9F6EE07CA22A}"/>
              </a:ext>
            </a:extLst>
          </p:cNvPr>
          <p:cNvSpPr txBox="1"/>
          <p:nvPr/>
        </p:nvSpPr>
        <p:spPr>
          <a:xfrm>
            <a:off x="251520" y="692696"/>
            <a:ext cx="8640960" cy="4401205"/>
          </a:xfrm>
          <a:prstGeom prst="rect">
            <a:avLst/>
          </a:prstGeom>
          <a:noFill/>
        </p:spPr>
        <p:txBody>
          <a:bodyPr wrap="square">
            <a:spAutoFit/>
          </a:bodyPr>
          <a:lstStyle/>
          <a:p>
            <a:pPr algn="just"/>
            <a:r>
              <a:rPr lang="ru-RU" sz="2800" dirty="0">
                <a:latin typeface="Times New Roman" panose="02020603050405020304" pitchFamily="18" charset="0"/>
                <a:cs typeface="Times New Roman" panose="02020603050405020304" pitchFamily="18" charset="0"/>
              </a:rPr>
              <a:t>Описание: круги </a:t>
            </a:r>
            <a:r>
              <a:rPr lang="ru-RU" sz="2800" dirty="0" err="1">
                <a:latin typeface="Times New Roman" panose="02020603050405020304" pitchFamily="18" charset="0"/>
                <a:cs typeface="Times New Roman" panose="02020603050405020304" pitchFamily="18" charset="0"/>
              </a:rPr>
              <a:t>Луллия</a:t>
            </a:r>
            <a:r>
              <a:rPr lang="ru-RU" sz="2800" dirty="0">
                <a:latin typeface="Times New Roman" panose="02020603050405020304" pitchFamily="18" charset="0"/>
                <a:cs typeface="Times New Roman" panose="02020603050405020304" pitchFamily="18" charset="0"/>
              </a:rPr>
              <a:t> представляют детям дошкольного возраста, как чудесные кольца или загадочные круги. На общий стержень (болт) нанизано три подвижных фанерных круга разного диаметра, обклеенных самоклеящейся пленкой. Сверху установлена подвижная стрелка. Все круги разделены на одинаковое количество секторов – 8. На них располагают разнообразные картинки: иллюстрации сказок, герои сказок и предметы из сказок. Круги и стрелка свободно двигаются.</a:t>
            </a:r>
          </a:p>
        </p:txBody>
      </p:sp>
    </p:spTree>
    <p:extLst>
      <p:ext uri="{BB962C8B-B14F-4D97-AF65-F5344CB8AC3E}">
        <p14:creationId xmlns:p14="http://schemas.microsoft.com/office/powerpoint/2010/main" val="39939749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640960" cy="1384995"/>
          </a:xfrm>
          <a:prstGeom prst="rect">
            <a:avLst/>
          </a:prstGeom>
        </p:spPr>
        <p:txBody>
          <a:bodyPr wrap="square">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Игры, совершенствующие навык развития артикуляционной моторики:</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«Зарядка для язычка», «Посмотри и покажи»</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4595842"/>
            <a:ext cx="6264696" cy="1477328"/>
          </a:xfrm>
          <a:prstGeom prst="rect">
            <a:avLst/>
          </a:prstGeom>
        </p:spPr>
        <p:txBody>
          <a:bodyPr wrap="square">
            <a:spAutoFit/>
          </a:bodyPr>
          <a:lstStyle/>
          <a:p>
            <a:pPr algn="just"/>
            <a:r>
              <a:rPr lang="ru-RU" b="1" dirty="0">
                <a:solidFill>
                  <a:srgbClr val="002060"/>
                </a:solidFill>
                <a:latin typeface="Times New Roman" panose="02020603050405020304" pitchFamily="18" charset="0"/>
                <a:cs typeface="Times New Roman" panose="02020603050405020304" pitchFamily="18" charset="0"/>
              </a:rPr>
              <a:t>Цель игр:</a:t>
            </a:r>
            <a:endParaRPr lang="ru-RU" dirty="0">
              <a:solidFill>
                <a:srgbClr val="002060"/>
              </a:solidFill>
              <a:latin typeface="Times New Roman" panose="02020603050405020304" pitchFamily="18" charset="0"/>
              <a:cs typeface="Times New Roman" panose="02020603050405020304" pitchFamily="18" charset="0"/>
            </a:endParaRPr>
          </a:p>
          <a:p>
            <a:pPr lvl="0" algn="just"/>
            <a:r>
              <a:rPr lang="ru-RU" dirty="0">
                <a:solidFill>
                  <a:srgbClr val="002060"/>
                </a:solidFill>
                <a:latin typeface="Times New Roman" panose="02020603050405020304" pitchFamily="18" charset="0"/>
                <a:cs typeface="Times New Roman" panose="02020603050405020304" pitchFamily="18" charset="0"/>
              </a:rPr>
              <a:t>*совершенствование артикуляционных способностей детей;</a:t>
            </a:r>
          </a:p>
          <a:p>
            <a:pPr lvl="0" algn="just"/>
            <a:r>
              <a:rPr lang="ru-RU" dirty="0">
                <a:solidFill>
                  <a:srgbClr val="002060"/>
                </a:solidFill>
                <a:latin typeface="Times New Roman" panose="02020603050405020304" pitchFamily="18" charset="0"/>
                <a:cs typeface="Times New Roman" panose="02020603050405020304" pitchFamily="18" charset="0"/>
              </a:rPr>
              <a:t>*развитие зрительного </a:t>
            </a:r>
            <a:r>
              <a:rPr lang="ru-RU" dirty="0" err="1">
                <a:solidFill>
                  <a:srgbClr val="002060"/>
                </a:solidFill>
                <a:latin typeface="Times New Roman" panose="02020603050405020304" pitchFamily="18" charset="0"/>
                <a:cs typeface="Times New Roman" panose="02020603050405020304" pitchFamily="18" charset="0"/>
              </a:rPr>
              <a:t>гнозиса</a:t>
            </a:r>
            <a:r>
              <a:rPr lang="ru-RU" dirty="0">
                <a:solidFill>
                  <a:srgbClr val="002060"/>
                </a:solidFill>
                <a:latin typeface="Times New Roman" panose="02020603050405020304" pitchFamily="18" charset="0"/>
                <a:cs typeface="Times New Roman" panose="02020603050405020304" pitchFamily="18" charset="0"/>
              </a:rPr>
              <a:t> и конструктивного </a:t>
            </a:r>
            <a:r>
              <a:rPr lang="ru-RU" dirty="0" err="1">
                <a:solidFill>
                  <a:srgbClr val="002060"/>
                </a:solidFill>
                <a:latin typeface="Times New Roman" panose="02020603050405020304" pitchFamily="18" charset="0"/>
                <a:cs typeface="Times New Roman" panose="02020603050405020304" pitchFamily="18" charset="0"/>
              </a:rPr>
              <a:t>праксиса</a:t>
            </a:r>
            <a:r>
              <a:rPr lang="ru-RU" dirty="0">
                <a:solidFill>
                  <a:srgbClr val="002060"/>
                </a:solidFill>
                <a:latin typeface="Times New Roman" panose="02020603050405020304" pitchFamily="18" charset="0"/>
                <a:cs typeface="Times New Roman" panose="02020603050405020304" pitchFamily="18" charset="0"/>
              </a:rPr>
              <a:t>;</a:t>
            </a:r>
          </a:p>
          <a:p>
            <a:pPr lvl="0" algn="just"/>
            <a:r>
              <a:rPr lang="ru-RU" dirty="0">
                <a:solidFill>
                  <a:srgbClr val="002060"/>
                </a:solidFill>
                <a:latin typeface="Times New Roman" panose="02020603050405020304" pitchFamily="18" charset="0"/>
                <a:cs typeface="Times New Roman" panose="02020603050405020304" pitchFamily="18" charset="0"/>
              </a:rPr>
              <a:t>*формирование навыков сотрудничества и самостоятельности.</a:t>
            </a:r>
          </a:p>
        </p:txBody>
      </p:sp>
      <p:pic>
        <p:nvPicPr>
          <p:cNvPr id="4098" name="Picture 2" descr="C:\Users\Vadim\Downloads\IMG-20220118-WA003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85636" y="1576099"/>
            <a:ext cx="2665976" cy="2805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Vadim\Downloads\IMG-20220118-WA003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21157" y="1727726"/>
            <a:ext cx="4039557" cy="2593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Vadim\Downloads\IMG-20220118-WA00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5434" y="1727726"/>
            <a:ext cx="2210494" cy="3929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787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5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88640"/>
            <a:ext cx="8208912" cy="6186309"/>
          </a:xfrm>
          <a:prstGeom prst="rect">
            <a:avLst/>
          </a:prstGeom>
        </p:spPr>
        <p:txBody>
          <a:bodyPr wrap="square">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Игры на формирование лексико-грамматических категорий: «Чей силуэт?».</a:t>
            </a: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r>
              <a:rPr lang="ru-RU" sz="2000" b="1" dirty="0">
                <a:solidFill>
                  <a:srgbClr val="002060"/>
                </a:solidFill>
                <a:latin typeface="Times New Roman" panose="02020603050405020304" pitchFamily="18" charset="0"/>
                <a:cs typeface="Times New Roman" panose="02020603050405020304" pitchFamily="18" charset="0"/>
              </a:rPr>
              <a:t>Цель игр:</a:t>
            </a:r>
            <a:endParaRPr lang="ru-RU" sz="2000" dirty="0">
              <a:solidFill>
                <a:srgbClr val="002060"/>
              </a:solidFill>
              <a:latin typeface="Times New Roman" panose="02020603050405020304" pitchFamily="18" charset="0"/>
              <a:cs typeface="Times New Roman" panose="02020603050405020304" pitchFamily="18" charset="0"/>
            </a:endParaRPr>
          </a:p>
          <a:p>
            <a:pPr lvl="0"/>
            <a:r>
              <a:rPr lang="ru-RU" sz="2000" dirty="0">
                <a:solidFill>
                  <a:srgbClr val="002060"/>
                </a:solidFill>
                <a:latin typeface="Times New Roman" panose="02020603050405020304" pitchFamily="18" charset="0"/>
                <a:cs typeface="Times New Roman" panose="02020603050405020304" pitchFamily="18" charset="0"/>
              </a:rPr>
              <a:t>*совершенствование лексико-грамматического строя речи;</a:t>
            </a:r>
          </a:p>
          <a:p>
            <a:pPr lvl="0"/>
            <a:r>
              <a:rPr lang="ru-RU" sz="2000" dirty="0">
                <a:solidFill>
                  <a:srgbClr val="002060"/>
                </a:solidFill>
                <a:latin typeface="Times New Roman" panose="02020603050405020304" pitchFamily="18" charset="0"/>
                <a:cs typeface="Times New Roman" panose="02020603050405020304" pitchFamily="18" charset="0"/>
              </a:rPr>
              <a:t>*закрепление навыка словообразования и словоизменения;</a:t>
            </a:r>
          </a:p>
          <a:p>
            <a:pPr lvl="0"/>
            <a:r>
              <a:rPr lang="ru-RU" sz="2000" dirty="0">
                <a:solidFill>
                  <a:srgbClr val="002060"/>
                </a:solidFill>
                <a:latin typeface="Times New Roman" panose="02020603050405020304" pitchFamily="18" charset="0"/>
                <a:cs typeface="Times New Roman" panose="02020603050405020304" pitchFamily="18" charset="0"/>
              </a:rPr>
              <a:t>*расширение и активизация словаря;</a:t>
            </a:r>
          </a:p>
          <a:p>
            <a:pPr lvl="0"/>
            <a:r>
              <a:rPr lang="ru-RU" sz="2000" dirty="0">
                <a:solidFill>
                  <a:srgbClr val="002060"/>
                </a:solidFill>
                <a:latin typeface="Times New Roman" panose="02020603050405020304" pitchFamily="18" charset="0"/>
                <a:cs typeface="Times New Roman" panose="02020603050405020304" pitchFamily="18" charset="0"/>
              </a:rPr>
              <a:t>*развитие связной речи.</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67" y="1412776"/>
            <a:ext cx="3852984" cy="290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F:\круги Луллия\IMG_20220117_1636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394086"/>
            <a:ext cx="3888432" cy="291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917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88640"/>
            <a:ext cx="8208912" cy="5724644"/>
          </a:xfrm>
          <a:prstGeom prst="rect">
            <a:avLst/>
          </a:prstGeom>
        </p:spPr>
        <p:txBody>
          <a:bodyPr wrap="square">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Игры на формирование лексико-грамматических категорий: «Один - много».</a:t>
            </a: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a:p>
            <a:r>
              <a:rPr lang="ru-RU" sz="2000" b="1" dirty="0">
                <a:solidFill>
                  <a:srgbClr val="002060"/>
                </a:solidFill>
                <a:latin typeface="Times New Roman" panose="02020603050405020304" pitchFamily="18" charset="0"/>
                <a:cs typeface="Times New Roman" panose="02020603050405020304" pitchFamily="18" charset="0"/>
              </a:rPr>
              <a:t>Цель игр:</a:t>
            </a:r>
            <a:endParaRPr lang="ru-RU" sz="2000" dirty="0">
              <a:solidFill>
                <a:srgbClr val="002060"/>
              </a:solidFill>
              <a:latin typeface="Times New Roman" panose="02020603050405020304" pitchFamily="18" charset="0"/>
              <a:cs typeface="Times New Roman" panose="02020603050405020304" pitchFamily="18" charset="0"/>
            </a:endParaRPr>
          </a:p>
          <a:p>
            <a:pPr lvl="0"/>
            <a:r>
              <a:rPr lang="ru-RU" sz="2000" dirty="0">
                <a:solidFill>
                  <a:srgbClr val="002060"/>
                </a:solidFill>
                <a:latin typeface="Times New Roman" panose="02020603050405020304" pitchFamily="18" charset="0"/>
                <a:cs typeface="Times New Roman" panose="02020603050405020304" pitchFamily="18" charset="0"/>
              </a:rPr>
              <a:t>*совершенствование лексико-грамматического строя речи;</a:t>
            </a:r>
          </a:p>
          <a:p>
            <a:pPr lvl="0"/>
            <a:r>
              <a:rPr lang="ru-RU" sz="2000" dirty="0">
                <a:solidFill>
                  <a:srgbClr val="002060"/>
                </a:solidFill>
                <a:latin typeface="Times New Roman" panose="02020603050405020304" pitchFamily="18" charset="0"/>
                <a:cs typeface="Times New Roman" panose="02020603050405020304" pitchFamily="18" charset="0"/>
              </a:rPr>
              <a:t>*закрепление навыка словообразования и словоизменения;</a:t>
            </a:r>
          </a:p>
          <a:p>
            <a:pPr lvl="0"/>
            <a:r>
              <a:rPr lang="ru-RU" sz="2000" dirty="0">
                <a:solidFill>
                  <a:srgbClr val="002060"/>
                </a:solidFill>
                <a:latin typeface="Times New Roman" panose="02020603050405020304" pitchFamily="18" charset="0"/>
                <a:cs typeface="Times New Roman" panose="02020603050405020304" pitchFamily="18" charset="0"/>
              </a:rPr>
              <a:t>*расширение и активизация словаря;</a:t>
            </a:r>
          </a:p>
          <a:p>
            <a:pPr lvl="0"/>
            <a:r>
              <a:rPr lang="ru-RU" sz="2000" dirty="0">
                <a:solidFill>
                  <a:srgbClr val="002060"/>
                </a:solidFill>
                <a:latin typeface="Times New Roman" panose="02020603050405020304" pitchFamily="18" charset="0"/>
                <a:cs typeface="Times New Roman" panose="02020603050405020304" pitchFamily="18" charset="0"/>
              </a:rPr>
              <a:t>*развитие связной речи.</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4"/>
            <a:ext cx="2974975" cy="3187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Vadim\Downloads\IMG-20220118-WA0030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888" y="1240370"/>
            <a:ext cx="5255906" cy="2956447"/>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01580"/>
      </p:ext>
    </p:extLst>
  </p:cSld>
  <p:clrMapOvr>
    <a:masterClrMapping/>
  </p:clrMapOvr>
</p:sld>
</file>

<file path=ppt/theme/theme1.xml><?xml version="1.0" encoding="utf-8"?>
<a:theme xmlns:a="http://schemas.openxmlformats.org/drawingml/2006/main" name="Эмблема">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Эмблема</Template>
  <TotalTime>455</TotalTime>
  <Words>494</Words>
  <Application>Microsoft Office PowerPoint</Application>
  <PresentationFormat>Экран (4:3)</PresentationFormat>
  <Paragraphs>88</Paragraphs>
  <Slides>13</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Calibri</vt:lpstr>
      <vt:lpstr>Corbel</vt:lpstr>
      <vt:lpstr>Gill Sans MT</vt:lpstr>
      <vt:lpstr>Impact</vt:lpstr>
      <vt:lpstr>Times New Roman</vt:lpstr>
      <vt:lpstr>Wingdings</vt:lpstr>
      <vt:lpstr>Эмблема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Вадим Слажнев</dc:creator>
  <cp:lastModifiedBy>Пользователь</cp:lastModifiedBy>
  <cp:revision>19</cp:revision>
  <dcterms:created xsi:type="dcterms:W3CDTF">2022-01-11T07:14:17Z</dcterms:created>
  <dcterms:modified xsi:type="dcterms:W3CDTF">2025-11-13T13:53:08Z</dcterms:modified>
</cp:coreProperties>
</file>