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83" r:id="rId17"/>
    <p:sldId id="279" r:id="rId18"/>
    <p:sldId id="273" r:id="rId19"/>
    <p:sldId id="274" r:id="rId20"/>
    <p:sldId id="280" r:id="rId21"/>
    <p:sldId id="276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6F23-EBA6-46D9-B434-8E9C8A5570F1}" type="datetimeFigureOut">
              <a:rPr lang="ru-RU"/>
              <a:pPr>
                <a:defRPr/>
              </a:pPr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FABF-4364-46E6-8ABD-27F05E1D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F5B1-20FC-4E02-8E8D-F7C0F2E670F1}" type="datetimeFigureOut">
              <a:rPr lang="ru-RU"/>
              <a:pPr>
                <a:defRPr/>
              </a:pPr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7914-2C59-4CCA-9B77-BB12733F6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1B6E-C7EC-44A4-8260-92BD29A0EFB1}" type="datetimeFigureOut">
              <a:rPr lang="ru-RU"/>
              <a:pPr>
                <a:defRPr/>
              </a:pPr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AF96-FB91-4604-ADB8-88586E34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817C-B460-490F-AFEE-33347353DB00}" type="datetimeFigureOut">
              <a:rPr lang="ru-RU"/>
              <a:pPr>
                <a:defRPr/>
              </a:pPr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C8BF-4D98-4B15-B705-FB81F910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9217-5049-47FC-AD47-E6E7EABD9B29}" type="datetimeFigureOut">
              <a:rPr lang="ru-RU"/>
              <a:pPr>
                <a:defRPr/>
              </a:pPr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7D30-27F9-4FEE-A162-97F37CEA3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ADE3-6DF3-4D13-89F6-FE18F506BF46}" type="datetimeFigureOut">
              <a:rPr lang="ru-RU"/>
              <a:pPr>
                <a:defRPr/>
              </a:pPr>
              <a:t>30.10.2025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38DE-2A38-409C-9902-45ABFE937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B421-6C22-478B-8DBA-E978C700153D}" type="datetimeFigureOut">
              <a:rPr lang="ru-RU"/>
              <a:pPr>
                <a:defRPr/>
              </a:pPr>
              <a:t>30.10.2025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52B-5B77-44DB-96C9-C245989A5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7335-5659-49D0-92B7-55310EFD3C21}" type="datetimeFigureOut">
              <a:rPr lang="ru-RU"/>
              <a:pPr>
                <a:defRPr/>
              </a:pPr>
              <a:t>30.10.2025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8358-76F1-49A0-B915-5870500FD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C9A5-2305-4ADC-8A16-920A5D80DC85}" type="datetimeFigureOut">
              <a:rPr lang="ru-RU"/>
              <a:pPr>
                <a:defRPr/>
              </a:pPr>
              <a:t>30.10.2025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52E8-F6AF-4549-B9E3-C2B2F3A95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E7DC-4117-48AC-BBAA-5BC3D5E66215}" type="datetimeFigureOut">
              <a:rPr lang="ru-RU"/>
              <a:pPr>
                <a:defRPr/>
              </a:pPr>
              <a:t>30.10.2025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3FBA-EAFC-4524-AEE4-C07A3DC4A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870A-E785-4DFE-84C0-9169933F1300}" type="datetimeFigureOut">
              <a:rPr lang="ru-RU"/>
              <a:pPr>
                <a:defRPr/>
              </a:pPr>
              <a:t>30.10.2025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5EA1-9D83-4A5A-8469-B1D2B6B22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A15CB-D061-42C1-90F4-EADF8E37DC2C}" type="datetimeFigureOut">
              <a:rPr lang="ru-RU"/>
              <a:pPr>
                <a:defRPr/>
              </a:pPr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4B7C2C-F930-466F-BEDC-2FB144D1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F:\&#1076;&#1077;&#1085;&#1100;%20&#1077;&#1076;&#1080;&#1085;&#1089;&#1090;&#1074;&#1072;\video5195354593436929401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kom\Desktop\image54763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708920"/>
            <a:ext cx="5544616" cy="33070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39" y="1052736"/>
            <a:ext cx="50405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 ноября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 сентября 1610 года Москва была занята польскими войсками. Боярское правительство договорилось с королем Польши Сигизмундом III о признании его сына Владислава русским царем, но на условиях независимости государственной жизни, православной церкви и национального быта. Однако поляки не собирались выполнять условия этого договора.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rekom\Desktop\0007-007-Pozharski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852936"/>
            <a:ext cx="2363615" cy="312097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Реальной властью в российской столице обладали польские военачальники и их пособники из русских бояр. Захватчики дочиста обирали население, сжигали города и села, зверски убивали или угоняли в плен жителей.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Страну рвали на куски. Речь шла о сохранении национальной самобытности и независимости.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7170" name="Picture 2" descr="C:\Users\rekom\Desktop\76510260_krepost_Derpt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996952"/>
            <a:ext cx="3167583" cy="210719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Осознание этого факта привело к пробуждению русского народа. Он поднялся на борьбу за освобождение Отечества.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rekom\Desktop\484e6e8a3e68b456da2df84d4e8561bfbc5f6c134690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96952"/>
            <a:ext cx="3455615" cy="21338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Зимой 1611 года </a:t>
            </a:r>
            <a:r>
              <a:rPr lang="ru-RU" sz="1800" b="1" dirty="0" err="1" smtClean="0">
                <a:solidFill>
                  <a:srgbClr val="C00000"/>
                </a:solidFill>
              </a:rPr>
              <a:t>Прокопий</a:t>
            </a:r>
            <a:r>
              <a:rPr lang="ru-RU" sz="1800" b="1" dirty="0" smtClean="0">
                <a:solidFill>
                  <a:srgbClr val="C00000"/>
                </a:solidFill>
              </a:rPr>
              <a:t> Ляпунов на рязанской земле организовал народное ополчение, к нему присоединились жители Нижнего Новгорода, Мурома, Ярославля, Вологды, Костромы и казаки. Весной ополчение подошло к Москве, москвичи поднялись на восстание. Но силы были неравны, и в результате первое ополчение потерпело поражение.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rekom\Desktop\Hermogen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24944"/>
            <a:ext cx="3024336" cy="238672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Центром освободительной борьбы с осени 1611 года становится Нижний Новгород. Нижегородский земский староста Кузьма Минин обратился к жителям города с призывом помочь всеми силами и средствами в создании нового народного ополчения для освобождения России от иноземных захватчиков.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rekom\Desktop\minin-novgorod-naro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527623" cy="27152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176464" cy="4525963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Затем стали рассылать грамоты по всей России с призывом к совместной борьбе. В Нижний Новгород стали стягиваться вооруженные отряды ополченцев со всех земель. Было собрано огромное для тех времен войско, в том числе военнообязанных более 10 тыс. человек, около 3 тысяч казаков, 1 тысячи стрельцов и еще много крестьян. 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Для объединенного войска нужен был твердый и решительный командующий, и выбор пал на Дмитрия Михайловича Пожарского.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rekom\Desktop\Pojarski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780928"/>
            <a:ext cx="2454549" cy="32056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2267744" y="1268760"/>
            <a:ext cx="4038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ВИДЕО</a:t>
            </a:r>
            <a:endParaRPr lang="ru-RU" dirty="0"/>
          </a:p>
        </p:txBody>
      </p:sp>
      <p:pic>
        <p:nvPicPr>
          <p:cNvPr id="4" name="video519535459343692940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ополчение, которое возглавлял князь Пожарский, был прислан из Казани чудотворный образ Пресвятой Богородицы. Зная, что бедствие получено за грехи, весь народ и ополчение наложили на себя трёхдневный пост и с молитвой обратились к Господу и Его Пречистой Матери за небесной помощью. И молитва была услышана.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rekom\Desktop\227839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780928"/>
            <a:ext cx="2419028" cy="322537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июле 1612 года ополчение выступило на Москву. Участники штурма продемонстрировали образец героизма,  сплоченности всего народа не зависимо от происхождения, вероисповедания, положения в обществе.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rekom\Desktop\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24944"/>
            <a:ext cx="3311599" cy="229403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1612 года ополчение Минина и Пожарского полностью освободило столицу от врагов. Вот почему день 4 ноября признан Днём народного единства России.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rekom\Desktop\mininipozharskiy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780928"/>
            <a:ext cx="3383607" cy="272138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Наша Родина – самое большое государство на земном шаре. Нашу страну омывают сразу три океана (Северный Ледовитый, Тихий, Атлантический). Она богата лесами. В её недрах залегают многочисленные полезные ископаемые.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0_8e74a_dbf774ff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671639" cy="25592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Празднование в честь Казанской иконы Пресвятой Богородицы установлено в 1649 году. И в наше время эта икона особо почитается русским православным народом. 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rekom\Desktop\i-8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132856"/>
            <a:ext cx="3539144" cy="384689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Москве в 1818 году был установлен скульптурный памятник с изображением героев (работа Ивана Петровича </a:t>
            </a:r>
            <a:r>
              <a:rPr lang="ru-RU" sz="1800" b="1" dirty="0" err="1" smtClean="0">
                <a:solidFill>
                  <a:srgbClr val="C00000"/>
                </a:solidFill>
              </a:rPr>
              <a:t>Мартоса</a:t>
            </a:r>
            <a:r>
              <a:rPr lang="ru-RU" sz="1800" b="1" dirty="0" smtClean="0">
                <a:solidFill>
                  <a:srgbClr val="C00000"/>
                </a:solidFill>
              </a:rPr>
              <a:t>).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Память о героях ополчения увековечена в Нижнем Новгороде. В честь их названы улицы и центральная площадь города. Площадь Минина и Пожарского стала местом главных городских торжеств и зрелищных мероприятий.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rekom\Desktop\75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2132856"/>
            <a:ext cx="2880320" cy="2160240"/>
          </a:xfrm>
          <a:prstGeom prst="rect">
            <a:avLst/>
          </a:prstGeom>
          <a:noFill/>
        </p:spPr>
      </p:pic>
      <p:pic>
        <p:nvPicPr>
          <p:cNvPr id="5" name="Picture 3" descr="C:\Users\rekom\Desktop\04332ce9a3111416219496870e9bc2c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4149080"/>
            <a:ext cx="2568285" cy="192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Поэтому 4 ноября для России – это двойной праздник: День народного единства и празднование в честь Казанской иконы Пресвятой Богородицы.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C:\Users\rekom\Desktop\1285150070_002-3_resiz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527623" cy="1538043"/>
          </a:xfrm>
          <a:prstGeom prst="rect">
            <a:avLst/>
          </a:prstGeom>
          <a:noFill/>
        </p:spPr>
      </p:pic>
      <p:pic>
        <p:nvPicPr>
          <p:cNvPr id="21507" name="Picture 3" descr="C:\Users\rekom\Desktop\e826536d751784c59e6497383a072b2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4357517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В России насчитывается более двух миллионов рек, а по количеству и разнообразию озёр, она занимает одно из первых мест в мире. Велика и богата наша Родина, но главное её богатство - люди.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rekom\Desktop\0378e6be322d10ff4f352fa17725e306027432f5_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600400" cy="26989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Учёные насчитывают в России 150 языков. Русским языком владеют, практически, все жители нашей страны. Россия – страна многонациональная, в ней проживают представители более ста наций и народностей. Люди исповедуют разные религии. Самой распространённой религией среди верующего населения России является православие.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rekom\Desktop\125221213605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671639" cy="255681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мы празднуем День народного единства!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den_edinst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85293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Это дата связана с освобождением Москвы силами народного ополчения под руководством Кузьмы Минина и Дмитрия Пожарского от польских интервентов в 1612 году.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Давайте совершим небольшой экскурс в историю и вспомним, как это было.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kaz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59171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i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Начало XVII  века в истории нашего государства называют Смутным временем. Одной из причин Смуты стало пресечение законной московской династии Рюриковичей. Это совпало с разрухой, голодом, запустением центральной части русских земель, которые стали следствием неразумной политики Ивана Грозного.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rekom\Desktop\75101205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96952"/>
            <a:ext cx="3167583" cy="23292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Стремясь преодолеть хозяйственную разруху, власти ужесточили политику закрепощения крестьян, увеличили налоговый гнет. Это вызывало протест народа.  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Верхушка общества была разобщена, между боярами и дворянами существовали противоречия.  Все это привело к ослаблению центральной власти.  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4098" name="Picture 2" descr="C:\Users\rekom\Desktop\106722411_db0e208201208d42d8e360079ddcd9b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6550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И за всем этим зорко следили давние недруги России -  поляки, шведы, татары, довольные ее ослаблением, готовые каждую минуту отхватить себе лакомый кусочек земли Русской.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Никогда русское государство не было так близко к распаду, как в период Смутного времени.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5122" name="Picture 2" descr="C:\Users\rekom\Desktop\79003169_LD_Dmitry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455615" cy="243867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532</TotalTime>
  <Words>771</Words>
  <Application>Microsoft Office PowerPoint</Application>
  <PresentationFormat>Экран (4:3)</PresentationFormat>
  <Paragraphs>91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Шаблон5</vt:lpstr>
      <vt:lpstr>Слайд 1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Слайд 16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203</cp:lastModifiedBy>
  <cp:revision>45</cp:revision>
  <dcterms:created xsi:type="dcterms:W3CDTF">2014-06-19T12:34:27Z</dcterms:created>
  <dcterms:modified xsi:type="dcterms:W3CDTF">2025-10-30T06:16:20Z</dcterms:modified>
</cp:coreProperties>
</file>