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62" r:id="rId5"/>
    <p:sldId id="264" r:id="rId6"/>
    <p:sldId id="265" r:id="rId7"/>
    <p:sldId id="268" r:id="rId8"/>
    <p:sldId id="266" r:id="rId9"/>
    <p:sldId id="267" r:id="rId10"/>
    <p:sldId id="263" r:id="rId11"/>
    <p:sldId id="274" r:id="rId12"/>
    <p:sldId id="272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95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059D6-01DB-4195-80DE-7D2D5FC58982}" type="datetimeFigureOut">
              <a:rPr lang="ru-RU" smtClean="0"/>
              <a:t>23.12.2025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23770-F45F-4839-ABA1-557BED1F1E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78271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059D6-01DB-4195-80DE-7D2D5FC58982}" type="datetimeFigureOut">
              <a:rPr lang="ru-RU" smtClean="0"/>
              <a:t>23.12.2025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23770-F45F-4839-ABA1-557BED1F1E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6135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059D6-01DB-4195-80DE-7D2D5FC58982}" type="datetimeFigureOut">
              <a:rPr lang="ru-RU" smtClean="0"/>
              <a:t>23.12.2025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23770-F45F-4839-ABA1-557BED1F1E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1651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059D6-01DB-4195-80DE-7D2D5FC58982}" type="datetimeFigureOut">
              <a:rPr lang="ru-RU" smtClean="0"/>
              <a:t>23.12.2025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23770-F45F-4839-ABA1-557BED1F1E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0341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059D6-01DB-4195-80DE-7D2D5FC58982}" type="datetimeFigureOut">
              <a:rPr lang="ru-RU" smtClean="0"/>
              <a:t>23.12.2025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23770-F45F-4839-ABA1-557BED1F1E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86419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059D6-01DB-4195-80DE-7D2D5FC58982}" type="datetimeFigureOut">
              <a:rPr lang="ru-RU" smtClean="0"/>
              <a:t>23.12.2025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23770-F45F-4839-ABA1-557BED1F1E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596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059D6-01DB-4195-80DE-7D2D5FC58982}" type="datetimeFigureOut">
              <a:rPr lang="ru-RU" smtClean="0"/>
              <a:t>23.12.2025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23770-F45F-4839-ABA1-557BED1F1E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15770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059D6-01DB-4195-80DE-7D2D5FC58982}" type="datetimeFigureOut">
              <a:rPr lang="ru-RU" smtClean="0"/>
              <a:t>23.12.2025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23770-F45F-4839-ABA1-557BED1F1E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7510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059D6-01DB-4195-80DE-7D2D5FC58982}" type="datetimeFigureOut">
              <a:rPr lang="ru-RU" smtClean="0"/>
              <a:t>23.12.2025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23770-F45F-4839-ABA1-557BED1F1E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3150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059D6-01DB-4195-80DE-7D2D5FC58982}" type="datetimeFigureOut">
              <a:rPr lang="ru-RU" smtClean="0"/>
              <a:t>23.12.2025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23770-F45F-4839-ABA1-557BED1F1E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9201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059D6-01DB-4195-80DE-7D2D5FC58982}" type="datetimeFigureOut">
              <a:rPr lang="ru-RU" smtClean="0"/>
              <a:t>23.12.2025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23770-F45F-4839-ABA1-557BED1F1E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46406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0059D6-01DB-4195-80DE-7D2D5FC58982}" type="datetimeFigureOut">
              <a:rPr lang="ru-RU" smtClean="0"/>
              <a:t>23.12.2025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A23770-F45F-4839-ABA1-557BED1F1E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8061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https://ds-ryabinka-megion-r86.gosweb.gosuslugi.ru/netcat_files/generated/89/154/906x510/285/a86a78ab6d6d0621561fff36c9b7d498.jpg?crop=0%3A0%3A0%3A0&amp;hash=bc78d853a6398d8143dd252041b640a8&amp;resize_mode=0&amp;wm_m=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8410"/>
            <a:ext cx="12192001" cy="68495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9071675" y="2771485"/>
            <a:ext cx="258821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Итоги 1 </a:t>
            </a:r>
          </a:p>
          <a:p>
            <a:r>
              <a:rPr lang="ru-RU" sz="4000" b="1" dirty="0" smtClean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полугодия </a:t>
            </a:r>
            <a:endParaRPr lang="ru-RU" sz="4000" b="1" dirty="0">
              <a:solidFill>
                <a:schemeClr val="bg1">
                  <a:lumMod val="9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039662" y="5014797"/>
            <a:ext cx="415233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Выполнила: Лебедева Наталья Иннокентьевна., </a:t>
            </a: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классный руководитель 5 класса 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60097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 descr="https://avatars.mds.yandex.net/i?id=d615644a9f6cf30067bdb1c50f6052f4_l-11382060-images-thumbs&amp;n=1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741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838199" y="0"/>
            <a:ext cx="11482953" cy="627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ru-RU" sz="36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Внеклассная работа </a:t>
            </a:r>
          </a:p>
          <a:p>
            <a:pPr>
              <a:spcAft>
                <a:spcPts val="1200"/>
              </a:spcAft>
            </a:pP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Внеклассная работа играет важную роль в развитие детей, помогает им раскрыть свои таланты, развить лидерские качества и научиться работать в команде. </a:t>
            </a:r>
          </a:p>
          <a:p>
            <a:pPr>
              <a:spcAft>
                <a:spcPts val="1200"/>
              </a:spcAft>
            </a:pP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Наши дети активно участвовали во всех школьных мероприятиях, а также показали хорошие результаты  в различных конкурсах, олимпиадах.  Многие из них заняли призовые места на различных уровнях. (по математике, биологии. 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Участвовали 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в конкурсах рисунков, творческих мастерских. Представили свои работы на научно-практических конференциях, где получили положительные отзывы от жюри. </a:t>
            </a:r>
          </a:p>
          <a:p>
            <a:pPr>
              <a:spcAft>
                <a:spcPts val="1200"/>
              </a:spcAft>
            </a:pP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Таким образом, внеклассная работа –это не только возможность проявить себя, но и важный шаг в формированию личности вашего ребёнка.  </a:t>
            </a:r>
            <a:endParaRPr lang="ru-RU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87456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 descr="https://avatars.mds.yandex.net/i?id=d615644a9f6cf30067bdb1c50f6052f4_l-11382060-images-thumbs&amp;n=1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371"/>
            <a:ext cx="12192000" cy="6741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141708" y="822783"/>
            <a:ext cx="102120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Разное (Решение организационных вопросов)   </a:t>
            </a:r>
            <a:endParaRPr lang="ru-RU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22793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8" name="Picture 6" descr="Picture background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488" y="0"/>
            <a:ext cx="11949193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 rot="10800000" flipV="1">
            <a:off x="1047897" y="1120677"/>
            <a:ext cx="981641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наступающим новым годом, уважаемые родители! Желаю вам чудесного и счастливого года, в котором вам удастся сделать всё, что задумали!  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Желаю семейного уюта и душевного тепла, постоянного взаимопонимания, благополучия и достатка!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72397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 descr="https://avatars.mds.yandex.net/i?id=d615644a9f6cf30067bdb1c50f6052f4_l-11382060-images-thumbs&amp;n=1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741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838200" y="640150"/>
            <a:ext cx="1116864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 smtClean="0">
                <a:solidFill>
                  <a:srgbClr val="FF0000"/>
                </a:solidFill>
              </a:rPr>
              <a:t>Повестка собрания:</a:t>
            </a:r>
          </a:p>
          <a:p>
            <a:r>
              <a:rPr lang="ru-RU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Итоги первого полугодия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Предварительная успеваемость</a:t>
            </a:r>
          </a:p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-Мастерская для родителей «Как избежать конфликтов со своим ребёнком?</a:t>
            </a:r>
          </a:p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-Разное (решение организационных вопросов)    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49960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 descr="https://avatars.mds.yandex.net/i?id=d615644a9f6cf30067bdb1c50f6052f4_l-11382060-images-thumbs&amp;n=1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2908"/>
            <a:ext cx="12192000" cy="6741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728421" y="29428"/>
            <a:ext cx="11282766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ru-RU" sz="3600" b="1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</a:t>
            </a:r>
            <a:r>
              <a:rPr lang="ru-RU" sz="36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акие </a:t>
            </a:r>
            <a:r>
              <a:rPr lang="ru-RU" sz="3600" b="1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причины снижения успеваемости могут быть у наших детей ? </a:t>
            </a:r>
            <a:endParaRPr lang="ru-RU" sz="3600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Причины снижения успеваемости </a:t>
            </a:r>
            <a:r>
              <a:rPr lang="ru-RU" sz="2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Физиологические изменения. 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Переход в среднюю школу может совпасть с началом физиологических изменений в организме ребенка. Ребенок начинает расти, становится плаксивым, все время хочет спать. Следствием этих явлений являются рассеянность, ослабление памяти, внимания.</a:t>
            </a:r>
          </a:p>
          <a:p>
            <a:pPr>
              <a:spcAft>
                <a:spcPts val="1200"/>
              </a:spcAft>
            </a:pP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Неуверенность в себе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Ребенок как бы заранее считает, что у него ничего не выйдет, и даже не решается пробовать. Причиной такой неуверенности в себе могут быть повышенная тревожность, давление со стороны близких, их излишняя требовательность, боязнь не оправдать ожиданий. У многих подростков наблюдается резкое падение самооценки. Помочь ребенку преодолеть эти трудности, почувствовать себя успешным и компетентным можно, только разобравшись в их причинах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69196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 descr="https://avatars.mds.yandex.net/i?id=d615644a9f6cf30067bdb1c50f6052f4_l-11382060-images-thumbs&amp;n=1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741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838200" y="551104"/>
            <a:ext cx="11143281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ru-RU" sz="2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Личные проблемы. 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Резкое ухудшение качества обучения может быть связано с личными проблемами ребенка: поссорился с другом, влюбился, проблемы в семье и т.д. Знание того, что тревожит ребенка, поможет с терпением и пониманием отнестись к его неуспеваемости. Иногда достаточно переждать какое-то время, и все войдет в колею, а иногда необходима поддержка и помощь специалиста — психолога. </a:t>
            </a:r>
          </a:p>
          <a:p>
            <a:pPr>
              <a:spcAft>
                <a:spcPts val="1200"/>
              </a:spcAft>
            </a:pPr>
            <a:r>
              <a:rPr lang="ru-RU" sz="2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Отсутствие </a:t>
            </a:r>
            <a:r>
              <a:rPr lang="ru-RU" sz="2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способностей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и интереса.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Скорее речь идет об отсутствии у ребенка каких-то выдающихся способностей, на что надеялись родители. </a:t>
            </a:r>
          </a:p>
          <a:p>
            <a:pPr>
              <a:spcAft>
                <a:spcPts val="1200"/>
              </a:spcAft>
            </a:pPr>
            <a:endParaRPr lang="ru-RU" sz="24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91008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 descr="https://avatars.mds.yandex.net/i?id=d615644a9f6cf30067bdb1c50f6052f4_l-11382060-images-thumbs&amp;n=1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741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681207" y="573437"/>
            <a:ext cx="59762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«Мастерская для родителей»</a:t>
            </a:r>
            <a:endParaRPr lang="ru-RU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318648" y="1219768"/>
            <a:ext cx="10035152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ru-RU" sz="2800" b="1" dirty="0" smtClean="0">
                <a:solidFill>
                  <a:schemeClr val="tx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Задания для родителей </a:t>
            </a:r>
          </a:p>
          <a:p>
            <a:pPr>
              <a:spcAft>
                <a:spcPts val="1200"/>
              </a:spcAft>
            </a:pP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26744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 descr="https://avatars.mds.yandex.net/i?id=d615644a9f6cf30067bdb1c50f6052f4_l-11382060-images-thumbs&amp;n=1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9606"/>
            <a:ext cx="12192000" cy="6741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2908068" y="5027"/>
            <a:ext cx="590988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Aft>
                <a:spcPts val="1200"/>
              </a:spcAft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«Как избежать конфликтов?»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87458" y="500011"/>
            <a:ext cx="12068014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 самом деле можно выделить четыре основные причины нарушений в поведении детей и возникновение конфликтных ситуаций </a:t>
            </a:r>
          </a:p>
          <a:p>
            <a:pPr>
              <a:spcAft>
                <a:spcPts val="1200"/>
              </a:spcAft>
            </a:pP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1.Борьба за внимание.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Внимание необходимо для эмоционального благополучия ребенка. Непослушание – это тоже возможность привлечь к себе внимание.</a:t>
            </a:r>
          </a:p>
          <a:p>
            <a:pPr>
              <a:spcAft>
                <a:spcPts val="1200"/>
              </a:spcAft>
            </a:pP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2.Борьба за самоутверждение.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Ребенок объявляет войну бесконечным указаниям, замечаниям взрослых.</a:t>
            </a:r>
          </a:p>
          <a:p>
            <a:pPr>
              <a:spcAft>
                <a:spcPts val="1200"/>
              </a:spcAft>
            </a:pP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3.Желание мщения.</a:t>
            </a:r>
          </a:p>
          <a:p>
            <a:pPr>
              <a:spcAft>
                <a:spcPts val="120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сравнение со старшими или младшими братьями и сестрами;</a:t>
            </a:r>
          </a:p>
          <a:p>
            <a:pPr>
              <a:spcAft>
                <a:spcPts val="120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-несправедливость и невыполненные обещания;</a:t>
            </a:r>
          </a:p>
          <a:p>
            <a:pPr>
              <a:spcAft>
                <a:spcPts val="1200"/>
              </a:spcAft>
            </a:pP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4.Неверие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 собственный успех, вызываемый учебными неуспехами, взаимоотношениями в классе учителем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>
              <a:spcAft>
                <a:spcPts val="1200"/>
              </a:spcAft>
            </a:pP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Таким образом, причины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могут быть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разные. 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Но мы должны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в первую очередь обратить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внимание на индивидуальность своего ребёнка, учитывая его возможности. </a:t>
            </a:r>
          </a:p>
          <a:p>
            <a:pPr>
              <a:spcAft>
                <a:spcPts val="1200"/>
              </a:spcAft>
            </a:pP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84244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 descr="https://avatars.mds.yandex.net/i?id=d615644a9f6cf30067bdb1c50f6052f4_l-11382060-images-thumbs&amp;n=1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741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520375" y="226211"/>
            <a:ext cx="56413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Конфликтные ситуации </a:t>
            </a:r>
            <a:endParaRPr lang="ru-RU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88936" y="808851"/>
            <a:ext cx="11603063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Конфликтные ситуации: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1)Катя не помыла посуду и плиту, после того как приготовила пирог, мама начала на неё ругаться. Девочка обиделась и закрылась в комнате</a:t>
            </a:r>
            <a:r>
              <a:rPr lang="ru-RU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Выход из этой ситуации:</a:t>
            </a:r>
          </a:p>
          <a:p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2)Саша, уже долго играет в компьютер, хотя мама попросила его помочь убрать в комнате. Мальчик начинает поднимать голос на маму.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Выход из этой ситуации:</a:t>
            </a:r>
          </a:p>
          <a:p>
            <a:r>
              <a:rPr lang="ru-RU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3)Рома поздно вернулся с улицы домой, хотя обещал маме, что вернется к назначенному времени. Возникла конфликтная ситуация между мамой и сыном.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Выход из этой ситуации: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81672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 descr="https://avatars.mds.yandex.net/i?id=d615644a9f6cf30067bdb1c50f6052f4_l-11382060-images-thumbs&amp;n=1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741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650930" y="493170"/>
            <a:ext cx="12027976" cy="52322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Таким образом, выйти из конфликтных ситуаций можно следующими способами:</a:t>
            </a:r>
          </a:p>
          <a:p>
            <a:pPr>
              <a:spcAft>
                <a:spcPts val="1200"/>
              </a:spcAft>
            </a:pP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Шаг первый.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Начинать необходимо с выслушивания ребенка. После того, как он убедится, что вы слышите его проблему, он с готовностью услышит вашу и примет участие в поисках совместного решения.</a:t>
            </a:r>
          </a:p>
          <a:p>
            <a:pPr>
              <a:spcAft>
                <a:spcPts val="120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Необходимо учиться правильно, говорить с ребенком.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Например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</a:p>
          <a:p>
            <a:pPr>
              <a:spcAft>
                <a:spcPts val="120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Мне тяжело и обидно вести хозяйство одной (вместо: «Вы все взвалили на меня»).</a:t>
            </a:r>
          </a:p>
          <a:p>
            <a:pPr>
              <a:spcAft>
                <a:spcPts val="120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Мне трудно идти так быстро (вместо: «Ты меня совсем загнал»).</a:t>
            </a:r>
          </a:p>
          <a:p>
            <a:pPr>
              <a:spcAft>
                <a:spcPts val="120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Мне неприятно видеть такой беспорядок в комнате (вместо: «Немедленно наведи порядок в своей комнате»).</a:t>
            </a:r>
          </a:p>
          <a:p>
            <a:pPr>
              <a:spcAft>
                <a:spcPts val="120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Чаще в своей речи употребляйте такие слова, как «мне», «меня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».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99983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 descr="https://avatars.mds.yandex.net/i?id=d615644a9f6cf30067bdb1c50f6052f4_l-11382060-images-thumbs&amp;n=1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371"/>
            <a:ext cx="12192000" cy="6741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007390" y="1024761"/>
            <a:ext cx="9562454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ru-RU" sz="28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Шаг второй.</a:t>
            </a:r>
            <a:endParaRPr lang="ru-RU" sz="28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Этот этап начинается с вопроса: «Как же нам быть?» После этого надо обязательно дать возможность ребенку первому предложить свое решение и только потом предлагать свои варианты (при этом ни одно решение ребенка не отвергается)</a:t>
            </a:r>
          </a:p>
          <a:p>
            <a:pPr>
              <a:spcAft>
                <a:spcPts val="1200"/>
              </a:spcAft>
            </a:pPr>
            <a:r>
              <a:rPr lang="ru-RU" sz="28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Шаг третий.</a:t>
            </a:r>
            <a:endParaRPr lang="ru-RU" sz="2800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На этом этапе происходит обсуждение предложений и выбирается наиболее приемлемое.</a:t>
            </a:r>
            <a:endParaRPr lang="ru-RU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449404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</TotalTime>
  <Words>616</Words>
  <Application>Microsoft Office PowerPoint</Application>
  <PresentationFormat>Широкоэкранный</PresentationFormat>
  <Paragraphs>55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Natalia</dc:creator>
  <cp:lastModifiedBy>Natalia</cp:lastModifiedBy>
  <cp:revision>23</cp:revision>
  <dcterms:created xsi:type="dcterms:W3CDTF">2025-12-18T00:19:04Z</dcterms:created>
  <dcterms:modified xsi:type="dcterms:W3CDTF">2025-12-23T01:11:49Z</dcterms:modified>
</cp:coreProperties>
</file>