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5573-0E83-43EA-82E2-101360E656B6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61443-ACD9-406C-8FC6-3E5999EEB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5573-0E83-43EA-82E2-101360E656B6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61443-ACD9-406C-8FC6-3E5999EEB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5573-0E83-43EA-82E2-101360E656B6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61443-ACD9-406C-8FC6-3E5999EEB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5573-0E83-43EA-82E2-101360E656B6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61443-ACD9-406C-8FC6-3E5999EEB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5573-0E83-43EA-82E2-101360E656B6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61443-ACD9-406C-8FC6-3E5999EEB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5573-0E83-43EA-82E2-101360E656B6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61443-ACD9-406C-8FC6-3E5999EEBCB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5573-0E83-43EA-82E2-101360E656B6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61443-ACD9-406C-8FC6-3E5999EEB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5573-0E83-43EA-82E2-101360E656B6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61443-ACD9-406C-8FC6-3E5999EEB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5573-0E83-43EA-82E2-101360E656B6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61443-ACD9-406C-8FC6-3E5999EEB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5573-0E83-43EA-82E2-101360E656B6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261443-ACD9-406C-8FC6-3E5999EEB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85573-0E83-43EA-82E2-101360E656B6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61443-ACD9-406C-8FC6-3E5999EEBCB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B85573-0E83-43EA-82E2-101360E656B6}" type="datetimeFigureOut">
              <a:rPr lang="ru-RU" smtClean="0"/>
              <a:t>28.12.2015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D9261443-ACD9-406C-8FC6-3E5999EEBCB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ТЕКСТОВАЯ И ГРАФИЧЕСКАЯ МОДЕЛИ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4 КЛАСС</a:t>
            </a:r>
            <a:endParaRPr lang="ru-RU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300192" y="3861048"/>
            <a:ext cx="2232248" cy="1656184"/>
          </a:xfrm>
          <a:prstGeom prst="rect">
            <a:avLst/>
          </a:prstGeom>
        </p:spPr>
        <p:txBody>
          <a:bodyPr vert="horz" lIns="91440" tIns="9144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latin typeface="+mj-lt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0" y="5229200"/>
            <a:ext cx="4414001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Выполнил учитель информатики</a:t>
            </a:r>
          </a:p>
          <a:p>
            <a:pPr algn="ctr"/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МКОУ СОШ № 14</a:t>
            </a:r>
          </a:p>
          <a:p>
            <a:pPr algn="ctr"/>
            <a:r>
              <a:rPr lang="ru-RU" sz="1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Пос.Пятигорский</a:t>
            </a:r>
            <a:r>
              <a:rPr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Ставропольский край</a:t>
            </a:r>
          </a:p>
          <a:p>
            <a:pPr algn="ctr"/>
            <a:r>
              <a:rPr lang="ru-RU" sz="16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Громакова</a:t>
            </a:r>
            <a:r>
              <a:rPr lang="ru-RU" sz="1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Татьяна Ивановна</a:t>
            </a:r>
            <a:endParaRPr lang="ru-RU" sz="1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592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ДОМАШНЕЕ ЗАДАНИЕ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§ 14  СТР 15 – 20 </a:t>
            </a:r>
          </a:p>
          <a:p>
            <a:pPr algn="ctr"/>
            <a:endParaRPr lang="ru-RU" sz="2400" dirty="0"/>
          </a:p>
          <a:p>
            <a:pPr algn="ctr"/>
            <a:endParaRPr lang="ru-RU" sz="2400" dirty="0" smtClean="0"/>
          </a:p>
          <a:p>
            <a:pPr algn="ctr"/>
            <a:r>
              <a:rPr lang="ru-RU" sz="2400" dirty="0" smtClean="0"/>
              <a:t> РАБОЧАЯ ТЕТРАДЬ К ПАРАГРАФУ § 14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9670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/>
            <a:r>
              <a:rPr lang="ru-RU" sz="2000" dirty="0">
                <a:latin typeface="Arial Narrow" pitchFamily="34" charset="0"/>
              </a:rPr>
              <a:t>ДАННЫЙ УРОК ПОДГОТОВЛЕН К УЧЕБНИКУ</a:t>
            </a:r>
          </a:p>
          <a:p>
            <a:pPr marL="0" indent="0" algn="ctr"/>
            <a:r>
              <a:rPr lang="ru-RU" sz="2000" dirty="0">
                <a:latin typeface="Arial Narrow" pitchFamily="34" charset="0"/>
              </a:rPr>
              <a:t>4 КЛАСС     ИНФОРМАТИКА</a:t>
            </a:r>
          </a:p>
          <a:p>
            <a:pPr marL="0" indent="0" algn="ctr"/>
            <a:r>
              <a:rPr lang="ru-RU" sz="2000" dirty="0">
                <a:latin typeface="Arial Narrow" pitchFamily="34" charset="0"/>
              </a:rPr>
              <a:t>ФГОС </a:t>
            </a:r>
          </a:p>
          <a:p>
            <a:pPr marL="0" indent="0" algn="ctr"/>
            <a:endParaRPr lang="ru-RU" dirty="0">
              <a:latin typeface="Arial Narrow" pitchFamily="34" charset="0"/>
            </a:endParaRPr>
          </a:p>
          <a:p>
            <a:pPr marL="0" indent="0" algn="ctr"/>
            <a:endParaRPr lang="ru-RU" dirty="0">
              <a:latin typeface="Arial Narrow" pitchFamily="34" charset="0"/>
            </a:endParaRPr>
          </a:p>
          <a:p>
            <a:pPr marL="0" indent="0" algn="ctr"/>
            <a:r>
              <a:rPr lang="ru-RU" dirty="0" err="1"/>
              <a:t>Н.В.Матвеева</a:t>
            </a:r>
            <a:endParaRPr lang="ru-RU" dirty="0"/>
          </a:p>
          <a:p>
            <a:pPr marL="0" indent="0" algn="ctr"/>
            <a:r>
              <a:rPr lang="ru-RU" dirty="0" err="1"/>
              <a:t>Е.Н.Челак</a:t>
            </a:r>
            <a:endParaRPr lang="ru-RU" dirty="0"/>
          </a:p>
          <a:p>
            <a:pPr marL="0" indent="0" algn="ctr"/>
            <a:r>
              <a:rPr lang="ru-RU" dirty="0" err="1"/>
              <a:t>Н.К.Конопатова</a:t>
            </a:r>
            <a:endParaRPr lang="ru-RU" dirty="0"/>
          </a:p>
          <a:p>
            <a:pPr marL="0" indent="0" algn="ctr"/>
            <a:r>
              <a:rPr lang="ru-RU" dirty="0" err="1"/>
              <a:t>Л.П.Панкратова</a:t>
            </a:r>
            <a:endParaRPr lang="ru-RU" dirty="0"/>
          </a:p>
          <a:p>
            <a:pPr marL="0" indent="0" algn="ctr"/>
            <a:r>
              <a:rPr lang="ru-RU" dirty="0" err="1"/>
              <a:t>Н.А.Нурова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115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урока: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925504" cy="3579849"/>
          </a:xfrm>
        </p:spPr>
        <p:txBody>
          <a:bodyPr/>
          <a:lstStyle/>
          <a:p>
            <a:r>
              <a:rPr lang="ru-RU" dirty="0" smtClean="0"/>
              <a:t>Понять, что такое текстовая модель</a:t>
            </a:r>
          </a:p>
          <a:p>
            <a:r>
              <a:rPr lang="ru-RU" dirty="0" smtClean="0"/>
              <a:t>Понять, что такое графическая модель</a:t>
            </a:r>
          </a:p>
          <a:p>
            <a:r>
              <a:rPr lang="ru-RU" dirty="0" smtClean="0"/>
              <a:t>Научиться создавать текстовые и графические модели отношений между понятиями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681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686976"/>
          </a:xfrm>
        </p:spPr>
        <p:txBody>
          <a:bodyPr/>
          <a:lstStyle/>
          <a:p>
            <a:pPr algn="ctr"/>
            <a:r>
              <a:rPr lang="ru-RU" dirty="0" smtClean="0"/>
              <a:t>Текстовая модель – описание любого объекта в виде текста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23773">
            <a:off x="688152" y="2586113"/>
            <a:ext cx="4237523" cy="3334862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3727">
            <a:off x="4335218" y="2059242"/>
            <a:ext cx="3917277" cy="291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38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407056"/>
          </a:xfrm>
        </p:spPr>
        <p:txBody>
          <a:bodyPr/>
          <a:lstStyle/>
          <a:p>
            <a:pPr algn="ctr"/>
            <a:r>
              <a:rPr lang="ru-RU" dirty="0" smtClean="0"/>
              <a:t>ГРАФИЧЕСКАЯ МОДЕЛЬ – ИЗОБРАЖЕНИЕ ОБЪЕКТА НА РИСУНКЕ, СХЕМЕ ИЛИ ФОТОГРАФИИ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913412">
            <a:off x="221632" y="4163881"/>
            <a:ext cx="3568684" cy="1794513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772816"/>
            <a:ext cx="3240360" cy="243027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07499">
            <a:off x="5307914" y="1878271"/>
            <a:ext cx="3030084" cy="270892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4293096"/>
            <a:ext cx="2304256" cy="2212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09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179176"/>
              </p:ext>
            </p:extLst>
          </p:nvPr>
        </p:nvGraphicFramePr>
        <p:xfrm>
          <a:off x="1475656" y="476672"/>
          <a:ext cx="6096000" cy="4268935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048000"/>
                <a:gridCol w="3048000"/>
              </a:tblGrid>
              <a:tr h="151216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ТЕКСТОВАЯ МОДЕЛЬ ОТНОШЕНИЙ МЕЖДУ ПОНЯТИЯМИ</a:t>
                      </a:r>
                      <a:r>
                        <a:rPr lang="ru-RU" sz="2000" baseline="0" dirty="0" smtClean="0"/>
                        <a:t> В ВИДЕ СУЖДЕНИЯ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ГРАФИЧЕСКАЯ МОДЕЛЬ ОТНОШЕНИЙ МЕЖДУ ПОНЯТИЯМИ В ВИДЕ КРУГОВ ЭЙЛЕРА</a:t>
                      </a:r>
                      <a:endParaRPr lang="ru-RU" sz="2000" dirty="0"/>
                    </a:p>
                  </a:txBody>
                  <a:tcPr/>
                </a:tc>
              </a:tr>
              <a:tr h="2653495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</a:rPr>
                        <a:t>КАЖДАЯ</a:t>
                      </a:r>
                      <a:r>
                        <a:rPr lang="ru-RU" sz="2400" b="1" baseline="0" dirty="0" smtClean="0">
                          <a:solidFill>
                            <a:srgbClr val="FF0000"/>
                          </a:solidFill>
                        </a:rPr>
                        <a:t> ЕЛЬ ЕСТЬ ХВОЙНОЕ ДЕРЕВО, НО НЕ ВСЯКОЕ ХВОЙНОЕ ДЕРЕВО ЕСТЬ ЕЛЬ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Блок-схема: узел 4"/>
          <p:cNvSpPr/>
          <p:nvPr/>
        </p:nvSpPr>
        <p:spPr>
          <a:xfrm>
            <a:off x="4788023" y="2231180"/>
            <a:ext cx="2522093" cy="237626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Блок-схема: узел 5"/>
          <p:cNvSpPr/>
          <p:nvPr/>
        </p:nvSpPr>
        <p:spPr>
          <a:xfrm>
            <a:off x="5806965" y="3469550"/>
            <a:ext cx="648072" cy="648072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40958" y="2780928"/>
            <a:ext cx="2016224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Хвойное дерево</a:t>
            </a:r>
            <a:endParaRPr lang="ru-RU" sz="1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71154" y="3608920"/>
            <a:ext cx="51969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Ель</a:t>
            </a:r>
            <a:endParaRPr lang="ru-RU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8620" y="5053099"/>
            <a:ext cx="816165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левом столбце таблицы – суждение, в правом столбце – круги Эйлера</a:t>
            </a:r>
            <a:endParaRPr lang="ru-RU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201" y="5485831"/>
            <a:ext cx="847332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Суждение является текстовой моделью (отношения между понятиями «ель» и «хвойное дерево</a:t>
            </a:r>
            <a:endParaRPr lang="ru-RU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2814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20058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3000" dirty="0" smtClean="0">
                <a:solidFill>
                  <a:srgbClr val="C00000"/>
                </a:solidFill>
              </a:rPr>
              <a:t>Текстовая модель (суждение) и графическая модель (круги Эйлера) – это два разных способа моделирования отношений между понятиями</a:t>
            </a:r>
          </a:p>
          <a:p>
            <a:endParaRPr lang="ru-RU" dirty="0">
              <a:solidFill>
                <a:srgbClr val="C00000"/>
              </a:solidFill>
            </a:endParaRPr>
          </a:p>
          <a:p>
            <a:endParaRPr lang="ru-RU" dirty="0" smtClean="0">
              <a:solidFill>
                <a:srgbClr val="C0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  <a:p>
            <a:endParaRPr lang="ru-RU" dirty="0" smtClean="0">
              <a:solidFill>
                <a:srgbClr val="C00000"/>
              </a:solidFill>
            </a:endParaRPr>
          </a:p>
          <a:p>
            <a:pPr algn="ctr"/>
            <a:r>
              <a:rPr lang="ru-RU" sz="3000" dirty="0" smtClean="0">
                <a:solidFill>
                  <a:srgbClr val="C00000"/>
                </a:solidFill>
                <a:cs typeface="Aharoni" pitchFamily="2" charset="-79"/>
              </a:rPr>
              <a:t>ТЕКСТОВАЯ И ГРАФИЧЕСКАЯ МОДЕЛИ ПОМОГАЮТ ИЗУЧАТЬ ОБЪЕКТЫ РЕАЛЬНОЙ ДЕЙСТВИТЕЛЬНОСТИ, В ТОМ ЧИСЛЕ И ОТНОШЕНИЯ МЕЖДУ НИМИ</a:t>
            </a:r>
            <a:endParaRPr lang="ru-RU" sz="3000" dirty="0">
              <a:solidFill>
                <a:srgbClr val="C00000"/>
              </a:solidFill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0730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437834"/>
              </p:ext>
            </p:extLst>
          </p:nvPr>
        </p:nvGraphicFramePr>
        <p:xfrm>
          <a:off x="1475656" y="1412776"/>
          <a:ext cx="6096000" cy="36724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Текстовая модель сложного суждения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Графическая</a:t>
                      </a:r>
                      <a:r>
                        <a:rPr lang="ru-RU" baseline="0" dirty="0" smtClean="0"/>
                        <a:t> модель сложного суждения в виде кругов Эйлера</a:t>
                      </a:r>
                      <a:endParaRPr lang="ru-RU" dirty="0"/>
                    </a:p>
                  </a:txBody>
                  <a:tcPr/>
                </a:tc>
              </a:tr>
              <a:tr h="275800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Не каждое (некоторое) живое</a:t>
                      </a:r>
                      <a:r>
                        <a:rPr lang="ru-RU" sz="2400" baseline="0" dirty="0" smtClean="0"/>
                        <a:t> существо умеет плавать и не каждый плавающий объект есть живое существо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Блок-схема: узел 5"/>
          <p:cNvSpPr/>
          <p:nvPr/>
        </p:nvSpPr>
        <p:spPr>
          <a:xfrm>
            <a:off x="5580112" y="2752960"/>
            <a:ext cx="1800200" cy="1706172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узел 4"/>
          <p:cNvSpPr/>
          <p:nvPr/>
        </p:nvSpPr>
        <p:spPr>
          <a:xfrm>
            <a:off x="4586939" y="2730940"/>
            <a:ext cx="1692188" cy="1728192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281790" y="3307004"/>
            <a:ext cx="18002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904148" y="3284984"/>
            <a:ext cx="18002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жс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4048" y="3308704"/>
            <a:ext cx="18002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пжс</a:t>
            </a:r>
            <a:endParaRPr lang="ru-RU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8704" y="5229200"/>
            <a:ext cx="366119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 – «плавающий объект»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24378" y="5229200"/>
            <a:ext cx="330949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ЖС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– «живое существо»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97879" y="6021288"/>
            <a:ext cx="515134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ПЖС</a:t>
            </a:r>
            <a:r>
              <a:rPr lang="ru-RU" sz="2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– «плавающее живое существо»</a:t>
            </a:r>
            <a:endParaRPr lang="ru-RU" sz="2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477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201386"/>
              </p:ext>
            </p:extLst>
          </p:nvPr>
        </p:nvGraphicFramePr>
        <p:xfrm>
          <a:off x="1475656" y="476672"/>
          <a:ext cx="6096000" cy="4268935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3048000"/>
                <a:gridCol w="3048000"/>
              </a:tblGrid>
              <a:tr h="1512168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ТЕКСТОВАЯ МОДЕЛЬ ОТНОШЕНИЙ МЕЖДУ ПОНЯТИЯМИ</a:t>
                      </a:r>
                      <a:r>
                        <a:rPr lang="ru-RU" sz="2000" baseline="0" dirty="0" smtClean="0"/>
                        <a:t> В ВИДЕ СУЖДЕНИЯ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ГРАФИЧЕСКАЯ МОДЕЛЬ ОТНОШЕНИЙ МЕЖДУ ПОНЯТИЯМИ В ВИДЕ КРУГОВ ЭЙЛЕРА</a:t>
                      </a:r>
                      <a:endParaRPr lang="ru-RU" sz="2000" dirty="0"/>
                    </a:p>
                  </a:txBody>
                  <a:tcPr/>
                </a:tc>
              </a:tr>
              <a:tr h="265349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Не все мобильные телефоны принадлежат мне</a:t>
                      </a:r>
                      <a:endParaRPr lang="ru-RU" sz="24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Блок-схема: узел 4"/>
          <p:cNvSpPr/>
          <p:nvPr/>
        </p:nvSpPr>
        <p:spPr>
          <a:xfrm>
            <a:off x="4788023" y="2231180"/>
            <a:ext cx="2522093" cy="237626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Блок-схема: узел 5"/>
          <p:cNvSpPr/>
          <p:nvPr/>
        </p:nvSpPr>
        <p:spPr>
          <a:xfrm>
            <a:off x="5806965" y="3469550"/>
            <a:ext cx="648072" cy="648072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040958" y="2780928"/>
            <a:ext cx="2016224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ВМТ</a:t>
            </a:r>
            <a:endParaRPr lang="ru-RU" sz="1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95010" y="3608920"/>
            <a:ext cx="67198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ММТ</a:t>
            </a:r>
            <a:endParaRPr lang="ru-RU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8620" y="5053099"/>
            <a:ext cx="816165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левом столбце таблицы – суждение, в правом столбце – круги Эйлера</a:t>
            </a:r>
            <a:endParaRPr lang="ru-RU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90201" y="5485831"/>
            <a:ext cx="847332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Суждение является текстовой моделью (отношения между понятиями «ММТ» и «ВМТ»</a:t>
            </a:r>
          </a:p>
          <a:p>
            <a:pPr algn="ctr"/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«ММТ» - мой мобильный телефон, «ВМТ» – все мобильные телефоны</a:t>
            </a:r>
            <a:endParaRPr lang="ru-RU" sz="2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4637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ГЛАВНОЕ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56792"/>
            <a:ext cx="7520940" cy="3579849"/>
          </a:xfrm>
        </p:spPr>
        <p:txBody>
          <a:bodyPr>
            <a:normAutofit/>
          </a:bodyPr>
          <a:lstStyle/>
          <a:p>
            <a:pPr marL="457200" indent="-457200" algn="ctr">
              <a:buFont typeface="Wingdings" pitchFamily="2" charset="2"/>
              <a:buChar char="v"/>
            </a:pPr>
            <a:r>
              <a:rPr lang="ru-RU" sz="2800" dirty="0" smtClean="0"/>
              <a:t>СУЖДЕНИЕ, ОПИСЫВАЮЩЕЕ ОТНОШЕНИЯ МЕЖДУ ПОНЯТИЯМИ, - ЭТО ТЕКСТОВАЯ МОДЕЛЬ ОТНОШЕНИЙ МЕЖДУ ПОНЯТИЯМИ</a:t>
            </a:r>
          </a:p>
          <a:p>
            <a:pPr marL="457200" indent="-457200" algn="ctr">
              <a:buFont typeface="Wingdings" pitchFamily="2" charset="2"/>
              <a:buChar char="v"/>
            </a:pPr>
            <a:endParaRPr lang="ru-RU" sz="2800" dirty="0" smtClean="0"/>
          </a:p>
          <a:p>
            <a:pPr marL="457200" indent="-457200" algn="ctr">
              <a:buFont typeface="Wingdings" pitchFamily="2" charset="2"/>
              <a:buChar char="v"/>
            </a:pPr>
            <a:r>
              <a:rPr lang="ru-RU" sz="2800" dirty="0" smtClean="0"/>
              <a:t>МОДЕЛЬ ОТНОШЕНИЙ МЕЖДУ ПОНЯТИЯМИ МОЖНО ПРЕДСТАВИТЬ В ВИДЕ КРУГОВ ЭЙЛЕРА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4868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96</TotalTime>
  <Words>335</Words>
  <Application>Microsoft Office PowerPoint</Application>
  <PresentationFormat>Экран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Углы</vt:lpstr>
      <vt:lpstr>ТЕКСТОВАЯ И ГРАФИЧЕСКАЯ МОДЕЛИ</vt:lpstr>
      <vt:lpstr>Тема урока:</vt:lpstr>
      <vt:lpstr>Текстовая модель – описание любого объекта в виде текста</vt:lpstr>
      <vt:lpstr>ГРАФИЧЕСКАЯ МОДЕЛЬ – ИЗОБРАЖЕНИЕ ОБЪЕКТА НА РИСУНКЕ, СХЕМЕ ИЛИ ФОТОГРАФИИ</vt:lpstr>
      <vt:lpstr>Презентация PowerPoint</vt:lpstr>
      <vt:lpstr>Презентация PowerPoint</vt:lpstr>
      <vt:lpstr>Презентация PowerPoint</vt:lpstr>
      <vt:lpstr>Презентация PowerPoint</vt:lpstr>
      <vt:lpstr>ГЛАВНОЕ</vt:lpstr>
      <vt:lpstr>ДОМАШНЕЕ ЗАДАНИЕ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ТЕКСТОВАЯ И ГРАФИЧЕСКАЯ МОДЕЛИ</dc:title>
  <dc:creator>Сервер</dc:creator>
  <cp:lastModifiedBy>Сервер</cp:lastModifiedBy>
  <cp:revision>10</cp:revision>
  <dcterms:created xsi:type="dcterms:W3CDTF">2015-12-28T08:07:11Z</dcterms:created>
  <dcterms:modified xsi:type="dcterms:W3CDTF">2015-12-28T09:45:33Z</dcterms:modified>
</cp:coreProperties>
</file>