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7" r:id="rId4"/>
    <p:sldId id="268" r:id="rId5"/>
    <p:sldId id="256" r:id="rId6"/>
    <p:sldId id="266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5" r:id="rId15"/>
    <p:sldId id="269" r:id="rId16"/>
    <p:sldId id="270" r:id="rId17"/>
    <p:sldId id="273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13AA-9750-45A3-995D-962DCF868552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83A8-EC3E-4BC6-99B1-DD8929191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83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5BA3-7BBC-48B2-A7B4-E30C94CE29C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331F-8C35-4DA0-B282-181BB452F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«АЧИНСКИЙ ТОРГОВО – ЭКОНОМИЧЕСКИЙ ТЕХНИКУМ»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7577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«Утюг -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от каменного века до наших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дней»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студентка группы 1МПр-9-25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Кураленко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Ачинск,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ГАЗОВЫЕ УТЮГИ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стория утюга (22 фото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191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1.mirtesen.ru/images/upload/20032771717/big.jpeg?2010020915340593264603"/>
          <p:cNvPicPr/>
          <p:nvPr/>
        </p:nvPicPr>
        <p:blipFill>
          <a:blip r:embed="rId4" cstate="print"/>
          <a:srcRect t="3333" b="16666"/>
          <a:stretch>
            <a:fillRect/>
          </a:stretch>
        </p:blipFill>
        <p:spPr bwMode="auto">
          <a:xfrm>
            <a:off x="5429256" y="1714488"/>
            <a:ext cx="28479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4431985"/>
            <a:ext cx="78342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 веке на улицах распространялось газовое освещение.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Среди богатого населения самым модным стал газовый утюг, которые нагревался газом. На крышке такого утюга располагался насос, по нему газ из баллона попадал в горелку.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лавный недостаток –  взрывы, пожары и жертвы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Днем рождения электрического утюга можно считать 6 июня 1882 года. Американец Генри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запатентовал изобретенный им электрический утюг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стория утюга (22 фото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271464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стория утюга (22 фото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357431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929199"/>
            <a:ext cx="79296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1903 году изобретатель Эрл Ричардсон демонстрировал свое изобретение - облегченный утюг с электрическим нагревом. Нагревателем в нем стала электрическая спираль, размещенная внутри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Световой утюг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6249" y="428605"/>
            <a:ext cx="3929090" cy="6429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Утюг без шнура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&amp;Mcy;&amp;ocy;&amp;lcy;&amp;ocy;&amp;dcy;&amp;ycy;&amp;iecy; &amp;tcy;&amp;ocy;&amp;lcy;&amp;softcy;&amp;yacy;&amp;tcy;&amp;tcy;&amp;icy;&amp;ncy;&amp;tscy;&amp;ycy; &amp;scy;&amp;ocy;&amp;zcy;&amp;dcy;&amp;acy;&amp;lcy;&amp;icy; &amp;scy;&amp;vcy;&amp;iecy;&amp;tcy;&amp;ocy;&amp;vcy;&amp;ocy;&amp;jcy; &amp;ucy;&amp;tcy;&amp;yucy;&amp;gcy; &amp;scy; &amp;pcy;&amp;rcy;&amp;ocy;&amp;gcy;&amp;rcy;&amp;acy;&amp;mcy;&amp;mcy;&amp;ncy;&amp;ycy;&amp;mcy; &amp;ucy;&amp;pcy;&amp;rcy;&amp;acy;&amp;vcy;&amp;lcy;&amp;iecy;&amp;ncy;&amp;icy;&amp;iecy;&amp;mcy; - &amp;Vcy;&amp;scy;&amp;iecy; &amp;scy;&amp;acy;&amp;mcy;&amp;ocy;&amp;iecy; &amp;icy;&amp;ncy;&amp;tcy;&amp;iecy;&amp;rcy;&amp;iecy;&amp;scy;&amp;ncy;&amp;ocy;&amp;iecy;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6845"/>
          <a:stretch>
            <a:fillRect/>
          </a:stretch>
        </p:blipFill>
        <p:spPr bwMode="auto">
          <a:xfrm>
            <a:off x="428596" y="2214554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&amp;Ucy;&amp;tcy;&amp;yucy;&amp;gcy;&amp;icy; Philips &amp;Dcy;&amp;ocy;&amp;scy;&amp;tcy;&amp;acy;&amp;vcy;&amp;kcy;&amp;acy; &amp;pcy;&amp;ocy; &amp;Mcy;&amp;ocy;&amp;scy;&amp;kcy;&amp;vcy;&amp;iecy;. . &amp;Pcy;&amp;rcy;&amp;ocy;&amp;dcy;&amp;acy;&amp;zhcy;&amp;acy; &amp;vcy; &amp;kcy;&amp;rcy;&amp;iecy;&amp;dcy;&amp;icy;&amp;tcy;.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21486" r="23196" b="6410"/>
          <a:stretch>
            <a:fillRect/>
          </a:stretch>
        </p:blipFill>
        <p:spPr bwMode="auto">
          <a:xfrm>
            <a:off x="4929191" y="1142985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Подошва из алюминия;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 Подошва из нержавеющей стали;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 Подошва из керамики и металлокерамики;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Подошва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тефлона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титана и стеклокерамики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609301/f_clip_image0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28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История утюга (22 фото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434431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00NIKON\DSCN1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518" r="5189"/>
          <a:stretch>
            <a:fillRect/>
          </a:stretch>
        </p:blipFill>
        <p:spPr bwMode="auto">
          <a:xfrm>
            <a:off x="285720" y="357166"/>
            <a:ext cx="4104344" cy="4143404"/>
          </a:xfrm>
          <a:prstGeom prst="flowChartAlternateProcess">
            <a:avLst/>
          </a:prstGeom>
          <a:noFill/>
        </p:spPr>
      </p:pic>
      <p:pic>
        <p:nvPicPr>
          <p:cNvPr id="1029" name="Picture 5" descr="G:\100NIKON\DSCN1406.JPG"/>
          <p:cNvPicPr>
            <a:picLocks noChangeAspect="1" noChangeArrowheads="1"/>
          </p:cNvPicPr>
          <p:nvPr/>
        </p:nvPicPr>
        <p:blipFill>
          <a:blip r:embed="rId4" cstate="print"/>
          <a:srcRect l="22133" t="8041" r="13201"/>
          <a:stretch>
            <a:fillRect/>
          </a:stretch>
        </p:blipFill>
        <p:spPr bwMode="auto">
          <a:xfrm>
            <a:off x="4572000" y="2071678"/>
            <a:ext cx="4147872" cy="4424378"/>
          </a:xfrm>
          <a:prstGeom prst="flowChartAlternateProcess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pic>
        <p:nvPicPr>
          <p:cNvPr id="3" name="Picture 3" descr="G:\100NIKON\DSCN1405.JPG"/>
          <p:cNvPicPr>
            <a:picLocks noChangeAspect="1" noChangeArrowheads="1"/>
          </p:cNvPicPr>
          <p:nvPr/>
        </p:nvPicPr>
        <p:blipFill>
          <a:blip r:embed="rId3" cstate="print"/>
          <a:srcRect l="9313" t="10417"/>
          <a:stretch>
            <a:fillRect/>
          </a:stretch>
        </p:blipFill>
        <p:spPr bwMode="auto">
          <a:xfrm>
            <a:off x="785786" y="357166"/>
            <a:ext cx="3500462" cy="4610437"/>
          </a:xfrm>
          <a:prstGeom prst="flowChartAlternateProcess">
            <a:avLst/>
          </a:prstGeom>
          <a:noFill/>
        </p:spPr>
      </p:pic>
      <p:pic>
        <p:nvPicPr>
          <p:cNvPr id="4" name="Picture 2" descr="G:\100NIKON\DSCN1407.JPG"/>
          <p:cNvPicPr>
            <a:picLocks noChangeAspect="1" noChangeArrowheads="1"/>
          </p:cNvPicPr>
          <p:nvPr/>
        </p:nvPicPr>
        <p:blipFill>
          <a:blip r:embed="rId4" cstate="print"/>
          <a:srcRect l="11572" r="10731"/>
          <a:stretch>
            <a:fillRect/>
          </a:stretch>
        </p:blipFill>
        <p:spPr bwMode="auto">
          <a:xfrm>
            <a:off x="4357686" y="2571744"/>
            <a:ext cx="4572032" cy="4161877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pic>
        <p:nvPicPr>
          <p:cNvPr id="2" name="Рисунок 1" descr="G:\100NIKON\DSCN1409.JPG"/>
          <p:cNvPicPr/>
          <p:nvPr/>
        </p:nvPicPr>
        <p:blipFill>
          <a:blip r:embed="rId3" cstate="print"/>
          <a:srcRect l="21241" r="15650"/>
          <a:stretch>
            <a:fillRect/>
          </a:stretch>
        </p:blipFill>
        <p:spPr bwMode="auto">
          <a:xfrm>
            <a:off x="714348" y="428604"/>
            <a:ext cx="3751260" cy="44577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100NIKON\DSCN1415.JPG"/>
          <p:cNvPicPr/>
          <p:nvPr/>
        </p:nvPicPr>
        <p:blipFill>
          <a:blip r:embed="rId4" cstate="print"/>
          <a:srcRect l="38643" r="23677"/>
          <a:stretch>
            <a:fillRect/>
          </a:stretch>
        </p:blipFill>
        <p:spPr bwMode="auto">
          <a:xfrm>
            <a:off x="5786446" y="2000240"/>
            <a:ext cx="2524127" cy="435771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pic>
        <p:nvPicPr>
          <p:cNvPr id="3" name="Рисунок 2" descr="G:\100NIKON\DSCN1414.JPG"/>
          <p:cNvPicPr/>
          <p:nvPr/>
        </p:nvPicPr>
        <p:blipFill>
          <a:blip r:embed="rId3" cstate="print"/>
          <a:srcRect l="21646" r="14618"/>
          <a:stretch>
            <a:fillRect/>
          </a:stretch>
        </p:blipFill>
        <p:spPr bwMode="auto">
          <a:xfrm>
            <a:off x="357158" y="428604"/>
            <a:ext cx="3786214" cy="44543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100NIKON\DSCN1417.JPG"/>
          <p:cNvPicPr/>
          <p:nvPr/>
        </p:nvPicPr>
        <p:blipFill>
          <a:blip r:embed="rId4" cstate="print"/>
          <a:srcRect l="15874" r="7478"/>
          <a:stretch>
            <a:fillRect/>
          </a:stretch>
        </p:blipFill>
        <p:spPr bwMode="auto">
          <a:xfrm>
            <a:off x="4429125" y="2214554"/>
            <a:ext cx="4391348" cy="438279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Время бежит и диктует свои условия, с каждым годом гладильное  оборудование для влажно-тепловой обработки изделий исправляет недостатки прошлых лет и совершенствуется, а наш труд облегчается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Каменный век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14338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люди гладили свои шкуры специальной отполированной костью убитого мамонта или плоским, тяжелым  камнем. На ровной поверхности расстилали одежду, сверху придавливали камнем и так оставляли на некоторое время</a:t>
            </a:r>
          </a:p>
        </p:txBody>
      </p:sp>
      <p:pic>
        <p:nvPicPr>
          <p:cNvPr id="8" name="Рисунок 7" descr="&amp;pcy;&amp;iecy;&amp;rcy;&amp;vcy;&amp;ocy;&amp;bcy;&amp;ycy;&amp;tcy;&amp;ncy;&amp;ycy;&amp;iecy; &amp;lcy;&amp;yucy;&amp;dcy;&amp;icy; Science Events"/>
          <p:cNvPicPr/>
          <p:nvPr/>
        </p:nvPicPr>
        <p:blipFill>
          <a:blip r:embed="rId3" cstate="print"/>
          <a:srcRect l="36879" b="41463"/>
          <a:stretch>
            <a:fillRect/>
          </a:stretch>
        </p:blipFill>
        <p:spPr bwMode="auto">
          <a:xfrm>
            <a:off x="285720" y="1142984"/>
            <a:ext cx="55007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Чугунная жаровня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rc_mi" descr="http://player.myshared.ru/473681/data/images/img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70723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стеклянные шары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с горячей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водой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irc_mi" descr="http://sub.tw1.ru/docs/2041f8815280c2c2f87297a94439556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28800"/>
            <a:ext cx="4000560" cy="45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e-kurier.info/uploaded/image/2012YEAR/KURIER24/utug_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b="34426"/>
          <a:stretch>
            <a:fillRect/>
          </a:stretch>
        </p:blipFill>
        <p:spPr bwMode="auto">
          <a:xfrm>
            <a:off x="4572000" y="307181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Руси для борьбы со складками использовали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                  рубель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История утюга (22 фото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стория утюга (22 фото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400053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Цельнолитые утюги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угунный утюг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накаливался на углях. Вес такого утюга был равен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килограммам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5072074"/>
            <a:ext cx="4213255" cy="142875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проглаживания тонких тканей и мелких деталей одежды — манжет, воротничков, кружев — пользовались маленькими утюжками, размером с пол-ладони</a:t>
            </a:r>
          </a:p>
        </p:txBody>
      </p:sp>
      <p:pic>
        <p:nvPicPr>
          <p:cNvPr id="9" name="Содержимое 5" descr="Цельнолитой утюг разогревался очень долго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1616"/>
            <a:ext cx="4040188" cy="36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НаВ полотне Генри Морланда мыВ видим прачку, гладящую бельё чугунным утюгом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323755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Угольные утюги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гольные утюги чадили вВ домах вплоть доВ середины прошлого век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286148" cy="292895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стория утюга (22 фото)"/>
          <p:cNvPicPr/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4714876" y="3429000"/>
            <a:ext cx="392906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001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Разогревался раскаленными березовыми углями. Главный недостаток   - он пачкал одежду, дымил, искры вылетали и прожигали одежду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ЧАЙНИК - УТЮГ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тюг-чайник, Музей Утюга, г. Переславль-Залесский.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03" t="3879" r="10323" b="11638"/>
          <a:stretch>
            <a:fillRect/>
          </a:stretch>
        </p:blipFill>
        <p:spPr bwMode="auto">
          <a:xfrm>
            <a:off x="785786" y="1500174"/>
            <a:ext cx="2266944" cy="1866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3844496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одяной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утюг,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придуманный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новгородским умельцем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СПИРТОВЫЕ УТЮГИ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удобные, но очень дорогие. За 1 утюг можно было купить корову или отару овец</a:t>
            </a:r>
            <a:endParaRPr lang="ru-RU" b="1" dirty="0"/>
          </a:p>
        </p:txBody>
      </p:sp>
      <p:pic>
        <p:nvPicPr>
          <p:cNvPr id="4" name="Содержимое 3" descr="История утюга (22 фото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3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5у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214554"/>
            <a:ext cx="2286016" cy="19288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4" descr="16у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2786082" cy="207170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5927014</TotalTime>
  <Words>199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КРАЕВОЕ ГОСУДАРСТВЕННОЕ БЮДЖЕТНОЕ  ПРОФЕССИОНАЛЬНОЕ ОБРАЗОВАТЕЛЬНОЕ УЧРЕЖДЕНИЕ «АЧИНСКИЙ ТОРГОВО – ЭКОНОМИЧЕСКИЙ ТЕХНИКУМ»   </vt:lpstr>
      <vt:lpstr>  Каменный век  </vt:lpstr>
      <vt:lpstr>Чугунная жаровня</vt:lpstr>
      <vt:lpstr>  Гавки и стеклянные шары                             с горячей                         водой </vt:lpstr>
      <vt:lpstr>   На Руси для борьбы со складками использовали                            рубель </vt:lpstr>
      <vt:lpstr>Цельнолитые утюги</vt:lpstr>
      <vt:lpstr>Угольные утюги</vt:lpstr>
      <vt:lpstr>ЧАЙНИК - УТЮГ</vt:lpstr>
      <vt:lpstr> СПИРТОВЫЕ УТЮГИ  - удобные, но очень дорогие. За 1 утюг можно было купить корову или отару овец</vt:lpstr>
      <vt:lpstr>ГАЗОВЫЕ УТЮГИ</vt:lpstr>
      <vt:lpstr>  Днем рождения электрического утюга можно считать 6 июня 1882 года. Американец Генри Сили запатентовал изобретенный им электрический утюг </vt:lpstr>
      <vt:lpstr>Слайд 12</vt:lpstr>
      <vt:lpstr>      - Подошва из алюминия;  - Подошва из нержавеющей стали;  - Подошва из керамики и металлокерамики;  - Подошва из тефлона, титана и стеклокерамики</vt:lpstr>
      <vt:lpstr>РУБЕЛЬ</vt:lpstr>
      <vt:lpstr>Слайд 15</vt:lpstr>
      <vt:lpstr>Слайд 16</vt:lpstr>
      <vt:lpstr>Слайд 17</vt:lpstr>
      <vt:lpstr>Слайд 18</vt:lpstr>
      <vt:lpstr>Гипотеза:</vt:lpstr>
      <vt:lpstr>      СПАСИБО ЗА ВНИМАНИЕ</vt:lpstr>
    </vt:vector>
  </TitlesOfParts>
  <Company>Масад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ГОСУДАРСВЕННОЕ БЮДЖЕТНОЕ  ПРОФЕССИОНАЛЬНОЕ ОБРАЗОВАТЕЛЬНОЕ УЧРЕЖДЕНИЕ «АЧИНСКИЙ ТОРГОВО – ЭКОНОМИЧЕСКИЙ ТЕХНИКУМ»</dc:title>
  <dc:creator>Марина</dc:creator>
  <cp:lastModifiedBy>Пользователь</cp:lastModifiedBy>
  <cp:revision>34</cp:revision>
  <dcterms:created xsi:type="dcterms:W3CDTF">2015-03-16T14:56:45Z</dcterms:created>
  <dcterms:modified xsi:type="dcterms:W3CDTF">2026-02-17T09:28:11Z</dcterms:modified>
</cp:coreProperties>
</file>