
<file path=[Content_Types].xml><?xml version="1.0" encoding="utf-8"?>
<Types xmlns="http://schemas.openxmlformats.org/package/2006/content-types">
  <Default Extension="png" ContentType="image/png"/>
  <Default Extension="aac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6" r:id="rId8"/>
    <p:sldId id="27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rgbClr val="156B13"/>
            </a:gs>
          </a:gsLst>
          <a:path path="rect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20AACF-4B10-4F3C-9DDF-E1F81707A657}" type="datetimeFigureOut">
              <a:rPr lang="ru-RU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095A5F-FBEF-4DEB-ADDA-5C4AF78496F1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8370"/>
            <a:ext cx="9147199" cy="6849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442367" y="1988840"/>
            <a:ext cx="6262464" cy="2018655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>
              <a:defRPr/>
            </a:pP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Птицы парка</a:t>
            </a:r>
            <a:br>
              <a:rPr lang="ru-RU" sz="7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7200" dirty="0" err="1">
                <a:solidFill>
                  <a:schemeClr val="accent6">
                    <a:lumMod val="50000"/>
                  </a:schemeClr>
                </a:solidFill>
              </a:rPr>
              <a:t>Голышевка</a:t>
            </a:r>
            <a:r>
              <a:rPr lang="ru-RU" sz="7200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763687" y="160338"/>
            <a:ext cx="6057919" cy="532358"/>
          </a:xfrm>
          <a:gradFill>
            <a:gsLst>
              <a:gs pos="32000">
                <a:schemeClr val="accent1">
                  <a:tint val="66000"/>
                  <a:satMod val="160000"/>
                </a:schemeClr>
              </a:gs>
              <a:gs pos="86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МБДОУ «Детский сад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им.Н.К.Крупской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с.Барское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Татарово Вязниковского района</a:t>
            </a:r>
          </a:p>
        </p:txBody>
      </p:sp>
      <p:sp>
        <p:nvSpPr>
          <p:cNvPr id="15362" name="AutoShape 2" descr="http://2.bp.blogspot.com/-gxS8B-Ss4YM/UTDCHSk6QBI/AAAAAAAACv4/LHNjRoSNmVk/s1600/77031804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364" name="AutoShape 4" descr="http://2.bp.blogspot.com/-gxS8B-Ss4YM/UTDCHSk6QBI/AAAAAAAACv4/LHNjRoSNmVk/s1600/77031804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2123728" y="980728"/>
            <a:ext cx="511256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ИГРА - ВИКТОРИНА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3508940"/>
            <a:ext cx="5022609" cy="3349060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4aecd5f86d7b1c0b0ba74cbc8b85996883b108a0-10411335-images-thumbs&amp;n=13"/>
          <p:cNvPicPr>
            <a:picLocks noChangeAspect="1" noChangeArrowheads="1"/>
          </p:cNvPicPr>
          <p:nvPr/>
        </p:nvPicPr>
        <p:blipFill>
          <a:blip r:embed="rId4"/>
          <a:srcRect l="22730" r="24400" b="6638"/>
          <a:stretch/>
        </p:blipFill>
        <p:spPr bwMode="auto">
          <a:xfrm flipH="1">
            <a:off x="6764952" y="908720"/>
            <a:ext cx="2379048" cy="2800790"/>
          </a:xfrm>
          <a:prstGeom prst="rect">
            <a:avLst/>
          </a:prstGeom>
          <a:noFill/>
        </p:spPr>
      </p:pic>
      <p:sp>
        <p:nvSpPr>
          <p:cNvPr id="1068664829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8062155" y="6058995"/>
            <a:ext cx="792086" cy="504055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птицы\чечетка.jpg"/>
          <p:cNvPicPr>
            <a:picLocks noChangeAspect="1" noChangeArrowheads="1"/>
          </p:cNvPicPr>
          <p:nvPr/>
        </p:nvPicPr>
        <p:blipFill>
          <a:blip r:embed="rId2"/>
          <a:srcRect l="30233" t="22800"/>
          <a:stretch/>
        </p:blipFill>
        <p:spPr bwMode="auto">
          <a:xfrm flipH="1">
            <a:off x="609078" y="571831"/>
            <a:ext cx="2520280" cy="32660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771800" y="320880"/>
            <a:ext cx="3524827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Чечётка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364088" y="332656"/>
            <a:ext cx="3510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Птичка, словно на балу,</a:t>
            </a:r>
            <a:b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</a:br>
            <a:r>
              <a:rPr lang="ru-RU" sz="2000">
                <a:solidFill>
                  <a:srgbClr val="000000"/>
                </a:solidFill>
                <a:ea typeface="Calibri"/>
                <a:cs typeface="Times New Roman"/>
              </a:rPr>
              <a:t>«</a:t>
            </a:r>
            <a: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Шлёп-шлёп</a:t>
            </a:r>
            <a:r>
              <a:rPr lang="ru-RU" sz="2000">
                <a:solidFill>
                  <a:srgbClr val="000000"/>
                </a:solidFill>
                <a:ea typeface="Calibri"/>
                <a:cs typeface="Times New Roman"/>
              </a:rPr>
              <a:t>»</a:t>
            </a:r>
            <a: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 лапкой по полу,</a:t>
            </a:r>
            <a:b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И кричит </a:t>
            </a:r>
            <a:r>
              <a:rPr lang="ru-RU" sz="2000">
                <a:solidFill>
                  <a:srgbClr val="000000"/>
                </a:solidFill>
                <a:ea typeface="Calibri"/>
                <a:cs typeface="Times New Roman"/>
              </a:rPr>
              <a:t>«</a:t>
            </a:r>
            <a: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че-че-че</a:t>
            </a:r>
            <a:r>
              <a:rPr lang="ru-RU" sz="2000">
                <a:solidFill>
                  <a:srgbClr val="000000"/>
                </a:solidFill>
                <a:ea typeface="Calibri"/>
                <a:cs typeface="Times New Roman"/>
              </a:rPr>
              <a:t>»</a:t>
            </a:r>
            <a: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 чётко.</a:t>
            </a:r>
            <a:b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</a:br>
            <a: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Это </a:t>
            </a:r>
            <a:r>
              <a:rPr lang="ru-RU" sz="2000">
                <a:solidFill>
                  <a:srgbClr val="000000"/>
                </a:solidFill>
                <a:ea typeface="Calibri"/>
                <a:cs typeface="Times New Roman"/>
              </a:rPr>
              <a:t>—</a:t>
            </a:r>
            <a: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 шумная ...</a:t>
            </a:r>
            <a:br>
              <a:rPr lang="ru-RU" sz="20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</a:br>
            <a:endParaRPr lang="ru-RU" sz="20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098" name="Picture 2" descr="https://avatars.mds.yandex.net/i?id=851a3eceaa1e97e1c296ee7d9c77276570222576-5331442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126276" y="3771839"/>
            <a:ext cx="2815329" cy="2327920"/>
          </a:xfrm>
          <a:prstGeom prst="rect">
            <a:avLst/>
          </a:prstGeom>
          <a:noFill/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4"/>
          <a:srcRect l="24433" t="7136" r="24263"/>
          <a:stretch/>
        </p:blipFill>
        <p:spPr bwMode="auto">
          <a:xfrm>
            <a:off x="6154041" y="2204864"/>
            <a:ext cx="2668044" cy="3184291"/>
          </a:xfrm>
          <a:prstGeom prst="rect">
            <a:avLst/>
          </a:prstGeom>
          <a:noFill/>
        </p:spPr>
      </p:pic>
      <p:sp>
        <p:nvSpPr>
          <p:cNvPr id="1122944954" name="Управляющая кнопка: далее 1122944953"/>
          <p:cNvSpPr/>
          <p:nvPr/>
        </p:nvSpPr>
        <p:spPr bwMode="auto">
          <a:xfrm>
            <a:off x="7819944" y="5913873"/>
            <a:ext cx="942032" cy="502417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24128" y="274638"/>
            <a:ext cx="2962672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Сорока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23928" y="404664"/>
            <a:ext cx="2410340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cs typeface="Calibri"/>
              </a:rPr>
              <a:t>Что блестит, не пропущу,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cs typeface="Calibri"/>
              </a:rPr>
              <a:t> Всё в гнездо себе тащу.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cs typeface="Calibri"/>
              </a:rPr>
              <a:t>Чернохвоста, белобока... 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>
                <a:ln>
                  <a:noFill/>
                </a:ln>
                <a:solidFill>
                  <a:srgbClr val="000000"/>
                </a:solidFill>
                <a:latin typeface="Calibri"/>
                <a:cs typeface="Calibri"/>
              </a:rPr>
              <a:t>Догадались? Я …</a:t>
            </a:r>
            <a:endParaRPr lang="ru-RU" sz="1600" b="0" i="0" u="none" strike="noStrike" cap="none">
              <a:ln>
                <a:noFill/>
              </a:ln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051" name="Picture 3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67543" y="1196752"/>
            <a:ext cx="3281725" cy="2016224"/>
          </a:xfrm>
          <a:prstGeom prst="rect">
            <a:avLst/>
          </a:prstGeom>
          <a:noFill/>
        </p:spPr>
      </p:pic>
      <p:pic>
        <p:nvPicPr>
          <p:cNvPr id="2053" name="Picture 5" descr="https://avatars.mds.yandex.net/i?id=7cb50ae9959d2b688149a72dce0eb1febec2d598-3573951-images-thumbs&amp;n=13"/>
          <p:cNvPicPr>
            <a:picLocks noChangeAspect="1" noChangeArrowheads="1"/>
          </p:cNvPicPr>
          <p:nvPr/>
        </p:nvPicPr>
        <p:blipFill>
          <a:blip r:embed="rId3"/>
          <a:srcRect l="12049" t="2242" r="16351" b="13394"/>
          <a:stretch/>
        </p:blipFill>
        <p:spPr bwMode="auto">
          <a:xfrm>
            <a:off x="5004048" y="2019684"/>
            <a:ext cx="3273552" cy="2386584"/>
          </a:xfrm>
          <a:prstGeom prst="rect">
            <a:avLst/>
          </a:prstGeom>
          <a:noFill/>
        </p:spPr>
      </p:pic>
      <p:pic>
        <p:nvPicPr>
          <p:cNvPr id="2055" name="Picture 7" descr="https://avatars.mds.yandex.net/i?id=44b33f8a741d706888376fabaaa400f94a780af0-5658961-images-thumbs&amp;n=13"/>
          <p:cNvPicPr>
            <a:picLocks noChangeAspect="1" noChangeArrowheads="1"/>
          </p:cNvPicPr>
          <p:nvPr/>
        </p:nvPicPr>
        <p:blipFill>
          <a:blip r:embed="rId4"/>
          <a:srcRect t="9750" r="30700"/>
          <a:stretch/>
        </p:blipFill>
        <p:spPr bwMode="auto">
          <a:xfrm flipH="1">
            <a:off x="1907704" y="3843745"/>
            <a:ext cx="2664295" cy="2313200"/>
          </a:xfrm>
          <a:prstGeom prst="rect">
            <a:avLst/>
          </a:prstGeom>
          <a:noFill/>
        </p:spPr>
      </p:pic>
      <p:sp>
        <p:nvSpPr>
          <p:cNvPr id="1730021024" name="Управляющая кнопка: далее 1730021023"/>
          <p:cNvSpPr/>
          <p:nvPr/>
        </p:nvSpPr>
        <p:spPr bwMode="auto">
          <a:xfrm>
            <a:off x="8018818" y="5704532"/>
            <a:ext cx="879230" cy="586153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516216" y="274638"/>
            <a:ext cx="2170584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Синица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267744" y="2744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 Маленькая птичка - просто невеличка.</a:t>
            </a:r>
            <a:br>
              <a:rPr lang="ru-RU"/>
            </a:br>
            <a:r>
              <a:rPr lang="ru-RU"/>
              <a:t>Синенькое горлышко, а сама, как солнышко.</a:t>
            </a:r>
            <a:endParaRPr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33396" t="15584" r="20466" b="14242"/>
          <a:stretch/>
        </p:blipFill>
        <p:spPr bwMode="auto">
          <a:xfrm>
            <a:off x="6222238" y="1844824"/>
            <a:ext cx="2488512" cy="2523236"/>
          </a:xfrm>
          <a:prstGeom prst="rect">
            <a:avLst/>
          </a:prstGeom>
          <a:noFill/>
        </p:spPr>
      </p:pic>
      <p:pic>
        <p:nvPicPr>
          <p:cNvPr id="3076" name="Picture 4" descr="https://avatars.mds.yandex.net/i?id=1c572c2f5d3127021ae0bcc41e5b33a3-5289273-images-thumbs&amp;n=13"/>
          <p:cNvPicPr>
            <a:picLocks noChangeAspect="1" noChangeArrowheads="1"/>
          </p:cNvPicPr>
          <p:nvPr/>
        </p:nvPicPr>
        <p:blipFill>
          <a:blip r:embed="rId3"/>
          <a:srcRect l="4074" t="20570" r="36326" b="8721"/>
          <a:stretch/>
        </p:blipFill>
        <p:spPr bwMode="auto">
          <a:xfrm>
            <a:off x="611560" y="1268760"/>
            <a:ext cx="2724911" cy="2155212"/>
          </a:xfrm>
          <a:prstGeom prst="rect">
            <a:avLst/>
          </a:prstGeom>
          <a:noFill/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l="22394" t="18423" r="42060" b="1605"/>
          <a:stretch/>
        </p:blipFill>
        <p:spPr bwMode="auto">
          <a:xfrm>
            <a:off x="3851920" y="3106442"/>
            <a:ext cx="1877952" cy="3317257"/>
          </a:xfrm>
          <a:prstGeom prst="rect">
            <a:avLst/>
          </a:prstGeom>
          <a:noFill/>
        </p:spPr>
      </p:pic>
      <p:sp>
        <p:nvSpPr>
          <p:cNvPr id="823742249" name="Управляющая кнопка: далее 823742248"/>
          <p:cNvSpPr/>
          <p:nvPr/>
        </p:nvSpPr>
        <p:spPr bwMode="auto">
          <a:xfrm>
            <a:off x="7526868" y="5777802"/>
            <a:ext cx="1036236" cy="596620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птицы\серая мухоловка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940152" y="908720"/>
            <a:ext cx="2634514" cy="24561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Серая мухоловка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7504" y="850917"/>
            <a:ext cx="3925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Муху видит за версту,</a:t>
            </a:r>
            <a:br>
              <a:rPr lang="ru-RU" sz="24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Мошек ловит налету.</a:t>
            </a:r>
            <a:br>
              <a:rPr lang="ru-RU" sz="24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Ай да птичка! Ай да ловка!</a:t>
            </a:r>
            <a:br>
              <a:rPr lang="ru-RU" sz="24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 CYR"/>
                <a:ea typeface="Calibri"/>
                <a:cs typeface="Times New Roman"/>
              </a:rPr>
              <a:t>Звать ту птицу ...</a:t>
            </a:r>
            <a:endParaRPr lang="ru-RU" sz="240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122" name="Picture 2" descr="https://avatars.mds.yandex.net/i?id=7176915eb2bce382e0f5c16a343778189aa4ca2c-5240703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95536" y="2780928"/>
            <a:ext cx="3048000" cy="3048001"/>
          </a:xfrm>
          <a:prstGeom prst="rect">
            <a:avLst/>
          </a:prstGeom>
          <a:noFill/>
        </p:spPr>
      </p:pic>
      <p:pic>
        <p:nvPicPr>
          <p:cNvPr id="5124" name="Picture 4" descr="https://avatars.mds.yandex.net/i?id=fb96852d306e792285b77a56effb952c3512df9c-12371701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223838" y="3717032"/>
            <a:ext cx="3033571" cy="2327920"/>
          </a:xfrm>
          <a:prstGeom prst="rect">
            <a:avLst/>
          </a:prstGeom>
          <a:noFill/>
        </p:spPr>
      </p:pic>
      <p:sp>
        <p:nvSpPr>
          <p:cNvPr id="1746710908" name="Управляющая кнопка: далее 1746710907"/>
          <p:cNvSpPr/>
          <p:nvPr/>
        </p:nvSpPr>
        <p:spPr bwMode="auto">
          <a:xfrm>
            <a:off x="7799010" y="5934807"/>
            <a:ext cx="962965" cy="523351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74831"/>
            <a:ext cx="5256584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Дрозд-рябинник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948503" y="-9144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Яркий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клюв </a:t>
            </a:r>
            <a:b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И пестрый хвост – </a:t>
            </a:r>
            <a:b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Как красив поющий </a:t>
            </a:r>
            <a:r>
              <a:rPr lang="ru-RU" sz="2400" b="1" dirty="0">
                <a:latin typeface="Times New Roman"/>
                <a:cs typeface="Times New Roman"/>
              </a:rPr>
              <a:t>….</a:t>
            </a:r>
            <a:endParaRPr dirty="0"/>
          </a:p>
        </p:txBody>
      </p:sp>
      <p:pic>
        <p:nvPicPr>
          <p:cNvPr id="6148" name="Picture 4" descr="https://avatars.mds.yandex.net/i?id=cc7ad0e5a7b66294877420984f1a028b0eac2d68-13108625-images-thumbs&amp;n=1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372200" y="1346275"/>
            <a:ext cx="2600639" cy="2600640"/>
          </a:xfrm>
          <a:prstGeom prst="rect">
            <a:avLst/>
          </a:prstGeom>
          <a:noFill/>
        </p:spPr>
      </p:pic>
      <p:pic>
        <p:nvPicPr>
          <p:cNvPr id="6150" name="Picture 6" descr="https://avatars.mds.yandex.net/i?id=d6dfbece34396e12ab00c1784dc2bc4508d7c742-5273469-images-thumbs&amp;n=13"/>
          <p:cNvPicPr>
            <a:picLocks noChangeAspect="1" noChangeArrowheads="1"/>
          </p:cNvPicPr>
          <p:nvPr/>
        </p:nvPicPr>
        <p:blipFill rotWithShape="1">
          <a:blip r:embed="rId3"/>
          <a:srcRect l="37288" t="3438"/>
          <a:stretch/>
        </p:blipFill>
        <p:spPr bwMode="auto">
          <a:xfrm flipH="1">
            <a:off x="395536" y="1133856"/>
            <a:ext cx="2192216" cy="2943216"/>
          </a:xfrm>
          <a:prstGeom prst="rect">
            <a:avLst/>
          </a:prstGeom>
          <a:noFill/>
        </p:spPr>
      </p:pic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15701" t="9208"/>
          <a:stretch/>
        </p:blipFill>
        <p:spPr bwMode="auto">
          <a:xfrm flipH="1">
            <a:off x="2855551" y="3573016"/>
            <a:ext cx="3064368" cy="1856472"/>
          </a:xfrm>
          <a:prstGeom prst="rect">
            <a:avLst/>
          </a:prstGeom>
          <a:noFill/>
        </p:spPr>
      </p:pic>
      <p:sp>
        <p:nvSpPr>
          <p:cNvPr id="152631456" name="Управляющая кнопка: далее 152631455"/>
          <p:cNvSpPr/>
          <p:nvPr/>
        </p:nvSpPr>
        <p:spPr bwMode="auto">
          <a:xfrm>
            <a:off x="7694340" y="5924340"/>
            <a:ext cx="952499" cy="450082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331639" y="160338"/>
            <a:ext cx="3702623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Жаворонок</a:t>
            </a:r>
          </a:p>
        </p:txBody>
      </p:sp>
      <p:sp>
        <p:nvSpPr>
          <p:cNvPr id="23554" name="AutoShape 2" descr="https://encrypted-tbn1.gstatic.com/images?q=tbn:ANd9GcSAhTDtGhWN-zp2D1PeJEI4Z3cQfvyGbMUzA-k79jeb_byatKj3F3YrJYX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556" name="AutoShape 4" descr="https://encrypted-tbn1.gstatic.com/images?q=tbn:ANd9GcSAhTDtGhWN-zp2D1PeJEI4Z3cQfvyGbMUzA-k79jeb_byatKj3F3YrJYX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436096" y="3059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Раньше всех из птиц встаёт,</a:t>
            </a:r>
            <a:br>
              <a:rPr lang="ru-RU" b="1">
                <a:latin typeface="Times New Roman"/>
                <a:cs typeface="Times New Roman"/>
              </a:rPr>
            </a:br>
            <a:r>
              <a:rPr lang="ru-RU" b="1">
                <a:latin typeface="Times New Roman"/>
                <a:cs typeface="Times New Roman"/>
              </a:rPr>
              <a:t>Солнцу песенку поёт,</a:t>
            </a:r>
            <a:br>
              <a:rPr lang="ru-RU" b="1">
                <a:latin typeface="Times New Roman"/>
                <a:cs typeface="Times New Roman"/>
              </a:rPr>
            </a:br>
            <a:r>
              <a:rPr lang="ru-RU" b="1">
                <a:latin typeface="Times New Roman"/>
                <a:cs typeface="Times New Roman"/>
              </a:rPr>
              <a:t>Всё живое поднимает,</a:t>
            </a:r>
            <a:br>
              <a:rPr lang="ru-RU" b="1">
                <a:latin typeface="Times New Roman"/>
                <a:cs typeface="Times New Roman"/>
              </a:rPr>
            </a:br>
            <a:r>
              <a:rPr lang="ru-RU" b="1">
                <a:latin typeface="Times New Roman"/>
                <a:cs typeface="Times New Roman"/>
              </a:rPr>
              <a:t>Как ту птичку называют?</a:t>
            </a:r>
          </a:p>
        </p:txBody>
      </p:sp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 l="22983" t="2206" r="16810" b="8942"/>
          <a:stretch/>
        </p:blipFill>
        <p:spPr bwMode="auto">
          <a:xfrm>
            <a:off x="2987824" y="3666678"/>
            <a:ext cx="2843208" cy="2997288"/>
          </a:xfrm>
          <a:prstGeom prst="rect">
            <a:avLst/>
          </a:prstGeom>
          <a:noFill/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26454" r="8156"/>
          <a:stretch/>
        </p:blipFill>
        <p:spPr bwMode="auto">
          <a:xfrm flipH="1">
            <a:off x="460375" y="1160748"/>
            <a:ext cx="3106455" cy="2664295"/>
          </a:xfrm>
          <a:prstGeom prst="rect">
            <a:avLst/>
          </a:prstGeom>
          <a:noFill/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29585" t="11722" r="12884" b="11908"/>
          <a:stretch/>
        </p:blipFill>
        <p:spPr bwMode="auto">
          <a:xfrm>
            <a:off x="6058649" y="2130004"/>
            <a:ext cx="2805630" cy="2793304"/>
          </a:xfrm>
          <a:prstGeom prst="rect">
            <a:avLst/>
          </a:prstGeom>
          <a:noFill/>
        </p:spPr>
      </p:pic>
      <p:sp>
        <p:nvSpPr>
          <p:cNvPr id="69943498" name="Управляющая кнопка: далее 69943497"/>
          <p:cNvSpPr/>
          <p:nvPr/>
        </p:nvSpPr>
        <p:spPr bwMode="auto">
          <a:xfrm>
            <a:off x="7757142" y="5861538"/>
            <a:ext cx="889697" cy="439615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76256" y="274638"/>
            <a:ext cx="1810544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Грач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067944" y="260648"/>
            <a:ext cx="315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Вместе с этой чёрной птицей</a:t>
            </a:r>
            <a:br>
              <a:rPr lang="ru-RU"/>
            </a:br>
            <a:r>
              <a:rPr lang="ru-RU"/>
              <a:t>К нам весна в окно стучится.</a:t>
            </a:r>
            <a:br>
              <a:rPr lang="ru-RU"/>
            </a:br>
            <a:r>
              <a:rPr lang="ru-RU"/>
              <a:t>Зимнюю одежду прячь!</a:t>
            </a:r>
            <a:br>
              <a:rPr lang="ru-RU"/>
            </a:br>
            <a:r>
              <a:rPr lang="ru-RU"/>
              <a:t>Кто по пашне скачет?</a:t>
            </a:r>
            <a:endParaRPr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 l="27352" t="5266"/>
          <a:stretch/>
        </p:blipFill>
        <p:spPr bwMode="auto">
          <a:xfrm>
            <a:off x="5819558" y="1700808"/>
            <a:ext cx="2796964" cy="2348881"/>
          </a:xfrm>
          <a:prstGeom prst="rect">
            <a:avLst/>
          </a:prstGeom>
          <a:noFill/>
        </p:spPr>
      </p:pic>
      <p:pic>
        <p:nvPicPr>
          <p:cNvPr id="4100" name="Picture 4" descr="https://avatars.mds.yandex.net/i?id=bc37febc2a3bea2470fcac190d8880d10592e6cb-16348313-images-thumbs&amp;n=13"/>
          <p:cNvPicPr>
            <a:picLocks noChangeAspect="1" noChangeArrowheads="1"/>
          </p:cNvPicPr>
          <p:nvPr/>
        </p:nvPicPr>
        <p:blipFill>
          <a:blip r:embed="rId3"/>
          <a:srcRect l="15209" t="2924" r="25295"/>
          <a:stretch/>
        </p:blipFill>
        <p:spPr bwMode="auto">
          <a:xfrm>
            <a:off x="683568" y="887141"/>
            <a:ext cx="2414016" cy="2958865"/>
          </a:xfrm>
          <a:prstGeom prst="rect">
            <a:avLst/>
          </a:prstGeom>
          <a:noFill/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/>
          <a:srcRect l="48713" t="25686"/>
          <a:stretch/>
        </p:blipFill>
        <p:spPr bwMode="auto">
          <a:xfrm>
            <a:off x="2843807" y="4049689"/>
            <a:ext cx="2739868" cy="2634157"/>
          </a:xfrm>
          <a:prstGeom prst="rect">
            <a:avLst/>
          </a:prstGeom>
          <a:noFill/>
        </p:spPr>
      </p:pic>
      <p:sp>
        <p:nvSpPr>
          <p:cNvPr id="1399976380" name="Управляющая кнопка: далее 1399976379"/>
          <p:cNvSpPr/>
          <p:nvPr/>
        </p:nvSpPr>
        <p:spPr bwMode="auto">
          <a:xfrm>
            <a:off x="7600137" y="5913873"/>
            <a:ext cx="1004834" cy="57568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444208" y="274638"/>
            <a:ext cx="2242592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Ворона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23928" y="116632"/>
            <a:ext cx="2718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Окраской — сероватая,</a:t>
            </a:r>
            <a:br>
              <a:rPr lang="ru-RU"/>
            </a:br>
            <a:r>
              <a:rPr lang="ru-RU"/>
              <a:t>Повадкой — вороватая,</a:t>
            </a:r>
            <a:br>
              <a:rPr lang="ru-RU"/>
            </a:br>
            <a:r>
              <a:rPr lang="ru-RU"/>
              <a:t>Крикунья хрипловатая — </a:t>
            </a:r>
          </a:p>
          <a:p>
            <a:pPr>
              <a:defRPr/>
            </a:pPr>
            <a:r>
              <a:rPr lang="ru-RU"/>
              <a:t>Известная персона.</a:t>
            </a:r>
            <a:br>
              <a:rPr lang="ru-RU"/>
            </a:br>
            <a:r>
              <a:rPr lang="ru-RU"/>
              <a:t>Кто она?</a:t>
            </a:r>
            <a:endParaRPr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1">
            <a:off x="1763687" y="3861048"/>
            <a:ext cx="2905605" cy="2179204"/>
          </a:xfrm>
          <a:prstGeom prst="rect">
            <a:avLst/>
          </a:prstGeom>
          <a:noFill/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11276" t="4809" r="27977" b="15738"/>
          <a:stretch/>
        </p:blipFill>
        <p:spPr bwMode="auto">
          <a:xfrm flipH="1">
            <a:off x="5652120" y="1844824"/>
            <a:ext cx="2880320" cy="2511450"/>
          </a:xfrm>
          <a:prstGeom prst="rect">
            <a:avLst/>
          </a:prstGeom>
          <a:noFill/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860327" y="1340768"/>
            <a:ext cx="2836863" cy="1877945"/>
          </a:xfrm>
          <a:prstGeom prst="rect">
            <a:avLst/>
          </a:prstGeom>
          <a:noFill/>
        </p:spPr>
      </p:pic>
      <p:sp>
        <p:nvSpPr>
          <p:cNvPr id="1044769234" name="Управляющая кнопка: далее 1044769233"/>
          <p:cNvSpPr/>
          <p:nvPr/>
        </p:nvSpPr>
        <p:spPr bwMode="auto">
          <a:xfrm>
            <a:off x="7296593" y="5913873"/>
            <a:ext cx="931565" cy="46054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55976" y="5445224"/>
            <a:ext cx="3122736" cy="979331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Тетерев</a:t>
            </a:r>
          </a:p>
        </p:txBody>
      </p:sp>
      <p:sp>
        <p:nvSpPr>
          <p:cNvPr id="24578" name="AutoShape 2" descr="http://old.rgo.ru/wp-content/uploads/2011/02/b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24580" name="AutoShape 4" descr="http://old.rgo.ru/wp-content/uploads/2011/02/bg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98847" y="260648"/>
            <a:ext cx="32475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/>
                <a:cs typeface="Times New Roman"/>
              </a:rPr>
              <a:t>Чёрно-белая окраска,</a:t>
            </a:r>
            <a:endParaRPr dirty="0"/>
          </a:p>
          <a:p>
            <a:pPr>
              <a:defRPr/>
            </a:pPr>
            <a:r>
              <a:rPr lang="ru-RU" b="1" dirty="0">
                <a:latin typeface="Times New Roman"/>
                <a:cs typeface="Times New Roman"/>
              </a:rPr>
              <a:t>Над глазами брови красны,</a:t>
            </a:r>
            <a:endParaRPr dirty="0"/>
          </a:p>
          <a:p>
            <a:pPr>
              <a:defRPr/>
            </a:pPr>
            <a:r>
              <a:rPr lang="ru-RU" b="1" dirty="0">
                <a:latin typeface="Times New Roman"/>
                <a:cs typeface="Times New Roman"/>
              </a:rPr>
              <a:t>Петухами заливаются,</a:t>
            </a:r>
            <a:endParaRPr dirty="0"/>
          </a:p>
          <a:p>
            <a:pPr>
              <a:defRPr/>
            </a:pPr>
            <a:r>
              <a:rPr lang="ru-RU" b="1" dirty="0">
                <a:latin typeface="Times New Roman"/>
                <a:cs typeface="Times New Roman"/>
              </a:rPr>
              <a:t>«Булькают», играются!</a:t>
            </a:r>
            <a:endParaRPr dirty="0"/>
          </a:p>
          <a:p>
            <a:pPr>
              <a:defRPr/>
            </a:pP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34720" y="344178"/>
            <a:ext cx="2787594" cy="2787595"/>
          </a:xfrm>
          <a:prstGeom prst="rect">
            <a:avLst/>
          </a:prstGeom>
          <a:noFill/>
        </p:spPr>
      </p:pic>
      <p:pic>
        <p:nvPicPr>
          <p:cNvPr id="24581" name="Picture 5" descr="C:\Documents and Settings\Администратор\Рабочий стол\тете.ревjpg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3568" y="3480291"/>
            <a:ext cx="3512344" cy="2647461"/>
          </a:xfrm>
          <a:prstGeom prst="rect">
            <a:avLst/>
          </a:prstGeom>
          <a:noFill/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16216" y="1916832"/>
            <a:ext cx="2257425" cy="3009901"/>
          </a:xfrm>
          <a:prstGeom prst="rect">
            <a:avLst/>
          </a:prstGeom>
          <a:noFill/>
        </p:spPr>
      </p:pic>
      <p:sp>
        <p:nvSpPr>
          <p:cNvPr id="1441606251" name="Управляющая кнопка: далее 1441606250"/>
          <p:cNvSpPr/>
          <p:nvPr/>
        </p:nvSpPr>
        <p:spPr bwMode="auto">
          <a:xfrm>
            <a:off x="7799010" y="6049944"/>
            <a:ext cx="962965" cy="460549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4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7975" y="116631"/>
            <a:ext cx="3826768" cy="84930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Соловей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860032" y="214290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Кто без ног и без свирели</a:t>
            </a:r>
            <a:r>
              <a:rPr lang="ru-RU" b="1">
                <a:solidFill>
                  <a:schemeClr val="bg1"/>
                </a:solidFill>
                <a:ea typeface="Times New Roman"/>
                <a:cs typeface="Arial"/>
              </a:rPr>
              <a:t> </a:t>
            </a:r>
            <a: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/>
            </a:r>
            <a:b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</a:br>
            <a: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Лучше всех выводит трели,</a:t>
            </a:r>
            <a:r>
              <a:rPr lang="ru-RU" b="1">
                <a:solidFill>
                  <a:schemeClr val="bg1"/>
                </a:solidFill>
                <a:ea typeface="Times New Roman"/>
                <a:cs typeface="Arial"/>
              </a:rPr>
              <a:t> </a:t>
            </a:r>
            <a: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/>
            </a:r>
            <a:b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</a:br>
            <a: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Голосистее, нежней?</a:t>
            </a:r>
            <a:r>
              <a:rPr lang="ru-RU" b="1">
                <a:solidFill>
                  <a:schemeClr val="bg1"/>
                </a:solidFill>
                <a:ea typeface="Times New Roman"/>
                <a:cs typeface="Arial"/>
              </a:rPr>
              <a:t> </a:t>
            </a:r>
            <a: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/>
            </a:r>
            <a:b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</a:br>
            <a:r>
              <a:rPr lang="ru-RU" b="1">
                <a:solidFill>
                  <a:schemeClr val="bg1"/>
                </a:solidFill>
                <a:latin typeface="Arial"/>
                <a:ea typeface="Times New Roman"/>
                <a:cs typeface="Arial"/>
              </a:rPr>
              <a:t>Кто же это? </a:t>
            </a:r>
            <a:r>
              <a:rPr lang="ru-RU" b="1">
                <a:solidFill>
                  <a:schemeClr val="bg1"/>
                </a:solidFill>
                <a:ea typeface="Times New Roman"/>
                <a:cs typeface="Arial"/>
              </a:rPr>
              <a:t>…</a:t>
            </a:r>
            <a:r>
              <a:rPr lang="ru-RU" sz="1000">
                <a:solidFill>
                  <a:srgbClr val="4A659B"/>
                </a:solidFill>
                <a:latin typeface="Arial"/>
                <a:ea typeface="Times New Roman"/>
                <a:cs typeface="Arial"/>
              </a:rPr>
              <a:t>.</a:t>
            </a:r>
            <a:endParaRPr lang="ru-RU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220" name="Picture 4" descr="https://avatars.mds.yandex.net/i?id=b3767c766f332fd79b6488c929f976242f77bd83-12491107-images-thumbs&amp;n=1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flipH="1">
            <a:off x="951124" y="1556792"/>
            <a:ext cx="3383868" cy="2255913"/>
          </a:xfrm>
          <a:prstGeom prst="rect">
            <a:avLst/>
          </a:prstGeom>
          <a:noFill/>
        </p:spPr>
      </p:pic>
      <p:sp>
        <p:nvSpPr>
          <p:cNvPr id="3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4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AutoShape 10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9228" name="Picture 12" descr="https://avatars.mds.yandex.net/i?id=60e74dab924ffd8f4fbc43a3be3a69f7961439a9-3644822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364088" y="1851316"/>
            <a:ext cx="3329136" cy="2351708"/>
          </a:xfrm>
          <a:prstGeom prst="rect">
            <a:avLst/>
          </a:prstGeom>
          <a:noFill/>
        </p:spPr>
      </p:pic>
      <p:pic>
        <p:nvPicPr>
          <p:cNvPr id="9230" name="Picture 14" descr="https://avatars.mds.yandex.net/i?id=b406e5f6e73bf88187af02f0ef4d69e12fb1ea9e-12631411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547664" y="4145105"/>
            <a:ext cx="3713867" cy="2475912"/>
          </a:xfrm>
          <a:prstGeom prst="rect">
            <a:avLst/>
          </a:prstGeom>
          <a:noFill/>
        </p:spPr>
      </p:pic>
      <p:sp>
        <p:nvSpPr>
          <p:cNvPr id="1853212857" name="Управляющая кнопка: далее 1853212856"/>
          <p:cNvSpPr/>
          <p:nvPr/>
        </p:nvSpPr>
        <p:spPr bwMode="auto">
          <a:xfrm>
            <a:off x="7380329" y="5725467"/>
            <a:ext cx="962965" cy="575686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28596" y="428604"/>
            <a:ext cx="8429684" cy="317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FF00"/>
                </a:solidFill>
                <a:latin typeface="Times New Roman"/>
                <a:cs typeface="Times New Roman"/>
              </a:rPr>
              <a:t>         </a:t>
            </a:r>
            <a:r>
              <a:rPr lang="ru-RU" sz="16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Цель</a:t>
            </a:r>
            <a:r>
              <a:rPr lang="ru-RU" sz="16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 закрепить у детей старшего дошкольного возраста знание птиц родного края.</a:t>
            </a:r>
            <a:endParaRPr/>
          </a:p>
          <a:p>
            <a:pPr>
              <a:defRPr/>
            </a:pPr>
            <a:r>
              <a:rPr lang="ru-RU" sz="16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Задачи</a:t>
            </a:r>
            <a:r>
              <a:rPr lang="ru-RU" sz="16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</a:t>
            </a:r>
            <a:endParaRPr/>
          </a:p>
          <a:p>
            <a:pPr>
              <a:defRPr/>
            </a:pPr>
            <a:r>
              <a:rPr lang="ru-RU" sz="1600" u="sng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Воспитательные</a:t>
            </a:r>
            <a:r>
              <a:rPr lang="ru-RU" sz="16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 воспитывать интерес к природе родного края, бережное отношение к ее обитателям- птицам, воспитывать дружеские взаимоотношения, умение действовать поочереди.</a:t>
            </a:r>
            <a:endParaRPr/>
          </a:p>
          <a:p>
            <a:pPr>
              <a:defRPr/>
            </a:pPr>
            <a:r>
              <a:rPr lang="ru-RU" sz="1600" u="sng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Образовательные</a:t>
            </a:r>
            <a:r>
              <a:rPr lang="ru-RU" sz="16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 формировать умение выполнять задания в интерактивной форме, дополняя речевыми высказываниями, закреплять полные названия птиц.</a:t>
            </a:r>
            <a:endParaRPr/>
          </a:p>
          <a:p>
            <a:pPr>
              <a:defRPr/>
            </a:pPr>
            <a:r>
              <a:rPr lang="ru-RU" sz="1600" u="sng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Развивающие</a:t>
            </a:r>
            <a:r>
              <a:rPr lang="ru-RU" sz="16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 -развивать умение детей находить верные ответы на описательные рассказы;</a:t>
            </a:r>
            <a:endParaRPr/>
          </a:p>
          <a:p>
            <a:pPr marL="285750" indent="-285750">
              <a:buFontTx/>
              <a:buChar char="-"/>
              <a:defRPr/>
            </a:pPr>
            <a:r>
              <a:rPr lang="ru-RU" sz="16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развивать внимание, мышление, память. </a:t>
            </a:r>
            <a:endParaRPr/>
          </a:p>
          <a:p>
            <a:pPr marL="285750" indent="-285750">
              <a:buFontTx/>
              <a:buChar char="-"/>
              <a:defRPr/>
            </a:pPr>
            <a:endParaRPr lang="ru-RU" sz="160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600" b="1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Предварительная работа</a:t>
            </a:r>
            <a:r>
              <a:rPr lang="ru-RU" sz="160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: беседы об истории парка «Голышевка», птицах родного края., рассматривание презентаций и картинок о птицах.</a:t>
            </a:r>
          </a:p>
        </p:txBody>
      </p:sp>
      <p:sp>
        <p:nvSpPr>
          <p:cNvPr id="1166314882" name="Управляющая кнопка: далее 1166314881"/>
          <p:cNvSpPr/>
          <p:nvPr/>
        </p:nvSpPr>
        <p:spPr bwMode="auto">
          <a:xfrm>
            <a:off x="8270027" y="6039477"/>
            <a:ext cx="648954" cy="481482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8370"/>
            <a:ext cx="9147199" cy="68496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 l="2745" t="1449" r="43178" b="2173"/>
          <a:stretch/>
        </p:blipFill>
        <p:spPr bwMode="auto">
          <a:xfrm flipH="1">
            <a:off x="2771800" y="1285870"/>
            <a:ext cx="3312368" cy="4427588"/>
          </a:xfrm>
          <a:prstGeom prst="rect">
            <a:avLst/>
          </a:prstGeom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355976" y="2564903"/>
            <a:ext cx="1302421" cy="868281"/>
          </a:xfrm>
          <a:prstGeom prst="rect">
            <a:avLst/>
          </a:prstGeom>
          <a:noFill/>
        </p:spPr>
      </p:pic>
      <p:pic>
        <p:nvPicPr>
          <p:cNvPr id="5" name="Picture 6" descr="https://avatars.mds.yandex.net/i?id=622d93f6f6eeabf0c5c3998b086136c592b830d1-4984304-images-thumbs&amp;n=13"/>
          <p:cNvPicPr>
            <a:picLocks noChangeAspect="1" noChangeArrowheads="1"/>
          </p:cNvPicPr>
          <p:nvPr/>
        </p:nvPicPr>
        <p:blipFill>
          <a:blip r:embed="rId7"/>
          <a:srcRect l="29982" b="5037"/>
          <a:stretch/>
        </p:blipFill>
        <p:spPr bwMode="auto">
          <a:xfrm>
            <a:off x="6146088" y="3861048"/>
            <a:ext cx="2727533" cy="2080823"/>
          </a:xfrm>
          <a:prstGeom prst="rect">
            <a:avLst/>
          </a:prstGeom>
          <a:noFill/>
        </p:spPr>
      </p:pic>
      <p:pic>
        <p:nvPicPr>
          <p:cNvPr id="6" name="Picture 6" descr="https://avatars.mds.yandex.net/i?id=d6dfbece34396e12ab00c1784dc2bc4508d7c742-5273469-images-thumbs&amp;n=13"/>
          <p:cNvPicPr>
            <a:picLocks noChangeAspect="1" noChangeArrowheads="1"/>
          </p:cNvPicPr>
          <p:nvPr/>
        </p:nvPicPr>
        <p:blipFill>
          <a:blip r:embed="rId8"/>
          <a:srcRect l="54434" t="4346"/>
          <a:stretch/>
        </p:blipFill>
        <p:spPr bwMode="auto">
          <a:xfrm>
            <a:off x="539552" y="830603"/>
            <a:ext cx="1184690" cy="2168440"/>
          </a:xfrm>
          <a:prstGeom prst="rect">
            <a:avLst/>
          </a:prstGeom>
          <a:noFill/>
        </p:spPr>
      </p:pic>
      <p:pic>
        <p:nvPicPr>
          <p:cNvPr id="7" name="Picture 7" descr="C:\Documents and Settings\Администратор\Рабочий стол\770318043.gif"/>
          <p:cNvPicPr>
            <a:picLocks noChangeAspect="1" noChangeArrowheads="1" noCrop="1"/>
          </p:cNvPicPr>
          <p:nvPr/>
        </p:nvPicPr>
        <p:blipFill>
          <a:blip r:embed="rId9"/>
          <a:stretch/>
        </p:blipFill>
        <p:spPr bwMode="auto">
          <a:xfrm>
            <a:off x="5364088" y="332656"/>
            <a:ext cx="1648322" cy="1487510"/>
          </a:xfrm>
          <a:prstGeom prst="rect">
            <a:avLst/>
          </a:prstGeom>
          <a:noFill/>
        </p:spPr>
      </p:pic>
      <p:sp>
        <p:nvSpPr>
          <p:cNvPr id="914295809" name="Управляющая кнопка: далее 914295808"/>
          <p:cNvSpPr/>
          <p:nvPr/>
        </p:nvSpPr>
        <p:spPr bwMode="auto">
          <a:xfrm>
            <a:off x="8259559" y="6081346"/>
            <a:ext cx="607087" cy="554752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20260219_194428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8370"/>
            <a:ext cx="9147199" cy="68496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rcRect l="2745" t="1449" r="43178" b="2173"/>
          <a:stretch/>
        </p:blipFill>
        <p:spPr bwMode="auto">
          <a:xfrm>
            <a:off x="2051720" y="1340768"/>
            <a:ext cx="3790949" cy="5067299"/>
          </a:xfrm>
          <a:prstGeom prst="rect">
            <a:avLst/>
          </a:prstGeom>
        </p:spPr>
      </p:pic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355976" y="2564903"/>
            <a:ext cx="1302421" cy="868281"/>
          </a:xfrm>
          <a:prstGeom prst="rect">
            <a:avLst/>
          </a:prstGeom>
          <a:noFill/>
        </p:spPr>
      </p:pic>
      <p:pic>
        <p:nvPicPr>
          <p:cNvPr id="5" name="Picture 6" descr="https://avatars.mds.yandex.net/i?id=622d93f6f6eeabf0c5c3998b086136c592b830d1-4984304-images-thumbs&amp;n=13"/>
          <p:cNvPicPr>
            <a:picLocks noChangeAspect="1" noChangeArrowheads="1"/>
          </p:cNvPicPr>
          <p:nvPr/>
        </p:nvPicPr>
        <p:blipFill>
          <a:blip r:embed="rId7"/>
          <a:srcRect l="29982" b="5037"/>
          <a:stretch/>
        </p:blipFill>
        <p:spPr bwMode="auto">
          <a:xfrm>
            <a:off x="5672388" y="3499664"/>
            <a:ext cx="3201233" cy="2442207"/>
          </a:xfrm>
          <a:prstGeom prst="rect">
            <a:avLst/>
          </a:prstGeom>
          <a:noFill/>
        </p:spPr>
      </p:pic>
      <p:pic>
        <p:nvPicPr>
          <p:cNvPr id="6" name="Picture 6" descr="https://avatars.mds.yandex.net/i?id=d6dfbece34396e12ab00c1784dc2bc4508d7c742-5273469-images-thumbs&amp;n=13"/>
          <p:cNvPicPr>
            <a:picLocks noChangeAspect="1" noChangeArrowheads="1"/>
          </p:cNvPicPr>
          <p:nvPr/>
        </p:nvPicPr>
        <p:blipFill>
          <a:blip r:embed="rId8"/>
          <a:srcRect l="54434" t="4346"/>
          <a:stretch/>
        </p:blipFill>
        <p:spPr bwMode="auto">
          <a:xfrm>
            <a:off x="539552" y="830603"/>
            <a:ext cx="1184690" cy="2168440"/>
          </a:xfrm>
          <a:prstGeom prst="rect">
            <a:avLst/>
          </a:prstGeom>
          <a:noFill/>
        </p:spPr>
      </p:pic>
      <p:pic>
        <p:nvPicPr>
          <p:cNvPr id="7" name="Picture 7" descr="C:\Documents and Settings\Администратор\Рабочий стол\770318043.gif"/>
          <p:cNvPicPr>
            <a:picLocks noChangeAspect="1" noChangeArrowheads="1" noCrop="1"/>
          </p:cNvPicPr>
          <p:nvPr/>
        </p:nvPicPr>
        <p:blipFill>
          <a:blip r:embed="rId9"/>
          <a:stretch/>
        </p:blipFill>
        <p:spPr bwMode="auto">
          <a:xfrm>
            <a:off x="5364088" y="332656"/>
            <a:ext cx="1648322" cy="1487510"/>
          </a:xfrm>
          <a:prstGeom prst="rect">
            <a:avLst/>
          </a:prstGeom>
          <a:noFill/>
        </p:spPr>
      </p:pic>
      <p:pic>
        <p:nvPicPr>
          <p:cNvPr id="8" name="20260219_194310.a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83843" y="3255982"/>
            <a:ext cx="487363" cy="487363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418016" y="6021287"/>
            <a:ext cx="754384" cy="6370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796136" y="274638"/>
            <a:ext cx="2890664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Голубь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63888" y="26064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Посмотрите на балкон:</a:t>
            </a:r>
            <a:endParaRPr b="1" dirty="0"/>
          </a:p>
          <a:p>
            <a:pPr>
              <a:defRPr/>
            </a:pPr>
            <a:r>
              <a:rPr lang="ru-RU" b="1" dirty="0"/>
              <a:t>Он с утра воркует тут.</a:t>
            </a:r>
            <a:endParaRPr b="1" dirty="0"/>
          </a:p>
          <a:p>
            <a:pPr>
              <a:defRPr/>
            </a:pPr>
            <a:r>
              <a:rPr lang="ru-RU" b="1" dirty="0"/>
              <a:t>Эта птица — почтальон,</a:t>
            </a:r>
            <a:endParaRPr b="1" dirty="0"/>
          </a:p>
          <a:p>
            <a:pPr>
              <a:defRPr/>
            </a:pPr>
            <a:r>
              <a:rPr lang="ru-RU" b="1" dirty="0"/>
              <a:t>Пролетит любой маршрут</a:t>
            </a:r>
            <a:endParaRPr b="1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710018" y="3789040"/>
            <a:ext cx="3458720" cy="2304256"/>
          </a:xfrm>
          <a:prstGeom prst="rect">
            <a:avLst/>
          </a:prstGeom>
          <a:noFill/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3"/>
          <a:srcRect t="8430" r="11926"/>
          <a:stretch/>
        </p:blipFill>
        <p:spPr bwMode="auto">
          <a:xfrm flipH="1">
            <a:off x="5652120" y="2060848"/>
            <a:ext cx="2789290" cy="1866931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96552bcc59f16e894ea453c1dd8a7bc32112d484-3927287-images-thumbs&amp;n=1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96043" y="1460978"/>
            <a:ext cx="3204749" cy="1969586"/>
          </a:xfrm>
          <a:prstGeom prst="rect">
            <a:avLst/>
          </a:prstGeom>
          <a:noFill/>
        </p:spPr>
      </p:pic>
      <p:sp>
        <p:nvSpPr>
          <p:cNvPr id="487951191" name="Управляющая кнопка: далее 487951190"/>
          <p:cNvSpPr/>
          <p:nvPr/>
        </p:nvSpPr>
        <p:spPr bwMode="auto">
          <a:xfrm>
            <a:off x="8154889" y="5903406"/>
            <a:ext cx="900164" cy="544285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Администратор\Рабочий стол\птицы\белоспиный дятел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52120" y="476672"/>
            <a:ext cx="2444282" cy="3493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405538" y="116632"/>
            <a:ext cx="5626968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Белоспинный дятел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79512" y="260648"/>
            <a:ext cx="35447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Над жуком и короедом</a:t>
            </a:r>
            <a:br>
              <a:rPr lang="ru-RU" b="1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Держит он всегда победу.</a:t>
            </a:r>
            <a:br>
              <a:rPr lang="ru-RU" b="1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По деревьям тук да тук:</a:t>
            </a:r>
            <a:br>
              <a:rPr lang="ru-RU" b="1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</a:br>
            <a:r>
              <a:rPr lang="ru-RU" b="1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  <a:t>Кто для леса верный друг?</a:t>
            </a:r>
            <a:br>
              <a:rPr lang="ru-RU" b="1" dirty="0">
                <a:solidFill>
                  <a:srgbClr val="000000"/>
                </a:solidFill>
                <a:latin typeface="Times"/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01748" y="1737976"/>
            <a:ext cx="3140103" cy="1766308"/>
          </a:xfrm>
          <a:prstGeom prst="rect">
            <a:avLst/>
          </a:prstGeom>
          <a:noFill/>
        </p:spPr>
      </p:pic>
      <p:pic>
        <p:nvPicPr>
          <p:cNvPr id="2054" name="Picture 6" descr="https://avatars.mds.yandex.net/i?id=622d93f6f6eeabf0c5c3998b086136c592b830d1-4984304-images-thumbs&amp;n=13"/>
          <p:cNvPicPr>
            <a:picLocks noChangeAspect="1" noChangeArrowheads="1"/>
          </p:cNvPicPr>
          <p:nvPr/>
        </p:nvPicPr>
        <p:blipFill>
          <a:blip r:embed="rId4"/>
          <a:srcRect l="29982" b="5037"/>
          <a:stretch/>
        </p:blipFill>
        <p:spPr bwMode="auto">
          <a:xfrm>
            <a:off x="2342366" y="3983645"/>
            <a:ext cx="3201233" cy="2442207"/>
          </a:xfrm>
          <a:prstGeom prst="rect">
            <a:avLst/>
          </a:prstGeom>
          <a:noFill/>
        </p:spPr>
      </p:pic>
      <p:sp>
        <p:nvSpPr>
          <p:cNvPr id="1800528766" name="Управляющая кнопка: далее 1800528765"/>
          <p:cNvSpPr/>
          <p:nvPr/>
        </p:nvSpPr>
        <p:spPr bwMode="auto">
          <a:xfrm>
            <a:off x="7610604" y="5589395"/>
            <a:ext cx="931565" cy="554752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птицы\щегол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563888" y="3933056"/>
            <a:ext cx="3872177" cy="2636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60" y="5517232"/>
            <a:ext cx="3561977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Щегол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solidFill>
            <a:srgbClr val="F0E1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>
              <a:ln>
                <a:noFill/>
              </a:ln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67544" y="232399"/>
            <a:ext cx="2915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>
                <a:latin typeface="Arial"/>
                <a:ea typeface="Calibri"/>
                <a:cs typeface="Arial"/>
              </a:rPr>
              <a:t>Пестрая птичка,</a:t>
            </a:r>
            <a:br>
              <a:rPr lang="ru-RU" sz="1600" b="1">
                <a:latin typeface="Arial"/>
                <a:ea typeface="Calibri"/>
                <a:cs typeface="Arial"/>
              </a:rPr>
            </a:br>
            <a:r>
              <a:rPr lang="ru-RU" sz="1600" b="1">
                <a:latin typeface="Arial"/>
                <a:ea typeface="Calibri"/>
                <a:cs typeface="Arial"/>
              </a:rPr>
              <a:t>Сама невеличка,</a:t>
            </a:r>
            <a:br>
              <a:rPr lang="ru-RU" sz="1600" b="1">
                <a:latin typeface="Arial"/>
                <a:ea typeface="Calibri"/>
                <a:cs typeface="Arial"/>
              </a:rPr>
            </a:br>
            <a:r>
              <a:rPr lang="ru-RU" sz="1600" b="1">
                <a:latin typeface="Arial"/>
                <a:ea typeface="Calibri"/>
                <a:cs typeface="Arial"/>
              </a:rPr>
              <a:t>А голос хорош!</a:t>
            </a:r>
            <a:br>
              <a:rPr lang="ru-RU" sz="1600" b="1">
                <a:latin typeface="Arial"/>
                <a:ea typeface="Calibri"/>
                <a:cs typeface="Arial"/>
              </a:rPr>
            </a:br>
            <a:r>
              <a:rPr lang="ru-RU" sz="1600" b="1">
                <a:latin typeface="Arial"/>
                <a:ea typeface="Calibri"/>
                <a:cs typeface="Arial"/>
              </a:rPr>
              <a:t>Песню на ветке завел</a:t>
            </a:r>
            <a:br>
              <a:rPr lang="ru-RU" sz="1600" b="1">
                <a:latin typeface="Arial"/>
                <a:ea typeface="Calibri"/>
                <a:cs typeface="Arial"/>
              </a:rPr>
            </a:br>
            <a:r>
              <a:rPr lang="ru-RU" sz="1600" b="1">
                <a:latin typeface="Arial"/>
                <a:ea typeface="Calibri"/>
                <a:cs typeface="Arial"/>
              </a:rPr>
              <a:t>Звонкоголосый ...</a:t>
            </a:r>
            <a:endParaRPr lang="ru-RU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074" name="Picture 2" descr="https://avatars.mds.yandex.net/i?id=f88b19146c0320a08f75aa9d58347205c2968ff1-4237075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flipH="1">
            <a:off x="269776" y="1648982"/>
            <a:ext cx="4158208" cy="2373645"/>
          </a:xfrm>
          <a:prstGeom prst="rect">
            <a:avLst/>
          </a:prstGeom>
          <a:noFill/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355700" y="861310"/>
            <a:ext cx="3527498" cy="2351666"/>
          </a:xfrm>
          <a:prstGeom prst="rect">
            <a:avLst/>
          </a:prstGeom>
          <a:noFill/>
        </p:spPr>
      </p:pic>
      <p:sp>
        <p:nvSpPr>
          <p:cNvPr id="1782591544" name="Управляющая кнопка: далее 1782591543"/>
          <p:cNvSpPr/>
          <p:nvPr/>
        </p:nvSpPr>
        <p:spPr bwMode="auto">
          <a:xfrm>
            <a:off x="7903681" y="5830137"/>
            <a:ext cx="1025768" cy="607087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Снегирь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1432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Красногрудый, чернокрылый,</a:t>
            </a:r>
            <a:br>
              <a:rPr lang="ru-RU" b="1" dirty="0"/>
            </a:br>
            <a:r>
              <a:rPr lang="ru-RU" b="1" dirty="0"/>
              <a:t>Любит зёрнышки клевать,</a:t>
            </a:r>
            <a:br>
              <a:rPr lang="ru-RU" b="1" dirty="0"/>
            </a:br>
            <a:r>
              <a:rPr lang="ru-RU" b="1" dirty="0"/>
              <a:t>С первым снегом на рябине</a:t>
            </a:r>
            <a:br>
              <a:rPr lang="ru-RU" b="1" dirty="0"/>
            </a:br>
            <a:r>
              <a:rPr lang="ru-RU" b="1" dirty="0"/>
              <a:t>Он появится опять</a:t>
            </a:r>
            <a:r>
              <a:rPr lang="ru-RU" dirty="0"/>
              <a:t>.</a:t>
            </a: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t="10579" r="33304" b="4652"/>
          <a:stretch/>
        </p:blipFill>
        <p:spPr bwMode="auto">
          <a:xfrm flipH="1">
            <a:off x="6012160" y="1828800"/>
            <a:ext cx="2295675" cy="233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492" y="4408191"/>
            <a:ext cx="2630254" cy="22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812360" y="6165304"/>
            <a:ext cx="93610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74638"/>
            <a:ext cx="303468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Сойка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t="33099" r="12341"/>
          <a:stretch/>
        </p:blipFill>
        <p:spPr bwMode="auto">
          <a:xfrm>
            <a:off x="539552" y="2224594"/>
            <a:ext cx="3265621" cy="18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2236550"/>
            <a:ext cx="3917231" cy="205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b3b63b67ccaee74c5cf7efa264e30c6fa28a0231-498747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4509120"/>
            <a:ext cx="3563888" cy="198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020273" y="5504038"/>
            <a:ext cx="1224136" cy="6828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54480" y="188640"/>
            <a:ext cx="413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Вот пересмешники лесные,</a:t>
            </a:r>
          </a:p>
          <a:p>
            <a:r>
              <a:rPr lang="ru-RU" b="1" dirty="0" smtClean="0"/>
              <a:t>На крыльях пятна голубые,</a:t>
            </a:r>
          </a:p>
          <a:p>
            <a:r>
              <a:rPr lang="ru-RU" b="1" dirty="0" smtClean="0"/>
              <a:t>Они угроза чужакам,</a:t>
            </a:r>
          </a:p>
          <a:p>
            <a:r>
              <a:rPr lang="ru-RU" b="1" dirty="0" smtClean="0"/>
              <a:t>От них повсюду шум и гам</a:t>
            </a:r>
            <a:r>
              <a:rPr lang="ru-RU" b="1" dirty="0"/>
              <a:t>.</a:t>
            </a:r>
            <a:endParaRPr lang="ru-RU" b="1" dirty="0" smtClean="0"/>
          </a:p>
          <a:p>
            <a:r>
              <a:rPr lang="ru-RU" b="1" dirty="0" smtClean="0"/>
              <a:t>Зимою желуди едят</a:t>
            </a:r>
          </a:p>
          <a:p>
            <a:r>
              <a:rPr lang="ru-RU" b="1" dirty="0" smtClean="0"/>
              <a:t>И всех букашек истребят.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91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28184" y="274638"/>
            <a:ext cx="2458616" cy="114300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Галка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419872" y="260648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/>
              <a:t>В поле – помощницы, вроде,</a:t>
            </a:r>
            <a:br>
              <a:rPr lang="ru-RU"/>
            </a:br>
            <a:r>
              <a:rPr lang="ru-RU"/>
              <a:t>Бандитки – в саду, в огороде:</a:t>
            </a:r>
            <a:br>
              <a:rPr lang="ru-RU"/>
            </a:br>
            <a:r>
              <a:rPr lang="ru-RU"/>
              <a:t>Вишни и сливы, дыни, горох…</a:t>
            </a:r>
            <a:br>
              <a:rPr lang="ru-RU"/>
            </a:br>
            <a:r>
              <a:rPr lang="ru-RU"/>
              <a:t>От крика их в поле трактор оглох.</a:t>
            </a:r>
            <a:br>
              <a:rPr lang="ru-RU"/>
            </a:br>
            <a:r>
              <a:rPr lang="ru-RU"/>
              <a:t>И если устроена свалка,</a:t>
            </a:r>
            <a:br>
              <a:rPr lang="ru-RU"/>
            </a:br>
            <a:r>
              <a:rPr lang="ru-RU"/>
              <a:t>Там тоже окажется …</a:t>
            </a:r>
            <a:endParaRPr/>
          </a:p>
        </p:txBody>
      </p:sp>
      <p:pic>
        <p:nvPicPr>
          <p:cNvPr id="1026" name="Picture 2" descr="https://avatars.mds.yandex.net/i?id=42774439c664ed4ec063a0cb348bef62ae6523c0-9625733-images-thumbs&amp;n=1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356088" y="2081384"/>
            <a:ext cx="3163844" cy="1779663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/>
          <a:srcRect l="8821" t="17686" r="25985" b="4453"/>
          <a:stretch/>
        </p:blipFill>
        <p:spPr bwMode="auto">
          <a:xfrm>
            <a:off x="611560" y="1700808"/>
            <a:ext cx="2572913" cy="2047144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4"/>
          <a:srcRect l="29585" t="11722" r="12884" b="11908"/>
          <a:stretch/>
        </p:blipFill>
        <p:spPr bwMode="auto">
          <a:xfrm>
            <a:off x="3040988" y="4077072"/>
            <a:ext cx="2340260" cy="2329979"/>
          </a:xfrm>
          <a:prstGeom prst="rect">
            <a:avLst/>
          </a:prstGeom>
          <a:noFill/>
        </p:spPr>
      </p:pic>
      <p:sp>
        <p:nvSpPr>
          <p:cNvPr id="1971852777" name="Управляющая кнопка: далее 1971852776"/>
          <p:cNvSpPr/>
          <p:nvPr/>
        </p:nvSpPr>
        <p:spPr bwMode="auto">
          <a:xfrm>
            <a:off x="7673406" y="5882471"/>
            <a:ext cx="1015301" cy="450082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268</Words>
  <Application>Microsoft Office PowerPoint</Application>
  <DocSecurity>0</DocSecurity>
  <PresentationFormat>Экран (4:3)</PresentationFormat>
  <Paragraphs>58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Птицы парка «Голышевка»</vt:lpstr>
      <vt:lpstr>Презентация PowerPoint</vt:lpstr>
      <vt:lpstr>Презентация PowerPoint</vt:lpstr>
      <vt:lpstr>Голубь</vt:lpstr>
      <vt:lpstr>Белоспинный дятел</vt:lpstr>
      <vt:lpstr>Щегол</vt:lpstr>
      <vt:lpstr>Снегирь</vt:lpstr>
      <vt:lpstr>Сойка</vt:lpstr>
      <vt:lpstr>Галка</vt:lpstr>
      <vt:lpstr>Чечётка</vt:lpstr>
      <vt:lpstr>Сорока</vt:lpstr>
      <vt:lpstr>Синица</vt:lpstr>
      <vt:lpstr>Серая мухоловка</vt:lpstr>
      <vt:lpstr>Дрозд-рябинник</vt:lpstr>
      <vt:lpstr>Жаворонок</vt:lpstr>
      <vt:lpstr>Грач</vt:lpstr>
      <vt:lpstr>Ворона</vt:lpstr>
      <vt:lpstr>Тетерев</vt:lpstr>
      <vt:lpstr>Соловей</vt:lpstr>
      <vt:lpstr>Презентация PowerPoint</vt:lpstr>
    </vt:vector>
  </TitlesOfParts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Владимирского края</dc:title>
  <dc:creator>Admin</dc:creator>
  <cp:lastModifiedBy>Татьяна</cp:lastModifiedBy>
  <cp:revision>53</cp:revision>
  <dcterms:created xsi:type="dcterms:W3CDTF">2014-11-13T17:28:56Z</dcterms:created>
  <dcterms:modified xsi:type="dcterms:W3CDTF">2026-02-19T18:22:57Z</dcterms:modified>
  <dc:identifier/>
  <dc:language/>
  <cp:version/>
</cp:coreProperties>
</file>