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2" r:id="rId8"/>
    <p:sldId id="261" r:id="rId9"/>
    <p:sldId id="264" r:id="rId10"/>
    <p:sldId id="269" r:id="rId11"/>
    <p:sldId id="265" r:id="rId12"/>
    <p:sldId id="270" r:id="rId13"/>
    <p:sldId id="267" r:id="rId14"/>
    <p:sldId id="271" r:id="rId15"/>
    <p:sldId id="268" r:id="rId16"/>
    <p:sldId id="272" r:id="rId17"/>
    <p:sldId id="273" r:id="rId18"/>
    <p:sldId id="266" r:id="rId19"/>
    <p:sldId id="277" r:id="rId20"/>
    <p:sldId id="278" r:id="rId21"/>
    <p:sldId id="274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428736"/>
            <a:ext cx="6815158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dirty="0" smtClean="0"/>
              <a:t>Муниципальное дошкольное образовательное учреждение "Детский сад комбинированного вида № 11« г. Воронеж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речевого </a:t>
            </a:r>
            <a:r>
              <a:rPr lang="ru-RU" sz="27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креатива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 младших дошкольников</a:t>
            </a:r>
            <a:endParaRPr lang="ru-RU" sz="2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smtClean="0"/>
              <a:t>Подготовила: воспитатель </a:t>
            </a:r>
          </a:p>
          <a:p>
            <a:pPr algn="r"/>
            <a:r>
              <a:rPr lang="ru-RU" sz="1600" dirty="0" smtClean="0"/>
              <a:t>Шишкина Т.В.</a:t>
            </a:r>
          </a:p>
          <a:p>
            <a:pPr algn="r"/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pnnx7Wt_dyhatelnye_trenazhery_i_uprazhneniya_html_74640017e85565f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215370" cy="618809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3e5a5f1514ea51ca0861ee03e99659f1-800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7965044" cy="597378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pvcaLpR_konsultaciya-26.11_html_85f97011cb3b64d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71414"/>
            <a:ext cx="7467600" cy="61782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Кинезиология</a:t>
            </a:r>
            <a:endParaRPr lang="ru-RU" sz="24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/>
          <a:lstStyle/>
          <a:p>
            <a:r>
              <a:rPr lang="ru-RU" dirty="0" smtClean="0"/>
              <a:t>Наука о развитии умственных способностей и физического здоровья через определенные двигательные упражнения. </a:t>
            </a:r>
            <a:r>
              <a:rPr lang="ru-RU" dirty="0" err="1" smtClean="0"/>
              <a:t>Кинезиологические</a:t>
            </a:r>
            <a:r>
              <a:rPr lang="ru-RU" dirty="0" smtClean="0"/>
              <a:t> упражнения дают возможность задействовать те участки мозга, которые раньше не принимали участия в учении, и решить проблему </a:t>
            </a:r>
            <a:r>
              <a:rPr lang="ru-RU" dirty="0" err="1" smtClean="0"/>
              <a:t>неуспешности</a:t>
            </a:r>
            <a:r>
              <a:rPr lang="ru-RU" dirty="0" smtClean="0"/>
              <a:t>. Коррекционно-развивающая работа направлена от движения к мышлению, а не наоборот.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ineziologiya7-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42852"/>
            <a:ext cx="7467600" cy="3000396"/>
          </a:xfrm>
        </p:spPr>
      </p:pic>
      <p:pic>
        <p:nvPicPr>
          <p:cNvPr id="5" name="Содержимое 3" descr="Kineziologiy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286124"/>
            <a:ext cx="7572428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Упражнения с речевым сопровождением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ff0ce2ff57c0d38a553453ae77fb370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928670"/>
            <a:ext cx="7500990" cy="450059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Ib9zwSKWz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85729"/>
            <a:ext cx="7467600" cy="614908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538904" cy="635798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Сенсорные игровые упражнения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27378_1303c51066a9a8822803ddc73d9475f9.jp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857232"/>
            <a:ext cx="4460114" cy="2357454"/>
          </a:xfrm>
        </p:spPr>
      </p:pic>
      <p:pic>
        <p:nvPicPr>
          <p:cNvPr id="8" name="Содержимое 3" descr="detsad-291251-1631270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429000"/>
            <a:ext cx="3300183" cy="3186122"/>
          </a:xfrm>
          <a:prstGeom prst="rect">
            <a:avLst/>
          </a:prstGeom>
        </p:spPr>
      </p:pic>
      <p:pic>
        <p:nvPicPr>
          <p:cNvPr id="9" name="Содержимое 5" descr="b0c5808ae065c75f1f3a49d6fe5dcbe4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429000"/>
            <a:ext cx="4000528" cy="3071834"/>
          </a:xfrm>
          <a:prstGeom prst="rect">
            <a:avLst/>
          </a:prstGeom>
        </p:spPr>
      </p:pic>
      <p:pic>
        <p:nvPicPr>
          <p:cNvPr id="10" name="Содержимое 7" descr="d61a67841331ab5d252e900c82mz--kukly-i-igrushki-igry-s-prischepka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785794"/>
            <a:ext cx="4000528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643570" cy="4232678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 r="22714"/>
          <a:stretch>
            <a:fillRect/>
          </a:stretch>
        </p:blipFill>
        <p:spPr bwMode="auto">
          <a:xfrm>
            <a:off x="1643042" y="3519754"/>
            <a:ext cx="7143767" cy="3338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Цели и задачи развития речи: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00726"/>
          </a:xfrm>
        </p:spPr>
        <p:txBody>
          <a:bodyPr/>
          <a:lstStyle/>
          <a:p>
            <a:r>
              <a:rPr lang="ru-RU" sz="2000" dirty="0" smtClean="0"/>
              <a:t>Речь является главным средством общения людей.</a:t>
            </a:r>
          </a:p>
          <a:p>
            <a:r>
              <a:rPr lang="ru-RU" sz="2000" dirty="0" smtClean="0"/>
              <a:t>- воспитание звуковой культуры речи</a:t>
            </a:r>
          </a:p>
          <a:p>
            <a:r>
              <a:rPr lang="ru-RU" sz="2000" dirty="0" smtClean="0"/>
              <a:t>-обогащение, закрепление и активизация словаря</a:t>
            </a:r>
          </a:p>
          <a:p>
            <a:r>
              <a:rPr lang="ru-RU" sz="2000" dirty="0" smtClean="0"/>
              <a:t>-формирование грамматического строя речи</a:t>
            </a:r>
          </a:p>
          <a:p>
            <a:r>
              <a:rPr lang="ru-RU" sz="2000" dirty="0" smtClean="0"/>
              <a:t>-развитие связной </a:t>
            </a:r>
            <a:r>
              <a:rPr lang="ru-RU" sz="2000" i="1" dirty="0" smtClean="0"/>
              <a:t>(диалогической , </a:t>
            </a:r>
          </a:p>
          <a:p>
            <a:pPr>
              <a:buNone/>
            </a:pPr>
            <a:r>
              <a:rPr lang="ru-RU" sz="2000" i="1" dirty="0" smtClean="0"/>
              <a:t>монологической </a:t>
            </a:r>
            <a:r>
              <a:rPr lang="ru-RU" sz="2000" dirty="0" smtClean="0"/>
              <a:t>) речи</a:t>
            </a:r>
          </a:p>
          <a:p>
            <a:pPr algn="ctr">
              <a:buNone/>
            </a:pPr>
            <a:r>
              <a:rPr lang="ru-RU" dirty="0" smtClean="0"/>
              <a:t>Приемы развития речи:</a:t>
            </a:r>
          </a:p>
          <a:p>
            <a:pPr algn="ctr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3929066"/>
          <a:ext cx="8215371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7"/>
                <a:gridCol w="2738457"/>
                <a:gridCol w="2738457"/>
              </a:tblGrid>
              <a:tr h="23574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u="sng" dirty="0" smtClean="0"/>
                        <a:t>Наглядные</a:t>
                      </a:r>
                    </a:p>
                    <a:p>
                      <a:pPr>
                        <a:buNone/>
                      </a:pPr>
                      <a:r>
                        <a:rPr lang="ru-RU" sz="1600" dirty="0" smtClean="0"/>
                        <a:t>Показ иллюстраций</a:t>
                      </a:r>
                    </a:p>
                    <a:p>
                      <a:pPr>
                        <a:buNone/>
                      </a:pPr>
                      <a:r>
                        <a:rPr lang="ru-RU" sz="1600" dirty="0" smtClean="0"/>
                        <a:t>Показ положения органов артикуляции при обучении правильному произношению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u="sng" dirty="0" err="1" smtClean="0"/>
                        <a:t>Словестные</a:t>
                      </a:r>
                      <a:endParaRPr lang="ru-RU" sz="2000" b="1" u="sng" dirty="0" smtClean="0"/>
                    </a:p>
                    <a:p>
                      <a:r>
                        <a:rPr lang="ru-RU" sz="1800" dirty="0" smtClean="0"/>
                        <a:t>Речевой образец</a:t>
                      </a:r>
                    </a:p>
                    <a:p>
                      <a:r>
                        <a:rPr lang="ru-RU" sz="1800" dirty="0" smtClean="0"/>
                        <a:t>Повторное проговаривание,</a:t>
                      </a:r>
                    </a:p>
                    <a:p>
                      <a:r>
                        <a:rPr lang="ru-RU" sz="1800" dirty="0" smtClean="0"/>
                        <a:t>объяснение.</a:t>
                      </a:r>
                      <a:endParaRPr lang="ru-RU" sz="20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b="1" u="sng" dirty="0" smtClean="0"/>
                        <a:t>Игровые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Игровой персонаж, разные виды игр.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Составление рассказа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5753100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g_user_file_672331eeb90c8_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7858180" cy="3786214"/>
          </a:xfrm>
        </p:spPr>
      </p:pic>
      <p:pic>
        <p:nvPicPr>
          <p:cNvPr id="11" name="Содержимое 3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14752"/>
            <a:ext cx="7858180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b="18766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Методы развития речи: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14348" y="857232"/>
          <a:ext cx="7467600" cy="5017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0177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 u="sng" dirty="0" smtClean="0"/>
                        <a:t>Наглядные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1.</a:t>
                      </a:r>
                      <a:r>
                        <a:rPr lang="ru-RU" sz="1800" b="1" u="sng" dirty="0" smtClean="0"/>
                        <a:t>Непосредственные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 (наблюдение, экскурсии, рассматривание натуральных предметов)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2. </a:t>
                      </a:r>
                      <a:r>
                        <a:rPr lang="ru-RU" sz="1800" b="1" u="sng" dirty="0" smtClean="0"/>
                        <a:t>Опосредованные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(С использованием изобразительной наглядности, игрушки, картины, фотографии)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u="sng" dirty="0" err="1" smtClean="0"/>
                        <a:t>Словестные</a:t>
                      </a:r>
                      <a:endParaRPr lang="ru-RU" sz="1600" b="1" u="sng" dirty="0" smtClean="0"/>
                    </a:p>
                    <a:p>
                      <a:pPr>
                        <a:buNone/>
                      </a:pPr>
                      <a:r>
                        <a:rPr lang="ru-RU" dirty="0" smtClean="0"/>
                        <a:t>    </a:t>
                      </a:r>
                      <a:r>
                        <a:rPr lang="ru-RU" sz="1800" dirty="0" smtClean="0"/>
                        <a:t>Чтение и рассказывание художественных произведений, заучивание наизусть, пересказ, беседа.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tabLst/>
                        <a:defRPr/>
                      </a:pPr>
                      <a:r>
                        <a:rPr lang="ru-RU" sz="1800" b="1" u="sng" dirty="0" smtClean="0"/>
                        <a:t>Практические</a:t>
                      </a:r>
                    </a:p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tabLst/>
                        <a:defRPr/>
                      </a:pPr>
                      <a:r>
                        <a:rPr lang="ru-RU" sz="1800" dirty="0" smtClean="0"/>
                        <a:t>    Дидактические игры, </a:t>
                      </a:r>
                      <a:r>
                        <a:rPr lang="ru-RU" sz="1800" dirty="0" err="1" smtClean="0"/>
                        <a:t>инсцени</a:t>
                      </a:r>
                      <a:r>
                        <a:rPr lang="ru-RU" sz="1800" dirty="0" smtClean="0"/>
                        <a:t>-</a:t>
                      </a:r>
                    </a:p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tabLst/>
                        <a:defRPr/>
                      </a:pPr>
                      <a:r>
                        <a:rPr lang="ru-RU" sz="1800" dirty="0" smtClean="0"/>
                        <a:t>    </a:t>
                      </a:r>
                      <a:r>
                        <a:rPr lang="ru-RU" sz="1800" dirty="0" err="1" smtClean="0"/>
                        <a:t>ровки</a:t>
                      </a:r>
                      <a:r>
                        <a:rPr lang="ru-RU" sz="1800" dirty="0" smtClean="0"/>
                        <a:t>, сюжетно- ролевые игры, дидактические упражнения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Большую  роль в развитии речи детей играют: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4900618" cy="5402406"/>
          </a:xfrm>
        </p:spPr>
        <p:txBody>
          <a:bodyPr>
            <a:normAutofit/>
          </a:bodyPr>
          <a:lstStyle/>
          <a:p>
            <a:r>
              <a:rPr lang="ru-RU" dirty="0" smtClean="0"/>
              <a:t>-звукоподражательные игры, инсценировки, игры - </a:t>
            </a:r>
            <a:r>
              <a:rPr lang="ru-RU" dirty="0" err="1" smtClean="0"/>
              <a:t>потешки</a:t>
            </a:r>
            <a:r>
              <a:rPr lang="ru-RU" dirty="0" smtClean="0"/>
              <a:t>, хороводы..</a:t>
            </a:r>
          </a:p>
          <a:p>
            <a:r>
              <a:rPr lang="ru-RU" dirty="0" smtClean="0"/>
              <a:t>-игры-занятия с сюжетными картинками</a:t>
            </a:r>
          </a:p>
          <a:p>
            <a:r>
              <a:rPr lang="ru-RU" dirty="0" smtClean="0"/>
              <a:t>-рассказывание и чтение сказок, историй.</a:t>
            </a:r>
          </a:p>
          <a:p>
            <a:r>
              <a:rPr lang="ru-RU" dirty="0" smtClean="0"/>
              <a:t>-рассматривание и обсуждение иллюстраций к произведениям.</a:t>
            </a:r>
          </a:p>
          <a:p>
            <a:r>
              <a:rPr lang="ru-RU" dirty="0" smtClean="0"/>
              <a:t>-разгадывание загадок.</a:t>
            </a:r>
          </a:p>
          <a:p>
            <a:r>
              <a:rPr lang="ru-RU" dirty="0" smtClean="0"/>
              <a:t>-игры, направленные на развитие мелкой моторики.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9710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Игровые технологии можно представить несколькими разделами: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• Игры для развития фонематического восприятия </a:t>
            </a:r>
            <a:br>
              <a:rPr lang="ru-RU" sz="1400" dirty="0" smtClean="0"/>
            </a:br>
            <a:r>
              <a:rPr lang="ru-RU" sz="1400" dirty="0" smtClean="0"/>
              <a:t>• Игры для коррекции звукопроизношения </a:t>
            </a:r>
            <a:br>
              <a:rPr lang="ru-RU" sz="1400" dirty="0" smtClean="0"/>
            </a:br>
            <a:r>
              <a:rPr lang="ru-RU" sz="1400" dirty="0" smtClean="0"/>
              <a:t>• Игры для развития мелкой моторики </a:t>
            </a:r>
            <a:br>
              <a:rPr lang="ru-RU" sz="1400" dirty="0" smtClean="0"/>
            </a:br>
            <a:r>
              <a:rPr lang="ru-RU" sz="1400" dirty="0" smtClean="0"/>
              <a:t>• Игры для развития связной речи </a:t>
            </a:r>
            <a:br>
              <a:rPr lang="ru-RU" sz="1400" dirty="0" smtClean="0"/>
            </a:br>
            <a:r>
              <a:rPr lang="ru-RU" sz="1400" dirty="0" smtClean="0"/>
              <a:t>• Голосовые и </a:t>
            </a:r>
            <a:r>
              <a:rPr lang="ru-RU" sz="1400" dirty="0" err="1" smtClean="0"/>
              <a:t>логоритмические</a:t>
            </a:r>
            <a:r>
              <a:rPr lang="ru-RU" sz="1400" dirty="0" smtClean="0"/>
              <a:t> игры </a:t>
            </a:r>
            <a:br>
              <a:rPr lang="ru-RU" sz="1400" dirty="0" smtClean="0"/>
            </a:br>
            <a:r>
              <a:rPr lang="ru-RU" sz="1400" dirty="0" smtClean="0"/>
              <a:t>• Игры для профилактики и преодоления нарушений письма и чтения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8" name="Содержимое 7" descr="17721324663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2802" y="2120929"/>
            <a:ext cx="6496396" cy="3832167"/>
          </a:xfrm>
        </p:spPr>
      </p:pic>
      <p:sp>
        <p:nvSpPr>
          <p:cNvPr id="2050" name="AutoShape 2" descr="D:\%D1%80%D0%B0%D0%B1%D0%BE%D1%87%D0%B8%D0%B9 %D1%81%D1%82%D0%BE%D0%BB 2\Desktop\i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721325593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3655219" cy="2900370"/>
          </a:xfrm>
        </p:spPr>
      </p:pic>
      <p:pic>
        <p:nvPicPr>
          <p:cNvPr id="6" name="Содержимое 3" descr="1772132559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57166"/>
            <a:ext cx="3655219" cy="3571899"/>
          </a:xfrm>
          <a:prstGeom prst="rect">
            <a:avLst/>
          </a:prstGeom>
        </p:spPr>
      </p:pic>
      <p:pic>
        <p:nvPicPr>
          <p:cNvPr id="7" name="Содержимое 5" descr="17721325594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357562"/>
            <a:ext cx="3655219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C:\Users\73B5~1\AppData\Local\Temp\Rar$DIa6836.3468\17721324418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179095" cy="3786214"/>
          </a:xfrm>
          <a:prstGeom prst="rect">
            <a:avLst/>
          </a:prstGeom>
          <a:noFill/>
        </p:spPr>
      </p:pic>
      <p:pic>
        <p:nvPicPr>
          <p:cNvPr id="9" name="Picture 6" descr="C:\Users\73B5~1\AppData\Local\Temp\Rar$DIa8264.11927\1772132386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87964" y="-2143164"/>
            <a:ext cx="29718000" cy="39624001"/>
          </a:xfrm>
          <a:prstGeom prst="rect">
            <a:avLst/>
          </a:prstGeom>
          <a:noFill/>
        </p:spPr>
      </p:pic>
      <p:pic>
        <p:nvPicPr>
          <p:cNvPr id="13" name="Содержимое 5" descr="1772132386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85728"/>
            <a:ext cx="3655219" cy="3786214"/>
          </a:xfrm>
          <a:prstGeom prst="rect">
            <a:avLst/>
          </a:prstGeom>
        </p:spPr>
      </p:pic>
      <p:pic>
        <p:nvPicPr>
          <p:cNvPr id="15" name="Содержимое 3" descr="17721324663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857604"/>
            <a:ext cx="3655219" cy="2928982"/>
          </a:xfrm>
          <a:prstGeom prst="rect">
            <a:avLst/>
          </a:prstGeom>
        </p:spPr>
      </p:pic>
      <p:pic>
        <p:nvPicPr>
          <p:cNvPr id="16" name="Содержимое 5" descr="17721324663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4071942"/>
            <a:ext cx="4357717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 descr="D:\рабочий стол 2\Desktop\15320d613a566b6c47695ba5c28d684c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7868"/>
            <a:ext cx="8179358" cy="6134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pPr algn="ctr"/>
            <a:endParaRPr lang="ru-RU" sz="2400" dirty="0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6096000" cy="3929090"/>
          </a:xfrm>
        </p:spPr>
      </p:pic>
      <p:pic>
        <p:nvPicPr>
          <p:cNvPr id="21506" name="Picture 2" descr="D:\рабочий стол 2\Desktop\1763470064484_bullet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14752"/>
            <a:ext cx="4791075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256</Words>
  <PresentationFormat>Экран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  Муниципальное дошкольное образовательное учреждение "Детский сад комбинированного вида № 11« г. Воронеж       Развитие речевого креатива у младших дошкольников</vt:lpstr>
      <vt:lpstr>Цели и задачи развития речи:</vt:lpstr>
      <vt:lpstr>Методы развития речи:</vt:lpstr>
      <vt:lpstr>Большую  роль в развитии речи детей играют:</vt:lpstr>
      <vt:lpstr>Игровые технологии можно представить несколькими разделами:  • Игры для развития фонематического восприятия  • Игры для коррекции звукопроизношения  • Игры для развития мелкой моторики  • Игры для развития связной речи  • Голосовые и логоритмические игры  • Игры для профилактики и преодоления нарушений письма и чтения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Кинезиология</vt:lpstr>
      <vt:lpstr>Слайд 14</vt:lpstr>
      <vt:lpstr>Упражнения с речевым сопровождением</vt:lpstr>
      <vt:lpstr>Слайд 16</vt:lpstr>
      <vt:lpstr>Слайд 17</vt:lpstr>
      <vt:lpstr>Сенсорные игровые упражнения</vt:lpstr>
      <vt:lpstr>Слайд 19</vt:lpstr>
      <vt:lpstr>Составление рассказа 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речевого креатива у младших дошкольников</dc:title>
  <dc:creator>Пользователь</dc:creator>
  <cp:lastModifiedBy>User</cp:lastModifiedBy>
  <cp:revision>22</cp:revision>
  <dcterms:created xsi:type="dcterms:W3CDTF">2026-02-26T19:14:56Z</dcterms:created>
  <dcterms:modified xsi:type="dcterms:W3CDTF">2026-03-03T07:22:30Z</dcterms:modified>
</cp:coreProperties>
</file>