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вариантов и правило произведения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071810"/>
            <a:ext cx="3885770" cy="360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2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Комбинации из </a:t>
            </a:r>
            <a:r>
              <a:rPr lang="en-US" dirty="0" smtClean="0"/>
              <a:t>n</a:t>
            </a:r>
            <a:r>
              <a:rPr lang="ru-RU" dirty="0" smtClean="0"/>
              <a:t> элементов, отличающиеся друг от друга только порядком расположения в них элементов, называются </a:t>
            </a:r>
            <a:r>
              <a:rPr lang="ru-RU" dirty="0" smtClean="0">
                <a:solidFill>
                  <a:srgbClr val="FFFF00"/>
                </a:solidFill>
              </a:rPr>
              <a:t>перестановками</a:t>
            </a:r>
            <a:r>
              <a:rPr lang="ru-RU" dirty="0" smtClean="0"/>
              <a:t> из </a:t>
            </a:r>
            <a:r>
              <a:rPr lang="en-US" dirty="0" smtClean="0"/>
              <a:t>n </a:t>
            </a:r>
            <a:r>
              <a:rPr lang="ru-RU" dirty="0" smtClean="0"/>
              <a:t>элементов.</a:t>
            </a:r>
          </a:p>
          <a:p>
            <a:r>
              <a:rPr lang="ru-RU" dirty="0" smtClean="0"/>
              <a:t>Обозначение</a:t>
            </a:r>
            <a:r>
              <a:rPr lang="en-US" dirty="0" smtClean="0"/>
              <a:t>: P</a:t>
            </a:r>
            <a:r>
              <a:rPr lang="en-US" baseline="-25000" dirty="0" smtClean="0"/>
              <a:t>n </a:t>
            </a:r>
            <a:r>
              <a:rPr lang="ru-RU" dirty="0" smtClean="0"/>
              <a:t>– число перестановок из </a:t>
            </a:r>
            <a:r>
              <a:rPr lang="en-US" dirty="0" smtClean="0"/>
              <a:t>n </a:t>
            </a:r>
            <a:r>
              <a:rPr lang="ru-RU" dirty="0" smtClean="0"/>
              <a:t>элементов или «</a:t>
            </a:r>
            <a:r>
              <a:rPr lang="ru-RU" dirty="0" err="1" smtClean="0"/>
              <a:t>Пэ</a:t>
            </a:r>
            <a:r>
              <a:rPr lang="ru-RU" dirty="0" smtClean="0"/>
              <a:t> из </a:t>
            </a:r>
            <a:r>
              <a:rPr lang="ru-RU" dirty="0" err="1" smtClean="0"/>
              <a:t>эн</a:t>
            </a:r>
            <a:r>
              <a:rPr lang="ru-RU" dirty="0" smtClean="0"/>
              <a:t>»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 =</a:t>
            </a:r>
            <a:r>
              <a:rPr lang="en-US" dirty="0" smtClean="0">
                <a:solidFill>
                  <a:srgbClr val="FFFF00"/>
                </a:solidFill>
              </a:rPr>
              <a:t> n! (</a:t>
            </a:r>
            <a:r>
              <a:rPr lang="ru-RU" dirty="0" smtClean="0">
                <a:solidFill>
                  <a:srgbClr val="FFFF00"/>
                </a:solidFill>
              </a:rPr>
              <a:t>Читается «</a:t>
            </a:r>
            <a:r>
              <a:rPr lang="ru-RU" dirty="0" err="1" smtClean="0">
                <a:solidFill>
                  <a:srgbClr val="FFFF00"/>
                </a:solidFill>
              </a:rPr>
              <a:t>эн</a:t>
            </a:r>
            <a:r>
              <a:rPr lang="ru-RU" dirty="0" smtClean="0">
                <a:solidFill>
                  <a:srgbClr val="FFFF00"/>
                </a:solidFill>
              </a:rPr>
              <a:t> факториал»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</a:p>
          <a:p>
            <a:r>
              <a:rPr lang="ru-RU" dirty="0" smtClean="0"/>
              <a:t>примеры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=4!=1*2*3*4=24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5</a:t>
            </a:r>
            <a:r>
              <a:rPr lang="en-US" dirty="0" smtClean="0"/>
              <a:t>=5!=1*2*3*4*5=120</a:t>
            </a:r>
          </a:p>
          <a:p>
            <a:r>
              <a:rPr lang="en-US" dirty="0" smtClean="0"/>
              <a:t>6!=1*2*3*4*5*6=720</a:t>
            </a:r>
          </a:p>
          <a:p>
            <a:endParaRPr lang="en-US" dirty="0" smtClean="0"/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различных пятизначных чисел, все цифры которых различны, можно записать с помощью цифр 4,5,6,7 и 8?</a:t>
            </a:r>
          </a:p>
          <a:p>
            <a:r>
              <a:rPr lang="ru-RU" dirty="0" smtClean="0"/>
              <a:t>Решение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en-US" dirty="0" smtClean="0"/>
              <a:t> P</a:t>
            </a:r>
            <a:r>
              <a:rPr lang="en-US" baseline="-25000" dirty="0" smtClean="0"/>
              <a:t>5</a:t>
            </a:r>
            <a:r>
              <a:rPr lang="en-US" dirty="0" smtClean="0"/>
              <a:t>=5!=1*2*3*4*5=120 </a:t>
            </a:r>
          </a:p>
          <a:p>
            <a:r>
              <a:rPr lang="ru-RU" dirty="0" smtClean="0"/>
              <a:t>Ответ</a:t>
            </a:r>
            <a:r>
              <a:rPr lang="en-US" dirty="0" smtClean="0"/>
              <a:t>: </a:t>
            </a:r>
            <a:r>
              <a:rPr lang="ru-RU" dirty="0" smtClean="0"/>
              <a:t>120 различных чисел.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88759" cy="1658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1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Сколькими способами можно расставить на полке 8 книг, среди них 2 книги одного автора, которые при любых перестановках должны стоять рядом?</a:t>
            </a:r>
          </a:p>
          <a:p>
            <a:r>
              <a:rPr lang="ru-RU" dirty="0" smtClean="0"/>
              <a:t>Решение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Условно будем считать две книги одного автора единой книгой. Тогда количество способов расстановки условных семи книг на полки будет равно числу </a:t>
            </a:r>
            <a:r>
              <a:rPr lang="ru-RU" smtClean="0"/>
              <a:t>перестановок из </a:t>
            </a:r>
            <a:r>
              <a:rPr lang="ru-RU" dirty="0" smtClean="0"/>
              <a:t>семи элементов </a:t>
            </a:r>
            <a:r>
              <a:rPr lang="en-US" dirty="0" smtClean="0"/>
              <a:t>P</a:t>
            </a:r>
            <a:r>
              <a:rPr lang="ru-RU" baseline="-25000" dirty="0" smtClean="0"/>
              <a:t>7</a:t>
            </a:r>
            <a:r>
              <a:rPr lang="en-US" dirty="0" smtClean="0"/>
              <a:t>=</a:t>
            </a:r>
            <a:r>
              <a:rPr lang="ru-RU" dirty="0" smtClean="0"/>
              <a:t>7</a:t>
            </a:r>
            <a:r>
              <a:rPr lang="en-US" dirty="0" smtClean="0"/>
              <a:t>!=1*2*3*4*5</a:t>
            </a:r>
            <a:r>
              <a:rPr lang="ru-RU" dirty="0" smtClean="0"/>
              <a:t>*6*7</a:t>
            </a:r>
            <a:r>
              <a:rPr lang="en-US" dirty="0" smtClean="0"/>
              <a:t>=1</a:t>
            </a:r>
            <a:r>
              <a:rPr lang="ru-RU" dirty="0" smtClean="0"/>
              <a:t>20*42=5040.</a:t>
            </a:r>
            <a:endParaRPr lang="ru-RU" dirty="0"/>
          </a:p>
        </p:txBody>
      </p:sp>
      <p:pic>
        <p:nvPicPr>
          <p:cNvPr id="5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88759" cy="16581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8572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№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87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 в каждой такой перестановке книги одного автора можно поменять местами, поэтому общее число способов расстановки книг на полке будет в два раза больше, то есть 5040*2=10080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FFFF00"/>
                </a:solidFill>
              </a:rPr>
              <a:t>Вычислить</a:t>
            </a:r>
            <a:r>
              <a:rPr lang="en-US" sz="3500" dirty="0" smtClean="0">
                <a:solidFill>
                  <a:srgbClr val="FFFF00"/>
                </a:solidFill>
              </a:rPr>
              <a:t>:</a:t>
            </a:r>
            <a:endParaRPr lang="ru-RU" sz="3500" dirty="0" smtClean="0">
              <a:solidFill>
                <a:srgbClr val="FFFF00"/>
              </a:solidFill>
            </a:endParaRPr>
          </a:p>
          <a:p>
            <a:endParaRPr lang="ru-RU" sz="3500" dirty="0" smtClean="0">
              <a:solidFill>
                <a:srgbClr val="FFFF00"/>
              </a:solidFill>
            </a:endParaRPr>
          </a:p>
          <a:p>
            <a:r>
              <a:rPr lang="ru-RU" sz="3500" dirty="0" smtClean="0">
                <a:solidFill>
                  <a:srgbClr val="FFFF00"/>
                </a:solidFill>
              </a:rPr>
              <a:t>Решение</a:t>
            </a:r>
            <a:r>
              <a:rPr lang="en-US" sz="3500" dirty="0" smtClean="0">
                <a:solidFill>
                  <a:srgbClr val="FFFF00"/>
                </a:solidFill>
              </a:rPr>
              <a:t>:</a:t>
            </a:r>
            <a:r>
              <a:rPr lang="ru-RU" sz="3500" dirty="0" smtClean="0">
                <a:solidFill>
                  <a:srgbClr val="FFFF00"/>
                </a:solidFill>
              </a:rPr>
              <a:t> </a:t>
            </a:r>
            <a:endParaRPr lang="ru-RU" sz="35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1788759" cy="16581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8572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№4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357554" y="1428736"/>
          <a:ext cx="26193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901440" imgH="393480" progId="Equation.3">
                  <p:embed/>
                </p:oleObj>
              </mc:Choice>
              <mc:Fallback>
                <p:oleObj name="Формула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428736"/>
                        <a:ext cx="261937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2928926" y="2714620"/>
          <a:ext cx="6013450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6" imgW="2070000" imgH="812520" progId="Equation.3">
                  <p:embed/>
                </p:oleObj>
              </mc:Choice>
              <mc:Fallback>
                <p:oleObj name="Формула" r:id="rId6" imgW="20700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2714620"/>
                        <a:ext cx="6013450" cy="204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Записать всевозможные двузначные числа, используя при этом цифры</a:t>
            </a:r>
            <a:r>
              <a:rPr lang="en-US" sz="2600" dirty="0" smtClean="0"/>
              <a:t>:</a:t>
            </a:r>
            <a:endParaRPr lang="ru-RU" sz="2600" dirty="0" smtClean="0"/>
          </a:p>
          <a:p>
            <a:r>
              <a:rPr lang="ru-RU" sz="2600" dirty="0" smtClean="0"/>
              <a:t>1)1,2 и 3</a:t>
            </a:r>
            <a:r>
              <a:rPr lang="en-US" sz="2600" dirty="0" smtClean="0"/>
              <a:t>;2)0,1,2 </a:t>
            </a:r>
            <a:r>
              <a:rPr lang="ru-RU" sz="2600" dirty="0" smtClean="0"/>
              <a:t>и 3. Подсчитать их количество </a:t>
            </a:r>
            <a:r>
              <a:rPr lang="en-US" sz="2600" dirty="0" smtClean="0"/>
              <a:t>N.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7734293" cy="360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788759" cy="165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Бросаются два игральных кубика. Сколько различных пар очков может появиться на верхних гранях кубиков?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6967663" cy="36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788759" cy="165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7684837" cy="472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788759" cy="165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произведения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FFFF00"/>
                </a:solidFill>
              </a:rPr>
              <a:t>Если существует </a:t>
            </a:r>
            <a:r>
              <a:rPr lang="en-US" sz="3500" dirty="0" smtClean="0">
                <a:solidFill>
                  <a:srgbClr val="FFFF00"/>
                </a:solidFill>
              </a:rPr>
              <a:t>n </a:t>
            </a:r>
            <a:r>
              <a:rPr lang="ru-RU" sz="3500" dirty="0" smtClean="0">
                <a:solidFill>
                  <a:srgbClr val="FFFF00"/>
                </a:solidFill>
              </a:rPr>
              <a:t>вариантов выбора первого элемента и для каждого из них есть </a:t>
            </a:r>
            <a:r>
              <a:rPr lang="en-US" sz="3500" dirty="0" smtClean="0">
                <a:solidFill>
                  <a:srgbClr val="FFFF00"/>
                </a:solidFill>
              </a:rPr>
              <a:t>m </a:t>
            </a:r>
            <a:r>
              <a:rPr lang="ru-RU" sz="3500" dirty="0" smtClean="0">
                <a:solidFill>
                  <a:srgbClr val="FFFF00"/>
                </a:solidFill>
              </a:rPr>
              <a:t>вариантов выбора второго элемента, то всего существует </a:t>
            </a:r>
            <a:r>
              <a:rPr lang="en-US" sz="3500" dirty="0" smtClean="0">
                <a:solidFill>
                  <a:srgbClr val="FFFF00"/>
                </a:solidFill>
              </a:rPr>
              <a:t>n*m </a:t>
            </a:r>
            <a:r>
              <a:rPr lang="ru-RU" sz="3500" dirty="0" smtClean="0">
                <a:solidFill>
                  <a:srgbClr val="FFFF00"/>
                </a:solidFill>
              </a:rPr>
              <a:t>различных пар с выбранными первым и вторым элементами.  </a:t>
            </a:r>
            <a:endParaRPr lang="ru-RU" sz="35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643446"/>
            <a:ext cx="1788759" cy="165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</a:p>
          <a:p>
            <a:r>
              <a:rPr lang="ru-RU" dirty="0" smtClean="0"/>
              <a:t>Катя и Оля приходят в магазин, где продают в любом количестве плитки шоколада трех видов. Каждая девочка покупает по одной плитке. Сколько существует способов покупки?</a:t>
            </a:r>
          </a:p>
          <a:p>
            <a:r>
              <a:rPr lang="ru-RU" dirty="0" smtClean="0"/>
              <a:t>Задача 4 </a:t>
            </a:r>
          </a:p>
          <a:p>
            <a:r>
              <a:rPr lang="ru-RU" dirty="0" smtClean="0"/>
              <a:t>Имеются три плитки шоколада различных видов. Катя и Оля по очереди выбирают себе по одной плитке. Сколько существует различных способов выбора шоколадок для Кати и Оли?</a:t>
            </a:r>
            <a:endParaRPr lang="ru-RU" dirty="0"/>
          </a:p>
        </p:txBody>
      </p:sp>
      <p:pic>
        <p:nvPicPr>
          <p:cNvPr id="4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241" y="0"/>
            <a:ext cx="1788759" cy="165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Задача 5</a:t>
            </a:r>
          </a:p>
          <a:p>
            <a:r>
              <a:rPr lang="ru-RU" dirty="0" smtClean="0"/>
              <a:t>Сколько существует различных двузначных кодов, составленных с помощью букв </a:t>
            </a:r>
            <a:r>
              <a:rPr lang="en-US" dirty="0" smtClean="0"/>
              <a:t>A,</a:t>
            </a:r>
            <a:r>
              <a:rPr lang="ru-RU" dirty="0" smtClean="0"/>
              <a:t>Б,</a:t>
            </a:r>
            <a:r>
              <a:rPr lang="en-US" dirty="0" smtClean="0"/>
              <a:t>B,</a:t>
            </a:r>
            <a:r>
              <a:rPr lang="ru-RU" dirty="0" smtClean="0"/>
              <a:t>Г и Д, если буквы в коде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1)</a:t>
            </a:r>
            <a:r>
              <a:rPr lang="ru-RU" dirty="0" smtClean="0"/>
              <a:t> Могут повторяться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r>
              <a:rPr lang="ru-RU" dirty="0" smtClean="0"/>
              <a:t>2) Должны быть различными?</a:t>
            </a:r>
            <a:endParaRPr lang="ru-RU" dirty="0"/>
          </a:p>
        </p:txBody>
      </p:sp>
      <p:pic>
        <p:nvPicPr>
          <p:cNvPr id="4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241" y="4857760"/>
            <a:ext cx="1788759" cy="165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Перестановки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071810"/>
            <a:ext cx="3885770" cy="360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9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Анна, Борис, Виктор и Галина побежали к теннисному столу, за которым шла игра</a:t>
            </a:r>
            <a:r>
              <a:rPr lang="en-US" sz="2600" dirty="0" smtClean="0"/>
              <a:t>.</a:t>
            </a:r>
            <a:r>
              <a:rPr lang="ru-RU" sz="2600" dirty="0" smtClean="0"/>
              <a:t> Сколькими способами четверо одноклассников могут занять очередь для игры?</a:t>
            </a:r>
          </a:p>
          <a:p>
            <a:r>
              <a:rPr lang="ru-RU" sz="2600" dirty="0" smtClean="0"/>
              <a:t>По правилу произведения существует 4*3*2*1=24 способа занять очередь</a:t>
            </a:r>
            <a:endParaRPr lang="ru-RU" sz="2600" dirty="0"/>
          </a:p>
        </p:txBody>
      </p:sp>
      <p:pic>
        <p:nvPicPr>
          <p:cNvPr id="5" name="Picture 2" descr="C:\DOCUME~1\Admin\LOCALS~1\Temp\Rar$DR02.438\картинки на школьную тему\ANTN06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88759" cy="1658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9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414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Формула</vt:lpstr>
      <vt:lpstr>Таблица вариантов и правило произведения</vt:lpstr>
      <vt:lpstr>ЗАДАЧА №1</vt:lpstr>
      <vt:lpstr>ЗАДАЧА №2</vt:lpstr>
      <vt:lpstr>Презентация PowerPoint</vt:lpstr>
      <vt:lpstr>Правило произведения:</vt:lpstr>
      <vt:lpstr>Презентация PowerPoint</vt:lpstr>
      <vt:lpstr>Презентация PowerPoint</vt:lpstr>
      <vt:lpstr>Перестановки</vt:lpstr>
      <vt:lpstr>ЗАДАЧА №1</vt:lpstr>
      <vt:lpstr>Презентация PowerPoint</vt:lpstr>
      <vt:lpstr>Презентация PowerPoint</vt:lpstr>
      <vt:lpstr>ЗАДАЧА №2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вариантов и правило произведения</dc:title>
  <cp:lastModifiedBy>ASUS</cp:lastModifiedBy>
  <cp:revision>10</cp:revision>
  <dcterms:modified xsi:type="dcterms:W3CDTF">2026-03-04T15:19:58Z</dcterms:modified>
</cp:coreProperties>
</file>