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8" r:id="rId4"/>
    <p:sldId id="270" r:id="rId5"/>
    <p:sldId id="266" r:id="rId6"/>
    <p:sldId id="265" r:id="rId7"/>
    <p:sldId id="261" r:id="rId8"/>
    <p:sldId id="263" r:id="rId9"/>
    <p:sldId id="264" r:id="rId10"/>
    <p:sldId id="257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112E1B-38D1-4D79-810D-4321308E6816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FFDD81-9138-47D3-B478-7F2395B6D8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33056"/>
            <a:ext cx="5688632" cy="232955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/>
              <a:t>Автор-составитель:</a:t>
            </a:r>
          </a:p>
          <a:p>
            <a:pPr algn="r"/>
            <a:r>
              <a:rPr lang="ru-RU" dirty="0"/>
              <a:t>Шестакова Наталья Сергеевна,</a:t>
            </a:r>
          </a:p>
          <a:p>
            <a:pPr algn="r"/>
            <a:r>
              <a:rPr lang="ru-RU" dirty="0"/>
              <a:t>педагог дополнительного образования</a:t>
            </a:r>
          </a:p>
          <a:p>
            <a:pPr algn="r"/>
            <a:r>
              <a:rPr lang="ru-RU" dirty="0"/>
              <a:t>высшей квалификационной категории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4000" b="1" dirty="0">
                <a:solidFill>
                  <a:srgbClr val="333333"/>
                </a:solidFill>
                <a:ea typeface="Times New Roman"/>
                <a:cs typeface="Times New Roman"/>
              </a:rPr>
              <a:t>«Упражнение на разгрузку во время изобразительного и декоративно-прикладных занятий »</a:t>
            </a:r>
            <a:endParaRPr lang="ru-RU" sz="4000" b="1" dirty="0">
              <a:effectLst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4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/>
                <a:latin typeface="+mn-lt"/>
              </a:rPr>
              <a:t>Игры и упражнения по </a:t>
            </a:r>
            <a:r>
              <a:rPr lang="ru-RU" sz="4000" dirty="0" err="1">
                <a:effectLst/>
                <a:latin typeface="+mn-lt"/>
              </a:rPr>
              <a:t>цветоведению</a:t>
            </a:r>
            <a:r>
              <a:rPr lang="ru-RU" sz="4000" dirty="0">
                <a:effectLst/>
                <a:latin typeface="+mn-lt"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34" y="843013"/>
            <a:ext cx="3640005" cy="273000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7274" y="620688"/>
            <a:ext cx="4776774" cy="129614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Материалы: Лист бумаги, краски, фломастеры, кисточка, баночка - непроливайка.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effectLst/>
              <a:latin typeface="+mn-lt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Задача: Закрепление знаний о </a:t>
            </a:r>
            <a:r>
              <a:rPr lang="ru-RU" sz="1400" dirty="0">
                <a:solidFill>
                  <a:schemeClr val="bg1"/>
                </a:solidFill>
                <a:effectLst/>
                <a:latin typeface="+mn-lt"/>
              </a:rPr>
              <a:t>контрастных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цветах.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Метод: Сила противоположностей. Цветовой контраст.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3639" y="2060848"/>
            <a:ext cx="4780409" cy="18722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Процесс: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1. Рисуем контрастные пятна (цвета, расположенные напротив друг друга на цветовом круге)</a:t>
            </a:r>
            <a:r>
              <a:rPr lang="ru-RU" sz="1400" dirty="0">
                <a:solidFill>
                  <a:schemeClr val="bg1"/>
                </a:solidFill>
                <a:effectLst/>
                <a:latin typeface="+mn-lt"/>
              </a:rPr>
              <a:t> любой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формы.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2. Обводим границы, ищем образы. Обводим интересные линии, изгибы и формы, так чтобы из этих линий начали поступать знакомые образы- лица, животные, предметы, абстрактные формы.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effectLst/>
              <a:latin typeface="+mn-lt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4785" y="3499832"/>
            <a:ext cx="2712897" cy="35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68" y="3861048"/>
            <a:ext cx="3574220" cy="278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8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7" cy="1152128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+mn-lt"/>
              </a:rPr>
              <a:t>Закрепление </a:t>
            </a:r>
            <a:r>
              <a:rPr lang="ru-RU" sz="4000" dirty="0" smtClean="0">
                <a:effectLst/>
                <a:latin typeface="+mn-lt"/>
              </a:rPr>
              <a:t>знаний </a:t>
            </a:r>
            <a:r>
              <a:rPr lang="ru-RU" sz="4000" dirty="0">
                <a:effectLst/>
                <a:latin typeface="+mn-lt"/>
              </a:rPr>
              <a:t>о контрастных </a:t>
            </a:r>
            <a:r>
              <a:rPr lang="ru-RU" sz="4000" dirty="0" smtClean="0">
                <a:effectLst/>
                <a:latin typeface="+mn-lt"/>
              </a:rPr>
              <a:t>цветах</a:t>
            </a:r>
            <a:br>
              <a:rPr lang="ru-RU" sz="4000" dirty="0" smtClean="0">
                <a:effectLst/>
                <a:latin typeface="+mn-lt"/>
              </a:rPr>
            </a:br>
            <a:r>
              <a:rPr lang="ru-RU" sz="4000" dirty="0" smtClean="0">
                <a:effectLst/>
                <a:latin typeface="+mn-lt"/>
              </a:rPr>
              <a:t>Примеры</a:t>
            </a:r>
            <a:endParaRPr lang="ru-RU" sz="4000" dirty="0"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151" y="580079"/>
            <a:ext cx="2160241" cy="2673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04191"/>
            <a:ext cx="2376264" cy="289701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7408"/>
            <a:ext cx="2681020" cy="22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33" y="3429000"/>
            <a:ext cx="2882655" cy="32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763960" cy="322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2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2304256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+mn-lt"/>
              </a:rPr>
              <a:t>В </a:t>
            </a:r>
            <a:r>
              <a:rPr lang="ru-RU" sz="3200" dirty="0" smtClean="0">
                <a:effectLst/>
                <a:latin typeface="+mn-lt"/>
              </a:rPr>
              <a:t>основе </a:t>
            </a:r>
            <a:r>
              <a:rPr lang="ru-RU" sz="3200" dirty="0">
                <a:effectLst/>
                <a:latin typeface="+mn-lt"/>
              </a:rPr>
              <a:t>игр и упражнений лежит принцип познания ребёнком учебного материала от ощущения через эмоцию, от ассоциации к анализу, а затем к творчеству.</a:t>
            </a:r>
            <a:br>
              <a:rPr lang="ru-RU" sz="3200" dirty="0"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6408712" cy="3888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Разнообразие приёмов и методов повышает познавательный интерес учащихся к учению, умственную активность, снижает утомляемость. </a:t>
            </a:r>
          </a:p>
          <a:p>
            <a:r>
              <a:rPr lang="ru-RU" b="1" dirty="0"/>
              <a:t>Игровые приёмы</a:t>
            </a:r>
            <a:r>
              <a:rPr lang="ru-RU" dirty="0"/>
              <a:t> оказывают помощь учителю в организации увлекательной работы с детьми, развитии творческой активности, учебной мотивации учащихся.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5922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56490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+mn-lt"/>
              </a:rPr>
              <a:t>Упражнения на разгрузку во время изобразительных и декоративно-прикладных занятий нужны для того, чтобы дать кратковременный отдых обучающимся, так как такие занятия часто связаны с умственным напряжением и однообразным положением тела.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5252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/>
              <a:t>Некоторые </a:t>
            </a:r>
            <a:r>
              <a:rPr lang="ru-RU" b="1" dirty="0"/>
              <a:t>цели упражнений на разгрузку:</a:t>
            </a:r>
            <a:endParaRPr lang="ru-RU" dirty="0"/>
          </a:p>
          <a:p>
            <a:r>
              <a:rPr lang="ru-RU" sz="2000" b="1" dirty="0" smtClean="0"/>
              <a:t>Снятие утомления различных мышц. </a:t>
            </a:r>
            <a:r>
              <a:rPr lang="ru-RU" sz="2000" dirty="0" smtClean="0"/>
              <a:t>Физкультминутки помогают ослабить умственное напряжение и снять зрительное утомление. </a:t>
            </a:r>
          </a:p>
          <a:p>
            <a:r>
              <a:rPr lang="ru-RU" sz="2000" b="1" dirty="0" smtClean="0"/>
              <a:t>Нормализация психоэмоционального состояния.</a:t>
            </a:r>
            <a:r>
              <a:rPr lang="ru-RU" sz="2000" dirty="0" smtClean="0"/>
              <a:t> Упражнения помогают расслабить мышечную систему, устранить «мышечные зажимы», обеспечить эмоциональную «разрядку» и повысить работоспособность. </a:t>
            </a:r>
          </a:p>
          <a:p>
            <a:r>
              <a:rPr lang="ru-RU" sz="2000" b="1" dirty="0"/>
              <a:t>Переключение эмоционального состояния.</a:t>
            </a:r>
            <a:r>
              <a:rPr lang="ru-RU" sz="2000" dirty="0"/>
              <a:t> Негативные эмоции, такие как гнев, страх, презрение, вина, обида, могут быть отвлекающим фактором и дезорганизовать деятельность на уроке. Упражнения на разгрузку помогают переключить эмоциональное состояние с неблагоприятного на положительное. </a:t>
            </a:r>
          </a:p>
          <a:p>
            <a:pPr marL="137160" indent="0">
              <a:buNone/>
            </a:pPr>
            <a:r>
              <a:rPr lang="ru-RU" sz="2000" dirty="0"/>
              <a:t>Упражнения на разгрузку могут быть связаны с содержанием занятия, чтобы учащимся было легче переключаться с одного вида деятельности на другую.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010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2664296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+mn-lt"/>
              </a:rPr>
              <a:t>Использование на занятиях различного рода игровых ситуаций и упражнений, с помощью которых педагог формирует у обучающихся конкретные умения и навыки.</a:t>
            </a:r>
            <a:br>
              <a:rPr lang="ru-RU" sz="3200" dirty="0"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09638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/>
              <a:t>По </a:t>
            </a:r>
            <a:r>
              <a:rPr lang="ru-RU" b="1" dirty="0"/>
              <a:t>форме упражнения могут быть:</a:t>
            </a:r>
            <a:endParaRPr lang="ru-RU" dirty="0"/>
          </a:p>
          <a:p>
            <a:r>
              <a:rPr lang="ru-RU" dirty="0"/>
              <a:t>- изобразительными (рисунок, живопись, ДПИ);</a:t>
            </a:r>
          </a:p>
          <a:p>
            <a:r>
              <a:rPr lang="ru-RU" dirty="0"/>
              <a:t>- устными (ответы по теоретическим вопросам);</a:t>
            </a:r>
          </a:p>
          <a:p>
            <a:r>
              <a:rPr lang="ru-RU" dirty="0"/>
              <a:t>- письменными (анализ произведений искусства).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4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208823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Игрой можно начинать изучение новой темы или закреплять знания, умения и навыки по пройденному материалу.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занятиях творчеством игры решают одну или несколько задач.</a:t>
            </a:r>
          </a:p>
          <a:p>
            <a:pPr marL="137160" indent="0" algn="ctr">
              <a:buNone/>
            </a:pPr>
            <a:r>
              <a:rPr lang="ru-RU" dirty="0"/>
              <a:t>Можно выделить следующие группы игр:</a:t>
            </a:r>
          </a:p>
          <a:p>
            <a:r>
              <a:rPr lang="ru-RU" dirty="0"/>
              <a:t>- внимание;</a:t>
            </a:r>
          </a:p>
          <a:p>
            <a:r>
              <a:rPr lang="ru-RU" dirty="0"/>
              <a:t>- развивающие глазомер;</a:t>
            </a:r>
          </a:p>
          <a:p>
            <a:r>
              <a:rPr lang="ru-RU" dirty="0"/>
              <a:t>- тренирующие наблюдательность;</a:t>
            </a:r>
          </a:p>
          <a:p>
            <a:r>
              <a:rPr lang="ru-RU" dirty="0"/>
              <a:t>- развивающие творческие способности;</a:t>
            </a:r>
          </a:p>
          <a:p>
            <a:r>
              <a:rPr lang="ru-RU" dirty="0" smtClean="0">
                <a:ea typeface="Times New Roman"/>
              </a:rPr>
              <a:t>- воздействующие </a:t>
            </a:r>
            <a:r>
              <a:rPr lang="ru-RU" dirty="0">
                <a:ea typeface="Times New Roman"/>
              </a:rPr>
              <a:t>на эмоции и чувства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858218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 динамических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пауз на занятиях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-эмоциональной  разгрузки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4176464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endParaRPr lang="ru-RU" dirty="0"/>
          </a:p>
          <a:p>
            <a:r>
              <a:rPr lang="ru-RU" dirty="0"/>
              <a:t>Несколько упражнений, которые могут помочь в разгрузке во время изобразительных и декоративно-прикладных занятий:</a:t>
            </a:r>
          </a:p>
          <a:p>
            <a:r>
              <a:rPr lang="ru-RU" dirty="0"/>
              <a:t>Физкультминутки, игры малой подвижности, динамические паузы – использование этих форм работы определяются практической необходимостью дать детям кратковременный отдых во время занятий, связанных с умственным напряжением и однообразным положением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+mn-lt"/>
              </a:rPr>
              <a:t/>
            </a:r>
            <a:br>
              <a:rPr lang="ru-RU" sz="2800" dirty="0">
                <a:effectLst/>
                <a:latin typeface="+mn-lt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Дыхательные, релаксирующие упражнения для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саморегуляции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эмоционального состояния</a:t>
            </a:r>
            <a:r>
              <a:rPr lang="ru-RU" sz="2800" dirty="0">
                <a:effectLst/>
                <a:latin typeface="+mn-lt"/>
              </a:rPr>
              <a:t>.</a:t>
            </a:r>
            <a:br>
              <a:rPr lang="ru-RU" sz="2800" dirty="0"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                 Релаксационное </a:t>
            </a:r>
            <a:r>
              <a:rPr lang="ru-RU" b="1" dirty="0"/>
              <a:t>упражнение «Воздушный шарик»</a:t>
            </a:r>
            <a:r>
              <a:rPr lang="ru-RU" dirty="0"/>
              <a:t> 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направлено </a:t>
            </a:r>
            <a:r>
              <a:rPr lang="ru-RU" dirty="0"/>
              <a:t>на снятие напряжения, развитие дыхания и </a:t>
            </a:r>
            <a:r>
              <a:rPr lang="ru-RU" dirty="0" smtClean="0"/>
              <a:t>воображения</a:t>
            </a:r>
            <a:r>
              <a:rPr lang="ru-RU" dirty="0"/>
              <a:t>.  </a:t>
            </a:r>
            <a:endParaRPr lang="ru-RU" dirty="0" smtClean="0"/>
          </a:p>
          <a:p>
            <a:r>
              <a:rPr lang="ru-RU" dirty="0" smtClean="0"/>
              <a:t>                   Релаксационное </a:t>
            </a:r>
            <a:r>
              <a:rPr lang="ru-RU" dirty="0"/>
              <a:t>упражнение «</a:t>
            </a:r>
            <a:r>
              <a:rPr lang="ru-RU" dirty="0" smtClean="0"/>
              <a:t>Солнечный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зайчик»</a:t>
            </a:r>
            <a:r>
              <a:rPr lang="ru-RU" dirty="0"/>
              <a:t> помогает снять напряжение мышц лица.  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r>
              <a:rPr lang="ru-RU" dirty="0" smtClean="0"/>
              <a:t>                   Релаксационное </a:t>
            </a:r>
            <a:r>
              <a:rPr lang="ru-RU" dirty="0"/>
              <a:t>упражнение «</a:t>
            </a:r>
            <a:r>
              <a:rPr lang="ru-RU" dirty="0" smtClean="0"/>
              <a:t>Самолет»                помогает </a:t>
            </a:r>
            <a:r>
              <a:rPr lang="ru-RU" dirty="0"/>
              <a:t>снять эмоциональное напряжение путём чередования сильного напряжения и быстрого </a:t>
            </a:r>
            <a:r>
              <a:rPr lang="ru-RU" dirty="0" smtClean="0"/>
              <a:t>    расслабления </a:t>
            </a:r>
            <a:r>
              <a:rPr lang="ru-RU" dirty="0"/>
              <a:t>мышц.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584177" cy="7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2" y="3331267"/>
            <a:ext cx="1382899" cy="9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382899" cy="13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3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Содержание упражнений охватывает все основные учебные темы, а характер — предполагает варианты решения, т. е. возможность творческого выбора в рамках конкретной учебной задачи.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736298" cy="430222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698" y="3442438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4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Упражнения для психологической разгрузки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«Искусство случайных линий»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98072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Материалы: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Лист бумаги, ручка/карандаш.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Задача: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В случайных линиях найти узнаваемый образ (это может быть лицо, животное, предмет или символ).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0816" y="3755639"/>
            <a:ext cx="3201402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  <a:effectLst/>
              </a:rPr>
              <a:t>2. Открываем глаза и смотрим на рисунок. Найти в этом узоре знакомые образы по линиям. 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417" y="2383220"/>
            <a:ext cx="3190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Метод: Спонтанное рисование</a:t>
            </a:r>
          </a:p>
          <a:p>
            <a:pPr lvl="0" algn="just"/>
            <a:endParaRPr lang="ru-RU" sz="14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Процесс</a:t>
            </a:r>
            <a:r>
              <a:rPr lang="ru-RU" sz="1400" dirty="0">
                <a:solidFill>
                  <a:prstClr val="black"/>
                </a:solidFill>
              </a:rPr>
              <a:t>: 1.Закрываем глаза, не глядя, начинаем рисовать непрерывные хаотичные линии не отрывая руки от бумаги.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451" y="5157192"/>
            <a:ext cx="3217767" cy="644777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  <a:effectLst/>
              </a:rPr>
              <a:t>3. Обводим  и раскрашиваем рисунок, образ который увидели.</a:t>
            </a:r>
          </a:p>
          <a:p>
            <a:pPr algn="just"/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520280" cy="33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70" y="1988840"/>
            <a:ext cx="2702441" cy="35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2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" y="1462467"/>
            <a:ext cx="3615167" cy="26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16" y="1243062"/>
            <a:ext cx="2705348" cy="38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75" y="4365104"/>
            <a:ext cx="3541961" cy="229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2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595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</vt:lpstr>
      <vt:lpstr>Упражнения на разгрузку во время изобразительных и декоративно-прикладных занятий нужны для того, чтобы дать кратковременный отдых обучающимся, так как такие занятия часто связаны с умственным напряжением и однообразным положением тела.   </vt:lpstr>
      <vt:lpstr>Использование на занятиях различного рода игровых ситуаций и упражнений, с помощью которых педагог формирует у обучающихся конкретные умения и навыки. </vt:lpstr>
      <vt:lpstr>Игрой можно начинать изучение новой темы или закреплять знания, умения и навыки по пройденному материалу.  </vt:lpstr>
      <vt:lpstr>Использование  динамических  пауз на занятиях для  психо-эмоциональной  разгрузки</vt:lpstr>
      <vt:lpstr> Дыхательные, релаксирующие упражнения для саморегуляции эмоционального состояния. </vt:lpstr>
      <vt:lpstr>Содержание упражнений охватывает все основные учебные темы, а характер — предполагает варианты решения, т. е. возможность творческого выбора в рамках конкретной учебной задачи.</vt:lpstr>
      <vt:lpstr> Упражнения для психологической разгрузки. «Искусство случайных линий»  </vt:lpstr>
      <vt:lpstr>Примеры</vt:lpstr>
      <vt:lpstr>Игры и упражнения по цветоведению. </vt:lpstr>
      <vt:lpstr>Закрепление знаний о контрастных цветах Примеры</vt:lpstr>
      <vt:lpstr>В основе игр и упражнений лежит принцип познания ребёнком учебного материала от ощущения через эмоцию, от ассоциации к анализу, а затем к творчеству.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разгрузки </dc:title>
  <dc:creator>RePack by Diakov</dc:creator>
  <cp:lastModifiedBy>-</cp:lastModifiedBy>
  <cp:revision>31</cp:revision>
  <dcterms:created xsi:type="dcterms:W3CDTF">2025-03-31T18:04:00Z</dcterms:created>
  <dcterms:modified xsi:type="dcterms:W3CDTF">2026-05-19T08:08:25Z</dcterms:modified>
</cp:coreProperties>
</file>