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6D5-1AC5-40A3-969F-44B4C8A9442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F463-E40C-4F94-9789-DD9EB9994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18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6D5-1AC5-40A3-969F-44B4C8A9442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F463-E40C-4F94-9789-DD9EB9994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2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6D5-1AC5-40A3-969F-44B4C8A9442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F463-E40C-4F94-9789-DD9EB9994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3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6D5-1AC5-40A3-969F-44B4C8A9442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F463-E40C-4F94-9789-DD9EB9994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15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6D5-1AC5-40A3-969F-44B4C8A9442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F463-E40C-4F94-9789-DD9EB9994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0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6D5-1AC5-40A3-969F-44B4C8A9442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F463-E40C-4F94-9789-DD9EB9994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3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6D5-1AC5-40A3-969F-44B4C8A9442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F463-E40C-4F94-9789-DD9EB9994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3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6D5-1AC5-40A3-969F-44B4C8A9442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F463-E40C-4F94-9789-DD9EB9994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03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6D5-1AC5-40A3-969F-44B4C8A9442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F463-E40C-4F94-9789-DD9EB9994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50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6D5-1AC5-40A3-969F-44B4C8A9442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F463-E40C-4F94-9789-DD9EB9994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2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6D5-1AC5-40A3-969F-44B4C8A9442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F463-E40C-4F94-9789-DD9EB9994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9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736D5-1AC5-40A3-969F-44B4C8A9442B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FF463-E40C-4F94-9789-DD9EB9994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703DE-436C-BC9C-98B6-70483DB16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D35D02A-0330-2487-C78A-8CE07DE720FA}"/>
              </a:ext>
            </a:extLst>
          </p:cNvPr>
          <p:cNvGrpSpPr/>
          <p:nvPr/>
        </p:nvGrpSpPr>
        <p:grpSpPr>
          <a:xfrm>
            <a:off x="1" y="0"/>
            <a:ext cx="9193494" cy="6858000"/>
            <a:chOff x="1" y="0"/>
            <a:chExt cx="9193494" cy="6858000"/>
          </a:xfrm>
        </p:grpSpPr>
        <p:pic>
          <p:nvPicPr>
            <p:cNvPr id="4" name="Рисунок 3" descr="Picture background">
              <a:extLst>
                <a:ext uri="{FF2B5EF4-FFF2-40B4-BE49-F238E27FC236}">
                  <a16:creationId xmlns:a16="http://schemas.microsoft.com/office/drawing/2014/main" id="{8E13BE08-8BE9-E71C-98E9-236961122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0"/>
              <a:ext cx="9193494" cy="68580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0A1E5C4-5904-EBBD-3F55-49C23DB2EB4E}"/>
                </a:ext>
              </a:extLst>
            </p:cNvPr>
            <p:cNvSpPr txBox="1"/>
            <p:nvPr/>
          </p:nvSpPr>
          <p:spPr>
            <a:xfrm>
              <a:off x="1233996" y="520391"/>
              <a:ext cx="7102136" cy="4672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  <a:buNone/>
              </a:pPr>
              <a:endPara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3000"/>
                </a:lnSpc>
                <a:buNone/>
              </a:pPr>
              <a:endPara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3000"/>
                </a:lnSpc>
                <a:buNone/>
              </a:pPr>
              <a:endPara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3000"/>
                </a:lnSpc>
                <a:buNone/>
              </a:pPr>
              <a:r>
                <a:rPr lang="ru-RU" sz="3200" b="1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 «Город мячей»</a:t>
              </a:r>
            </a:p>
            <a:p>
              <a:pPr algn="ctr">
                <a:lnSpc>
                  <a:spcPts val="3000"/>
                </a:lnSpc>
                <a:buNone/>
              </a:pPr>
              <a:endPara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3000"/>
                </a:lnSpc>
                <a:buNone/>
              </a:pPr>
              <a:endPara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3000"/>
                </a:lnSpc>
                <a:buNone/>
              </a:pPr>
              <a:endPara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3000"/>
                </a:lnSpc>
                <a:buNone/>
              </a:pPr>
              <a:endPara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3000"/>
                </a:lnSpc>
                <a:buNone/>
              </a:pPr>
              <a:endPara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3000"/>
                </a:lnSpc>
                <a:buNone/>
              </a:pPr>
              <a:r>
                <a:rPr lang="ru-RU" sz="2000" b="1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Инструктор по физической культуре О.Б. Качаева</a:t>
              </a:r>
            </a:p>
            <a:p>
              <a:pPr algn="ctr">
                <a:lnSpc>
                  <a:spcPts val="3000"/>
                </a:lnSpc>
                <a:buNone/>
              </a:pPr>
              <a:r>
                <a:rPr lang="ru-RU" sz="2000" b="1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МБДОУ «Д/с №10»</a:t>
              </a:r>
            </a:p>
            <a:p>
              <a:pPr algn="ctr">
                <a:lnSpc>
                  <a:spcPts val="3000"/>
                </a:lnSpc>
                <a:buNone/>
              </a:pPr>
              <a:r>
                <a:rPr lang="ru-RU" sz="2000" b="1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 Александров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048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0A55838-149F-9071-AF25-8AAC2C40694A}"/>
              </a:ext>
            </a:extLst>
          </p:cNvPr>
          <p:cNvGrpSpPr/>
          <p:nvPr/>
        </p:nvGrpSpPr>
        <p:grpSpPr>
          <a:xfrm>
            <a:off x="1" y="0"/>
            <a:ext cx="9193494" cy="6858000"/>
            <a:chOff x="1" y="0"/>
            <a:chExt cx="9193494" cy="6858000"/>
          </a:xfrm>
        </p:grpSpPr>
        <p:pic>
          <p:nvPicPr>
            <p:cNvPr id="4" name="Рисунок 3" descr="Picture background">
              <a:extLst>
                <a:ext uri="{FF2B5EF4-FFF2-40B4-BE49-F238E27FC236}">
                  <a16:creationId xmlns:a16="http://schemas.microsoft.com/office/drawing/2014/main" id="{5B8A0F34-670C-7BF4-8AFC-5BE613C9E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0"/>
              <a:ext cx="9193494" cy="6858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1E2D2B-C421-81E7-8A8A-5E619A9E3955}"/>
                </a:ext>
              </a:extLst>
            </p:cNvPr>
            <p:cNvSpPr txBox="1"/>
            <p:nvPr/>
          </p:nvSpPr>
          <p:spPr>
            <a:xfrm>
              <a:off x="443883" y="236984"/>
              <a:ext cx="8185211" cy="4524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buNone/>
              </a:pPr>
              <a:r>
                <a:rPr lang="ru-RU" sz="1800" b="1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</a:rPr>
                <a:t>Тип проекта по целевой установке  - </a:t>
              </a:r>
              <a:r>
                <a:rPr lang="ru-RU" sz="18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</a:rPr>
                <a:t>  познавательно-игровой, физкультурно-оздоровительный.</a:t>
              </a:r>
              <a:endParaRPr lang="ru-RU" b="0" i="0" dirty="0">
                <a:solidFill>
                  <a:srgbClr val="333333"/>
                </a:solidFill>
                <a:effectLst/>
                <a:latin typeface="commissioner"/>
              </a:endParaRPr>
            </a:p>
            <a:p>
              <a:pPr algn="l">
                <a:buNone/>
              </a:pPr>
              <a:r>
                <a:rPr lang="ru-RU" sz="18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</a:rPr>
                <a:t> </a:t>
              </a:r>
              <a:endParaRPr lang="ru-RU" b="0" i="0" dirty="0">
                <a:solidFill>
                  <a:srgbClr val="333333"/>
                </a:solidFill>
                <a:effectLst/>
                <a:latin typeface="commissioner"/>
              </a:endParaRPr>
            </a:p>
            <a:p>
              <a:pPr algn="l">
                <a:buNone/>
              </a:pPr>
              <a:r>
                <a:rPr lang="ru-RU" sz="1800" b="1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</a:rPr>
                <a:t>Тип проекта по продолжительности - </a:t>
              </a:r>
              <a:r>
                <a:rPr lang="ru-RU" sz="18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</a:rPr>
                <a:t>долгосрочный</a:t>
              </a:r>
            </a:p>
            <a:p>
              <a:pPr algn="l">
                <a:buNone/>
              </a:pPr>
              <a:endParaRPr lang="ru-RU" dirty="0">
                <a:solidFill>
                  <a:srgbClr val="333333"/>
                </a:solidFill>
                <a:latin typeface="Times New Roman" panose="02020603050405020304" pitchFamily="18" charset="0"/>
              </a:endParaRP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Участники –  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педагоги, дети,  родители.</a:t>
              </a:r>
            </a:p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Старший дошкольный возраст.</a:t>
              </a:r>
            </a:p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Девиз проекта: 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«Мяч помощник нам в игре, ты бери его везде!!!»</a:t>
              </a:r>
            </a:p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Цель: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познакомить детей и родителей с историей мяча, его разновидностях, многообразии игр с ним, научить применять полученные знания в разных ситуациях.</a:t>
              </a:r>
            </a:p>
            <a:p>
              <a:pPr algn="just"/>
              <a:endPara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417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2F841-A069-8FD8-CB8A-F982922AF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E5F10B2-53B3-87BA-D1E6-D66CDC1E5E7E}"/>
              </a:ext>
            </a:extLst>
          </p:cNvPr>
          <p:cNvGrpSpPr/>
          <p:nvPr/>
        </p:nvGrpSpPr>
        <p:grpSpPr>
          <a:xfrm>
            <a:off x="1" y="0"/>
            <a:ext cx="9193494" cy="6858000"/>
            <a:chOff x="1" y="0"/>
            <a:chExt cx="9193494" cy="6858000"/>
          </a:xfrm>
        </p:grpSpPr>
        <p:pic>
          <p:nvPicPr>
            <p:cNvPr id="4" name="Рисунок 3" descr="Picture background">
              <a:extLst>
                <a:ext uri="{FF2B5EF4-FFF2-40B4-BE49-F238E27FC236}">
                  <a16:creationId xmlns:a16="http://schemas.microsoft.com/office/drawing/2014/main" id="{AEFE9BC6-6885-84B3-0278-3A6F4806C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0"/>
              <a:ext cx="9193494" cy="6858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F0340D-4D7D-D61B-6244-54F9DE84679E}"/>
                </a:ext>
              </a:extLst>
            </p:cNvPr>
            <p:cNvSpPr txBox="1"/>
            <p:nvPr/>
          </p:nvSpPr>
          <p:spPr>
            <a:xfrm>
              <a:off x="326588" y="835968"/>
              <a:ext cx="8540319" cy="43293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buNone/>
              </a:pPr>
              <a:r>
                <a:rPr lang="ru-RU" sz="1800" b="1" i="0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Задачи:</a:t>
              </a:r>
              <a:endPara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457200" algn="just">
                <a:spcBef>
                  <a:spcPts val="150"/>
                </a:spcBef>
                <a:spcAft>
                  <a:spcPts val="150"/>
                </a:spcAft>
                <a:buFont typeface="Arial" panose="020B0604020202020204" pitchFamily="34" charset="0"/>
                <a:buChar char="•"/>
              </a:pPr>
              <a:r>
                <a:rPr lang="ru-RU" sz="18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создать условия для двигательной активности детей через проведение подвижных игр с мячом;</a:t>
              </a:r>
              <a:endPara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457200" algn="just">
                <a:spcBef>
                  <a:spcPts val="150"/>
                </a:spcBef>
                <a:spcAft>
                  <a:spcPts val="150"/>
                </a:spcAft>
                <a:buFont typeface="Arial" panose="020B0604020202020204" pitchFamily="34" charset="0"/>
                <a:buChar char="•"/>
              </a:pPr>
              <a:r>
                <a:rPr lang="ru-RU" sz="18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познакомить детей с историей возникновения мяча, его разновидностями;</a:t>
              </a:r>
              <a:endPara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457200" algn="just">
                <a:spcBef>
                  <a:spcPts val="150"/>
                </a:spcBef>
                <a:spcAft>
                  <a:spcPts val="150"/>
                </a:spcAft>
                <a:buFont typeface="Arial" panose="020B0604020202020204" pitchFamily="34" charset="0"/>
                <a:buChar char="•"/>
              </a:pPr>
              <a:r>
                <a:rPr lang="ru-RU" sz="18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познакомить детей с применением и свойствами мячей;</a:t>
              </a:r>
              <a:endPara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457200" algn="just">
                <a:spcBef>
                  <a:spcPts val="150"/>
                </a:spcBef>
                <a:spcAft>
                  <a:spcPts val="150"/>
                </a:spcAft>
                <a:buFont typeface="Arial" panose="020B0604020202020204" pitchFamily="34" charset="0"/>
                <a:buChar char="•"/>
              </a:pPr>
              <a:r>
                <a:rPr lang="ru-RU" sz="18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повысить двигательную активность детей через проведение подвижных игр и упражнений с мячом;</a:t>
              </a:r>
              <a:endPara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457200" algn="just">
                <a:spcBef>
                  <a:spcPts val="150"/>
                </a:spcBef>
                <a:spcAft>
                  <a:spcPts val="150"/>
                </a:spcAft>
                <a:buFont typeface="Arial" panose="020B0604020202020204" pitchFamily="34" charset="0"/>
                <a:buChar char="•"/>
              </a:pPr>
              <a:r>
                <a:rPr lang="ru-RU" sz="18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поддерживать интерес детей к занятиям физическими упражнениями и спортом;</a:t>
              </a:r>
              <a:endPara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457200" algn="just">
                <a:spcBef>
                  <a:spcPts val="150"/>
                </a:spcBef>
                <a:spcAft>
                  <a:spcPts val="150"/>
                </a:spcAft>
                <a:buFont typeface="Arial" panose="020B0604020202020204" pitchFamily="34" charset="0"/>
                <a:buChar char="•"/>
              </a:pPr>
              <a:r>
                <a:rPr lang="ru-RU" sz="18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заинтересовать и вовлечь родителей в организацию работы с детьми в подвижных играх и по совершенствованию двигательных навыков детей;</a:t>
              </a:r>
              <a:endPara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457200" algn="just">
                <a:spcBef>
                  <a:spcPts val="150"/>
                </a:spcBef>
                <a:spcAft>
                  <a:spcPts val="150"/>
                </a:spcAft>
                <a:buFont typeface="Arial" panose="020B0604020202020204" pitchFamily="34" charset="0"/>
                <a:buChar char="•"/>
              </a:pPr>
              <a:r>
                <a:rPr lang="ru-RU" sz="18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активизировать роль семьи в физическом воспитании дошкольников.</a:t>
              </a:r>
              <a:endPara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>
                <a:buNone/>
              </a:pPr>
              <a:br>
                <a:rPr lang="ru-RU" dirty="0"/>
              </a:b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70306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C40ED-DB3F-EE90-F0C0-7D25CE10D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E014FA8-90FD-1086-D535-14A7B3231054}"/>
              </a:ext>
            </a:extLst>
          </p:cNvPr>
          <p:cNvGrpSpPr/>
          <p:nvPr/>
        </p:nvGrpSpPr>
        <p:grpSpPr>
          <a:xfrm>
            <a:off x="1" y="0"/>
            <a:ext cx="9193494" cy="6858000"/>
            <a:chOff x="1" y="0"/>
            <a:chExt cx="9193494" cy="6858000"/>
          </a:xfrm>
        </p:grpSpPr>
        <p:pic>
          <p:nvPicPr>
            <p:cNvPr id="4" name="Рисунок 3" descr="Picture background">
              <a:extLst>
                <a:ext uri="{FF2B5EF4-FFF2-40B4-BE49-F238E27FC236}">
                  <a16:creationId xmlns:a16="http://schemas.microsoft.com/office/drawing/2014/main" id="{7D89492E-AE08-71B4-3482-BF86B44A5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0"/>
              <a:ext cx="9193494" cy="68580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69E33C9-073F-BCE9-F1FC-39DE94D64BA8}"/>
                </a:ext>
              </a:extLst>
            </p:cNvPr>
            <p:cNvSpPr txBox="1"/>
            <p:nvPr/>
          </p:nvSpPr>
          <p:spPr>
            <a:xfrm>
              <a:off x="603681" y="141082"/>
              <a:ext cx="8158579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buNone/>
              </a:pPr>
              <a:r>
                <a:rPr lang="ru-RU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Проблема</a:t>
              </a:r>
              <a:endPara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algn="just">
                <a:buNone/>
              </a:pPr>
              <a:r>
                <a:rPr lang="ru-RU" sz="18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В спортивном зале и в группе есть много мячей и все они разные. Часто у детей возникают вопросы, на которые необходимо ответить: "Когда появился мяч? Чем они отличаются друг от друга? Что у них общего? Чем они похожи? Для чего они нужны? В какие игры можно с ними играть?"</a:t>
              </a:r>
              <a:endPara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398B097-94E6-C6A6-AA72-561D56984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290" y="1759492"/>
              <a:ext cx="5557420" cy="39587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5566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2870E-199E-EF99-38CF-56324F699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E03B984-1401-AAFD-6DA3-22136D465095}"/>
              </a:ext>
            </a:extLst>
          </p:cNvPr>
          <p:cNvGrpSpPr/>
          <p:nvPr/>
        </p:nvGrpSpPr>
        <p:grpSpPr>
          <a:xfrm>
            <a:off x="1" y="0"/>
            <a:ext cx="9193494" cy="6858000"/>
            <a:chOff x="1" y="0"/>
            <a:chExt cx="9193494" cy="6858000"/>
          </a:xfrm>
        </p:grpSpPr>
        <p:pic>
          <p:nvPicPr>
            <p:cNvPr id="4" name="Рисунок 3" descr="Picture background">
              <a:extLst>
                <a:ext uri="{FF2B5EF4-FFF2-40B4-BE49-F238E27FC236}">
                  <a16:creationId xmlns:a16="http://schemas.microsoft.com/office/drawing/2014/main" id="{C6843E63-BCF9-315E-BA3F-81AFCC280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0"/>
              <a:ext cx="9193494" cy="68580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F410B7F-A647-D0B1-30BD-651B73E6B864}"/>
                </a:ext>
              </a:extLst>
            </p:cNvPr>
            <p:cNvSpPr txBox="1"/>
            <p:nvPr/>
          </p:nvSpPr>
          <p:spPr>
            <a:xfrm>
              <a:off x="186430" y="148022"/>
              <a:ext cx="8149701" cy="13285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buNone/>
              </a:pPr>
              <a:r>
                <a:rPr lang="ru-RU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Этапы реализации:</a:t>
              </a:r>
              <a:endPara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457200" algn="l">
                <a:spcBef>
                  <a:spcPts val="150"/>
                </a:spcBef>
                <a:spcAft>
                  <a:spcPts val="150"/>
                </a:spcAft>
                <a:buFont typeface="Arial" panose="020B0604020202020204" pitchFamily="34" charset="0"/>
                <a:buChar char="•"/>
              </a:pPr>
              <a:r>
                <a:rPr lang="ru-RU" sz="18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подготовительный;</a:t>
              </a:r>
              <a:endPara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457200" algn="l">
                <a:spcBef>
                  <a:spcPts val="150"/>
                </a:spcBef>
                <a:spcAft>
                  <a:spcPts val="150"/>
                </a:spcAft>
                <a:buFont typeface="Arial" panose="020B0604020202020204" pitchFamily="34" charset="0"/>
                <a:buChar char="•"/>
              </a:pPr>
              <a:r>
                <a:rPr lang="ru-RU" sz="18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основной;</a:t>
              </a:r>
              <a:endPara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457200" algn="l">
                <a:spcBef>
                  <a:spcPts val="150"/>
                </a:spcBef>
                <a:spcAft>
                  <a:spcPts val="150"/>
                </a:spcAft>
                <a:buFont typeface="Arial" panose="020B0604020202020204" pitchFamily="34" charset="0"/>
                <a:buChar char="•"/>
              </a:pPr>
              <a:r>
                <a:rPr lang="ru-RU" sz="18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заключительный.</a:t>
              </a:r>
              <a:endPara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8A2F411-986F-321C-A09D-BFAC6B6F6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111" y="1476591"/>
              <a:ext cx="6223247" cy="41159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28978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C62A7-8018-F26D-9979-631DF769D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FF442B6-FD06-6DE3-DB11-3B4C8ED6C820}"/>
              </a:ext>
            </a:extLst>
          </p:cNvPr>
          <p:cNvGrpSpPr/>
          <p:nvPr/>
        </p:nvGrpSpPr>
        <p:grpSpPr>
          <a:xfrm>
            <a:off x="1" y="0"/>
            <a:ext cx="9193494" cy="6858000"/>
            <a:chOff x="1" y="0"/>
            <a:chExt cx="9193494" cy="6858000"/>
          </a:xfrm>
        </p:grpSpPr>
        <p:pic>
          <p:nvPicPr>
            <p:cNvPr id="4" name="Рисунок 3" descr="Picture background">
              <a:extLst>
                <a:ext uri="{FF2B5EF4-FFF2-40B4-BE49-F238E27FC236}">
                  <a16:creationId xmlns:a16="http://schemas.microsoft.com/office/drawing/2014/main" id="{4194B16F-594F-28F0-746A-1359C88C7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0"/>
              <a:ext cx="9193494" cy="68580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E357A57-E28B-9142-B787-E8BB1D372C28}"/>
                </a:ext>
              </a:extLst>
            </p:cNvPr>
            <p:cNvSpPr txBox="1"/>
            <p:nvPr/>
          </p:nvSpPr>
          <p:spPr>
            <a:xfrm>
              <a:off x="359545" y="155255"/>
              <a:ext cx="8424909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buNone/>
              </a:pPr>
              <a:r>
                <a:rPr lang="ru-RU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Ожидаемые результаты</a:t>
              </a:r>
              <a:r>
                <a:rPr lang="ru-RU" sz="1400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: 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в</a:t>
              </a:r>
              <a:r>
                <a:rPr lang="ru-RU" sz="18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результате работы над проектом дети познакомятся с различными видами мячей, с их свойствами, применением и назначением, у детей повысятся навыки владения игры в мяч, расширится активный словарь новыми понятиями, словами. Со стороны педагогов предполагается совершенствование работы по укреплению здоровья, развитию движений, физическому и интеллектуальному развитию детей. Активизируется роль семьи в физическом воспитании дошкольников.</a:t>
              </a:r>
              <a:endPara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500BE98-D1D4-7A9E-762D-414A849D1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169" y="1958174"/>
              <a:ext cx="4856491" cy="39321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7502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AD08C-9B0E-3F8E-4EAF-5C39CDF0E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9DD037-E28B-D68B-71D9-5C2D0B2DC601}"/>
              </a:ext>
            </a:extLst>
          </p:cNvPr>
          <p:cNvGrpSpPr/>
          <p:nvPr/>
        </p:nvGrpSpPr>
        <p:grpSpPr>
          <a:xfrm>
            <a:off x="-24747" y="0"/>
            <a:ext cx="9193494" cy="6858000"/>
            <a:chOff x="-24747" y="0"/>
            <a:chExt cx="9193494" cy="6858000"/>
          </a:xfrm>
        </p:grpSpPr>
        <p:pic>
          <p:nvPicPr>
            <p:cNvPr id="4" name="Рисунок 3" descr="Picture background">
              <a:extLst>
                <a:ext uri="{FF2B5EF4-FFF2-40B4-BE49-F238E27FC236}">
                  <a16:creationId xmlns:a16="http://schemas.microsoft.com/office/drawing/2014/main" id="{DAEB7A88-B2EA-208B-B36A-C56AA3B5F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4747" y="0"/>
              <a:ext cx="9193494" cy="6858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AECEA5-1A11-DE6B-19FA-193CA5F8795F}"/>
                </a:ext>
              </a:extLst>
            </p:cNvPr>
            <p:cNvSpPr txBox="1"/>
            <p:nvPr/>
          </p:nvSpPr>
          <p:spPr>
            <a:xfrm>
              <a:off x="292963" y="195550"/>
              <a:ext cx="8345010" cy="44268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algn="l">
                <a:spcBef>
                  <a:spcPts val="150"/>
                </a:spcBef>
                <a:spcAft>
                  <a:spcPts val="150"/>
                </a:spcAft>
              </a:pPr>
              <a:r>
                <a:rPr lang="ru-RU" sz="14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Подготовительный этап: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презентации «История мяча»;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картотеки «Игры с мячом»;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мини-музей мячей;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консультация для родителей «Мяч в жизни дошкольника»;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подбор иллюстраций «Какие бывают мячи;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беседа с детьми «Игры, в которые я играю дома»;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пополнить физкультурный уголок атрибутами к п/играм с мячом;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пополнить литературный уголок литературой по данной теме;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подвижные и дидактические игры.</a:t>
              </a:r>
            </a:p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Основной этап: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утренняя гимнастика с использование разных видов мячей (большой, малый);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использование фитбол-гимнастики;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дыхательная гимнастика «Задуй мяч в ворота», «Чей мяч дальше»;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физкультурный досуг «Мой веселый звонкий мяч»;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физкультминутки «Мяч подскакивает вверх», «Мой веселый звонкий мяч», «Мячики»;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r>
                <a:rPr lang="ru-RU" sz="1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ыставка «Такие разные мячи»;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Мастер-класс юных футболистов.</a:t>
              </a:r>
              <a:endPara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Заключительный этап.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ru-RU" sz="140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подведение итогов.</a:t>
              </a:r>
              <a:endParaRPr lang="ru-RU" sz="1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sz="1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endPara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3459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3B58B-44B6-D284-1EB3-CA4CA617C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D1D8662B-86DB-C07A-89A0-CF9D842EA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93494" cy="68580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64CE813-7000-7383-7866-D298CC585BBC}"/>
              </a:ext>
            </a:extLst>
          </p:cNvPr>
          <p:cNvGrpSpPr/>
          <p:nvPr/>
        </p:nvGrpSpPr>
        <p:grpSpPr>
          <a:xfrm>
            <a:off x="88776" y="113296"/>
            <a:ext cx="8684569" cy="5189832"/>
            <a:chOff x="88776" y="113296"/>
            <a:chExt cx="8684569" cy="518983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75551BB-501B-84BC-454B-3A7585967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56" y="1737913"/>
              <a:ext cx="4103689" cy="35652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A61EA1E-DCC8-9277-0CEF-4DAE4D660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76" y="113296"/>
              <a:ext cx="4385569" cy="35652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6990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40FE7-1445-1FDB-EC72-EE706601B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9640ECF-8C8E-ED49-2F32-4471BD2D656C}"/>
              </a:ext>
            </a:extLst>
          </p:cNvPr>
          <p:cNvGrpSpPr/>
          <p:nvPr/>
        </p:nvGrpSpPr>
        <p:grpSpPr>
          <a:xfrm>
            <a:off x="1" y="0"/>
            <a:ext cx="9193494" cy="6858000"/>
            <a:chOff x="1" y="0"/>
            <a:chExt cx="9193494" cy="6858000"/>
          </a:xfrm>
        </p:grpSpPr>
        <p:pic>
          <p:nvPicPr>
            <p:cNvPr id="4" name="Рисунок 3" descr="Picture background">
              <a:extLst>
                <a:ext uri="{FF2B5EF4-FFF2-40B4-BE49-F238E27FC236}">
                  <a16:creationId xmlns:a16="http://schemas.microsoft.com/office/drawing/2014/main" id="{D66DD71C-BF3B-2BE2-3F57-88BD98827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0"/>
              <a:ext cx="9193494" cy="68580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9C274D-80F4-E09B-3E12-E9F63D87CCBB}"/>
                </a:ext>
              </a:extLst>
            </p:cNvPr>
            <p:cNvSpPr txBox="1"/>
            <p:nvPr/>
          </p:nvSpPr>
          <p:spPr>
            <a:xfrm>
              <a:off x="606235" y="68231"/>
              <a:ext cx="7981026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ru-RU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Итог проекта</a:t>
              </a:r>
              <a:endPara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algn="l">
                <a:buNone/>
              </a:pPr>
              <a:r>
                <a:rPr lang="ru-RU" sz="18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</a:t>
              </a:r>
              <a:r>
                <a:rPr lang="ru-RU" sz="18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Реализуя проект, дети получили новые знания о разнообразии мячей, их назначении, познакомились с разнообразными играми с мячом, а в некоторые научились играть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8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повысился интерес к играм с мячом в детском саду </a:t>
              </a:r>
              <a:r>
                <a:rPr lang="ru-RU" sz="1800" b="0" i="0" u="none" strike="noStrike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и дома</a:t>
              </a:r>
              <a:r>
                <a:rPr lang="ru-RU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ru-RU" sz="1800" b="0" i="0" u="none" strike="noStrike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расширился кругозор, </a:t>
              </a:r>
              <a:r>
                <a:rPr lang="ru-RU" sz="18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они получили навыки взаимодействия друг с другом, со взрослыми.</a:t>
              </a:r>
              <a:endPara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>
                <a:buNone/>
              </a:pPr>
              <a:r>
                <a:rPr lang="ru-RU" sz="18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Родители, принимая участие в проекте, повысили свой педагогический опыт в использовании привычной игрушки </a:t>
              </a:r>
              <a:r>
                <a:rPr lang="ru-RU" sz="18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для укрепления здоровья. Педагоги повысили свое педагогическое мастерство.</a:t>
              </a:r>
              <a:endParaRPr lang="ru-RU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630A1-4CB6-3566-4274-4438AE283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679" y="2653554"/>
              <a:ext cx="4340485" cy="34360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205560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</TotalTime>
  <Words>540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commissioner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Vesta</dc:creator>
  <cp:lastModifiedBy>Vesta</cp:lastModifiedBy>
  <cp:revision>3</cp:revision>
  <dcterms:created xsi:type="dcterms:W3CDTF">2026-06-02T15:21:25Z</dcterms:created>
  <dcterms:modified xsi:type="dcterms:W3CDTF">2026-06-02T15:46:42Z</dcterms:modified>
</cp:coreProperties>
</file>