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5" r:id="rId7"/>
    <p:sldId id="276" r:id="rId8"/>
    <p:sldId id="278" r:id="rId9"/>
    <p:sldId id="277" r:id="rId10"/>
    <p:sldId id="257" r:id="rId11"/>
    <p:sldId id="259" r:id="rId12"/>
    <p:sldId id="260" r:id="rId13"/>
    <p:sldId id="261" r:id="rId14"/>
    <p:sldId id="273" r:id="rId15"/>
    <p:sldId id="265" r:id="rId16"/>
    <p:sldId id="274" r:id="rId17"/>
    <p:sldId id="267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A0680-85DA-466C-8408-6F94C1EF7489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362F65-BF9A-45D8-953A-607744814EA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5400" b="1" dirty="0" smtClean="0">
              <a:solidFill>
                <a:srgbClr val="002060"/>
              </a:solidFill>
              <a:latin typeface="Monotype Corsiva" pitchFamily="66" charset="0"/>
            </a:rPr>
            <a:t>Мои заповеди:</a:t>
          </a:r>
          <a:r>
            <a:rPr lang="ru-RU" sz="1300" dirty="0" smtClean="0"/>
            <a:t/>
          </a:r>
          <a:br>
            <a:rPr lang="ru-RU" sz="1300" dirty="0" smtClean="0"/>
          </a:br>
          <a:endParaRPr lang="ru-RU" sz="1300" dirty="0"/>
        </a:p>
      </dgm:t>
    </dgm:pt>
    <dgm:pt modelId="{C7370391-B89E-4D7C-B971-D7B228EA4D65}" type="parTrans" cxnId="{FB5D6AEC-CE24-4444-8FD4-8F046F746E49}">
      <dgm:prSet/>
      <dgm:spPr/>
      <dgm:t>
        <a:bodyPr/>
        <a:lstStyle/>
        <a:p>
          <a:endParaRPr lang="ru-RU"/>
        </a:p>
      </dgm:t>
    </dgm:pt>
    <dgm:pt modelId="{FACB16E4-99F3-4A0D-B01A-4347E4B63974}" type="sibTrans" cxnId="{FB5D6AEC-CE24-4444-8FD4-8F046F746E49}">
      <dgm:prSet/>
      <dgm:spPr/>
      <dgm:t>
        <a:bodyPr/>
        <a:lstStyle/>
        <a:p>
          <a:endParaRPr lang="ru-RU"/>
        </a:p>
      </dgm:t>
    </dgm:pt>
    <dgm:pt modelId="{786E50CA-FCDF-421C-A4C7-893970A41F2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Не оценивай, не суди, избегай прямых советов и нравоучений.</a:t>
          </a:r>
          <a:endParaRPr lang="ru-RU" sz="2400" dirty="0">
            <a:solidFill>
              <a:srgbClr val="002060"/>
            </a:solidFill>
          </a:endParaRPr>
        </a:p>
      </dgm:t>
    </dgm:pt>
    <dgm:pt modelId="{706EE2FA-68FA-4E08-A274-3D5578F0BA24}" type="parTrans" cxnId="{D3D0AA24-DA4C-4466-883B-8772FBC69F1D}">
      <dgm:prSet/>
      <dgm:spPr/>
      <dgm:t>
        <a:bodyPr/>
        <a:lstStyle/>
        <a:p>
          <a:endParaRPr lang="ru-RU"/>
        </a:p>
      </dgm:t>
    </dgm:pt>
    <dgm:pt modelId="{5BF3CB07-021E-4891-A62D-44DA609EB6D5}" type="sibTrans" cxnId="{D3D0AA24-DA4C-4466-883B-8772FBC69F1D}">
      <dgm:prSet/>
      <dgm:spPr/>
      <dgm:t>
        <a:bodyPr/>
        <a:lstStyle/>
        <a:p>
          <a:endParaRPr lang="ru-RU"/>
        </a:p>
      </dgm:t>
    </dgm:pt>
    <dgm:pt modelId="{7E8155FF-129F-46B5-9AC8-C557438FC77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Старайся понять другого человека, развивай в себе активное </a:t>
          </a:r>
          <a:r>
            <a:rPr lang="ru-RU" sz="2400" b="1" dirty="0" err="1" smtClean="0">
              <a:solidFill>
                <a:srgbClr val="002060"/>
              </a:solidFill>
            </a:rPr>
            <a:t>эмпатическое</a:t>
          </a:r>
          <a:r>
            <a:rPr lang="ru-RU" sz="2400" b="1" dirty="0" smtClean="0">
              <a:solidFill>
                <a:srgbClr val="002060"/>
              </a:solidFill>
            </a:rPr>
            <a:t> слушание</a:t>
          </a:r>
          <a:r>
            <a:rPr lang="ru-RU" sz="1300" b="1" dirty="0" smtClean="0"/>
            <a:t>.</a:t>
          </a:r>
          <a:endParaRPr lang="ru-RU" sz="1300" dirty="0"/>
        </a:p>
      </dgm:t>
    </dgm:pt>
    <dgm:pt modelId="{05BC758D-17BE-4DD8-9A9B-07B586B30919}" type="parTrans" cxnId="{ACB3A3FA-D634-4849-88ED-9A47927A9EA6}">
      <dgm:prSet/>
      <dgm:spPr/>
      <dgm:t>
        <a:bodyPr/>
        <a:lstStyle/>
        <a:p>
          <a:endParaRPr lang="ru-RU"/>
        </a:p>
      </dgm:t>
    </dgm:pt>
    <dgm:pt modelId="{6EE32A80-8103-479F-B085-91A691312389}" type="sibTrans" cxnId="{ACB3A3FA-D634-4849-88ED-9A47927A9EA6}">
      <dgm:prSet/>
      <dgm:spPr/>
      <dgm:t>
        <a:bodyPr/>
        <a:lstStyle/>
        <a:p>
          <a:endParaRPr lang="ru-RU"/>
        </a:p>
      </dgm:t>
    </dgm:pt>
    <dgm:pt modelId="{AD62ACF6-13AA-4922-A14F-82E594966E3D}">
      <dgm:prSet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Не допускай унижения своего личного и профессионального достоинства.</a:t>
          </a:r>
          <a:endParaRPr lang="ru-RU" sz="2400" dirty="0">
            <a:solidFill>
              <a:srgbClr val="002060"/>
            </a:solidFill>
          </a:endParaRPr>
        </a:p>
      </dgm:t>
    </dgm:pt>
    <dgm:pt modelId="{01D6B98A-6CE0-438C-BBA6-FF749106984C}" type="parTrans" cxnId="{F7FD60A0-553F-465E-8B66-86422E798B8A}">
      <dgm:prSet/>
      <dgm:spPr/>
      <dgm:t>
        <a:bodyPr/>
        <a:lstStyle/>
        <a:p>
          <a:endParaRPr lang="ru-RU"/>
        </a:p>
      </dgm:t>
    </dgm:pt>
    <dgm:pt modelId="{EA69A304-CC52-4466-9986-D82D1EB7F3C3}" type="sibTrans" cxnId="{F7FD60A0-553F-465E-8B66-86422E798B8A}">
      <dgm:prSet/>
      <dgm:spPr/>
      <dgm:t>
        <a:bodyPr/>
        <a:lstStyle/>
        <a:p>
          <a:endParaRPr lang="ru-RU"/>
        </a:p>
      </dgm:t>
    </dgm:pt>
    <dgm:pt modelId="{0384116A-B74E-49CF-9358-415C4B8FDD7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Развивай в себе навыки сотрудничества, диалогического общения с другими людьми, независимо от их возраста, опыта, социального положения и профессионального статуса.</a:t>
          </a:r>
          <a:endParaRPr lang="ru-RU" sz="2000" dirty="0">
            <a:solidFill>
              <a:srgbClr val="002060"/>
            </a:solidFill>
          </a:endParaRPr>
        </a:p>
      </dgm:t>
    </dgm:pt>
    <dgm:pt modelId="{2B046768-5BA7-4DFE-BEB7-5176C1290B58}" type="parTrans" cxnId="{D5F78395-C49B-4DED-8902-999C3F948E4A}">
      <dgm:prSet/>
      <dgm:spPr/>
      <dgm:t>
        <a:bodyPr/>
        <a:lstStyle/>
        <a:p>
          <a:endParaRPr lang="ru-RU"/>
        </a:p>
      </dgm:t>
    </dgm:pt>
    <dgm:pt modelId="{7A85640A-23AE-4C27-ACE8-5C335E567F75}" type="sibTrans" cxnId="{D5F78395-C49B-4DED-8902-999C3F948E4A}">
      <dgm:prSet/>
      <dgm:spPr/>
      <dgm:t>
        <a:bodyPr/>
        <a:lstStyle/>
        <a:p>
          <a:endParaRPr lang="ru-RU"/>
        </a:p>
      </dgm:t>
    </dgm:pt>
    <dgm:pt modelId="{E58C77AE-5235-47EF-A13A-DAF66C3508E1}" type="pres">
      <dgm:prSet presAssocID="{2FAA0680-85DA-466C-8408-6F94C1EF74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47121D-8A08-455E-9A62-F50D2F00DC75}" type="pres">
      <dgm:prSet presAssocID="{0384116A-B74E-49CF-9358-415C4B8FDD7E}" presName="boxAndChildren" presStyleCnt="0"/>
      <dgm:spPr/>
    </dgm:pt>
    <dgm:pt modelId="{FBEA6499-F9B0-4486-8164-322D02B1D4E8}" type="pres">
      <dgm:prSet presAssocID="{0384116A-B74E-49CF-9358-415C4B8FDD7E}" presName="parentTextBox" presStyleLbl="node1" presStyleIdx="0" presStyleCnt="5" custScaleY="148448"/>
      <dgm:spPr/>
      <dgm:t>
        <a:bodyPr/>
        <a:lstStyle/>
        <a:p>
          <a:endParaRPr lang="ru-RU"/>
        </a:p>
      </dgm:t>
    </dgm:pt>
    <dgm:pt modelId="{C3687F23-2DBD-4FD0-9529-8BAD5580776A}" type="pres">
      <dgm:prSet presAssocID="{6EE32A80-8103-479F-B085-91A691312389}" presName="sp" presStyleCnt="0"/>
      <dgm:spPr/>
    </dgm:pt>
    <dgm:pt modelId="{76BE71C1-DA26-4D48-BA61-A603A41E4554}" type="pres">
      <dgm:prSet presAssocID="{7E8155FF-129F-46B5-9AC8-C557438FC770}" presName="arrowAndChildren" presStyleCnt="0"/>
      <dgm:spPr/>
    </dgm:pt>
    <dgm:pt modelId="{33867539-D0E5-4589-801E-B71016E750C3}" type="pres">
      <dgm:prSet presAssocID="{7E8155FF-129F-46B5-9AC8-C557438FC770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197639EB-E843-4F54-85E0-CB2494515E0E}" type="pres">
      <dgm:prSet presAssocID="{EA69A304-CC52-4466-9986-D82D1EB7F3C3}" presName="sp" presStyleCnt="0"/>
      <dgm:spPr/>
    </dgm:pt>
    <dgm:pt modelId="{2C8D26B1-C94A-4B33-BB92-C636A0D7D05F}" type="pres">
      <dgm:prSet presAssocID="{AD62ACF6-13AA-4922-A14F-82E594966E3D}" presName="arrowAndChildren" presStyleCnt="0"/>
      <dgm:spPr/>
    </dgm:pt>
    <dgm:pt modelId="{638E29A1-ADD5-4FC1-919D-3AC542A48D41}" type="pres">
      <dgm:prSet presAssocID="{AD62ACF6-13AA-4922-A14F-82E594966E3D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3F17C17D-40E2-43BE-B3EA-BB30C8FB6FBC}" type="pres">
      <dgm:prSet presAssocID="{5BF3CB07-021E-4891-A62D-44DA609EB6D5}" presName="sp" presStyleCnt="0"/>
      <dgm:spPr/>
    </dgm:pt>
    <dgm:pt modelId="{F0DE2CFD-E761-497D-8019-A89E392C8D71}" type="pres">
      <dgm:prSet presAssocID="{786E50CA-FCDF-421C-A4C7-893970A41F20}" presName="arrowAndChildren" presStyleCnt="0"/>
      <dgm:spPr/>
    </dgm:pt>
    <dgm:pt modelId="{DC4C44C6-D1B4-48EC-84B2-6B51823848D9}" type="pres">
      <dgm:prSet presAssocID="{786E50CA-FCDF-421C-A4C7-893970A41F20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DDF4E8D0-B32F-4D41-8C91-1729FF605800}" type="pres">
      <dgm:prSet presAssocID="{FACB16E4-99F3-4A0D-B01A-4347E4B63974}" presName="sp" presStyleCnt="0"/>
      <dgm:spPr/>
    </dgm:pt>
    <dgm:pt modelId="{D5F9B192-D23B-42EE-8FF4-9049F0D1136A}" type="pres">
      <dgm:prSet presAssocID="{03362F65-BF9A-45D8-953A-607744814EAB}" presName="arrowAndChildren" presStyleCnt="0"/>
      <dgm:spPr/>
    </dgm:pt>
    <dgm:pt modelId="{67DD483F-2580-48E2-BD72-E9F12121B61D}" type="pres">
      <dgm:prSet presAssocID="{03362F65-BF9A-45D8-953A-607744814EAB}" presName="parentTextArrow" presStyleLbl="node1" presStyleIdx="4" presStyleCnt="5" custScaleY="224323" custLinFactNeighborY="-12265"/>
      <dgm:spPr/>
      <dgm:t>
        <a:bodyPr/>
        <a:lstStyle/>
        <a:p>
          <a:endParaRPr lang="ru-RU"/>
        </a:p>
      </dgm:t>
    </dgm:pt>
  </dgm:ptLst>
  <dgm:cxnLst>
    <dgm:cxn modelId="{D3D0AA24-DA4C-4466-883B-8772FBC69F1D}" srcId="{2FAA0680-85DA-466C-8408-6F94C1EF7489}" destId="{786E50CA-FCDF-421C-A4C7-893970A41F20}" srcOrd="1" destOrd="0" parTransId="{706EE2FA-68FA-4E08-A274-3D5578F0BA24}" sibTransId="{5BF3CB07-021E-4891-A62D-44DA609EB6D5}"/>
    <dgm:cxn modelId="{26BF6D40-AC09-4CC9-B959-1BEB629732A7}" type="presOf" srcId="{03362F65-BF9A-45D8-953A-607744814EAB}" destId="{67DD483F-2580-48E2-BD72-E9F12121B61D}" srcOrd="0" destOrd="0" presId="urn:microsoft.com/office/officeart/2005/8/layout/process4"/>
    <dgm:cxn modelId="{983AB81A-A420-48AF-80A3-46CF4F3DAEBE}" type="presOf" srcId="{786E50CA-FCDF-421C-A4C7-893970A41F20}" destId="{DC4C44C6-D1B4-48EC-84B2-6B51823848D9}" srcOrd="0" destOrd="0" presId="urn:microsoft.com/office/officeart/2005/8/layout/process4"/>
    <dgm:cxn modelId="{65042E27-79F7-47A6-ABA9-30DFF12DBC2F}" type="presOf" srcId="{AD62ACF6-13AA-4922-A14F-82E594966E3D}" destId="{638E29A1-ADD5-4FC1-919D-3AC542A48D41}" srcOrd="0" destOrd="0" presId="urn:microsoft.com/office/officeart/2005/8/layout/process4"/>
    <dgm:cxn modelId="{328A931E-8C81-490E-B449-4A6E6FF663F9}" type="presOf" srcId="{0384116A-B74E-49CF-9358-415C4B8FDD7E}" destId="{FBEA6499-F9B0-4486-8164-322D02B1D4E8}" srcOrd="0" destOrd="0" presId="urn:microsoft.com/office/officeart/2005/8/layout/process4"/>
    <dgm:cxn modelId="{FB5D6AEC-CE24-4444-8FD4-8F046F746E49}" srcId="{2FAA0680-85DA-466C-8408-6F94C1EF7489}" destId="{03362F65-BF9A-45D8-953A-607744814EAB}" srcOrd="0" destOrd="0" parTransId="{C7370391-B89E-4D7C-B971-D7B228EA4D65}" sibTransId="{FACB16E4-99F3-4A0D-B01A-4347E4B63974}"/>
    <dgm:cxn modelId="{4842539F-1DB7-4A71-806F-129F1761BE53}" type="presOf" srcId="{7E8155FF-129F-46B5-9AC8-C557438FC770}" destId="{33867539-D0E5-4589-801E-B71016E750C3}" srcOrd="0" destOrd="0" presId="urn:microsoft.com/office/officeart/2005/8/layout/process4"/>
    <dgm:cxn modelId="{D5F78395-C49B-4DED-8902-999C3F948E4A}" srcId="{2FAA0680-85DA-466C-8408-6F94C1EF7489}" destId="{0384116A-B74E-49CF-9358-415C4B8FDD7E}" srcOrd="4" destOrd="0" parTransId="{2B046768-5BA7-4DFE-BEB7-5176C1290B58}" sibTransId="{7A85640A-23AE-4C27-ACE8-5C335E567F75}"/>
    <dgm:cxn modelId="{F7FD60A0-553F-465E-8B66-86422E798B8A}" srcId="{2FAA0680-85DA-466C-8408-6F94C1EF7489}" destId="{AD62ACF6-13AA-4922-A14F-82E594966E3D}" srcOrd="2" destOrd="0" parTransId="{01D6B98A-6CE0-438C-BBA6-FF749106984C}" sibTransId="{EA69A304-CC52-4466-9986-D82D1EB7F3C3}"/>
    <dgm:cxn modelId="{ACB3A3FA-D634-4849-88ED-9A47927A9EA6}" srcId="{2FAA0680-85DA-466C-8408-6F94C1EF7489}" destId="{7E8155FF-129F-46B5-9AC8-C557438FC770}" srcOrd="3" destOrd="0" parTransId="{05BC758D-17BE-4DD8-9A9B-07B586B30919}" sibTransId="{6EE32A80-8103-479F-B085-91A691312389}"/>
    <dgm:cxn modelId="{E1240FB3-B8CF-42E0-99E4-58EB9D7A8FBC}" type="presOf" srcId="{2FAA0680-85DA-466C-8408-6F94C1EF7489}" destId="{E58C77AE-5235-47EF-A13A-DAF66C3508E1}" srcOrd="0" destOrd="0" presId="urn:microsoft.com/office/officeart/2005/8/layout/process4"/>
    <dgm:cxn modelId="{0B90A6DF-DE7D-4107-97B9-C53E09C310BC}" type="presParOf" srcId="{E58C77AE-5235-47EF-A13A-DAF66C3508E1}" destId="{5B47121D-8A08-455E-9A62-F50D2F00DC75}" srcOrd="0" destOrd="0" presId="urn:microsoft.com/office/officeart/2005/8/layout/process4"/>
    <dgm:cxn modelId="{87C6C538-D8AA-4FF4-8C08-250E7ACBE55B}" type="presParOf" srcId="{5B47121D-8A08-455E-9A62-F50D2F00DC75}" destId="{FBEA6499-F9B0-4486-8164-322D02B1D4E8}" srcOrd="0" destOrd="0" presId="urn:microsoft.com/office/officeart/2005/8/layout/process4"/>
    <dgm:cxn modelId="{03BD0768-5276-4773-8006-1BA34D8EA407}" type="presParOf" srcId="{E58C77AE-5235-47EF-A13A-DAF66C3508E1}" destId="{C3687F23-2DBD-4FD0-9529-8BAD5580776A}" srcOrd="1" destOrd="0" presId="urn:microsoft.com/office/officeart/2005/8/layout/process4"/>
    <dgm:cxn modelId="{D894721E-555D-4B71-936F-1CBD5B500420}" type="presParOf" srcId="{E58C77AE-5235-47EF-A13A-DAF66C3508E1}" destId="{76BE71C1-DA26-4D48-BA61-A603A41E4554}" srcOrd="2" destOrd="0" presId="urn:microsoft.com/office/officeart/2005/8/layout/process4"/>
    <dgm:cxn modelId="{EED67E48-0846-4F34-8F9B-C5B4502AFB2D}" type="presParOf" srcId="{76BE71C1-DA26-4D48-BA61-A603A41E4554}" destId="{33867539-D0E5-4589-801E-B71016E750C3}" srcOrd="0" destOrd="0" presId="urn:microsoft.com/office/officeart/2005/8/layout/process4"/>
    <dgm:cxn modelId="{10F416B3-0C30-45E6-865F-77242F10CA82}" type="presParOf" srcId="{E58C77AE-5235-47EF-A13A-DAF66C3508E1}" destId="{197639EB-E843-4F54-85E0-CB2494515E0E}" srcOrd="3" destOrd="0" presId="urn:microsoft.com/office/officeart/2005/8/layout/process4"/>
    <dgm:cxn modelId="{5601F338-FF5B-47D8-A8D1-2FAA39BCA012}" type="presParOf" srcId="{E58C77AE-5235-47EF-A13A-DAF66C3508E1}" destId="{2C8D26B1-C94A-4B33-BB92-C636A0D7D05F}" srcOrd="4" destOrd="0" presId="urn:microsoft.com/office/officeart/2005/8/layout/process4"/>
    <dgm:cxn modelId="{AE226A62-1028-4AAD-9A2F-8F7969FD9AE5}" type="presParOf" srcId="{2C8D26B1-C94A-4B33-BB92-C636A0D7D05F}" destId="{638E29A1-ADD5-4FC1-919D-3AC542A48D41}" srcOrd="0" destOrd="0" presId="urn:microsoft.com/office/officeart/2005/8/layout/process4"/>
    <dgm:cxn modelId="{BB06EB4D-CFA3-4028-924E-8935921AB863}" type="presParOf" srcId="{E58C77AE-5235-47EF-A13A-DAF66C3508E1}" destId="{3F17C17D-40E2-43BE-B3EA-BB30C8FB6FBC}" srcOrd="5" destOrd="0" presId="urn:microsoft.com/office/officeart/2005/8/layout/process4"/>
    <dgm:cxn modelId="{0E57D2A3-09F0-416E-92B3-CB9087C78B48}" type="presParOf" srcId="{E58C77AE-5235-47EF-A13A-DAF66C3508E1}" destId="{F0DE2CFD-E761-497D-8019-A89E392C8D71}" srcOrd="6" destOrd="0" presId="urn:microsoft.com/office/officeart/2005/8/layout/process4"/>
    <dgm:cxn modelId="{E8A1B587-F259-4946-9DF5-6AC5139A869F}" type="presParOf" srcId="{F0DE2CFD-E761-497D-8019-A89E392C8D71}" destId="{DC4C44C6-D1B4-48EC-84B2-6B51823848D9}" srcOrd="0" destOrd="0" presId="urn:microsoft.com/office/officeart/2005/8/layout/process4"/>
    <dgm:cxn modelId="{A49C0DA8-0A6D-455F-BC14-FF2AD2E15224}" type="presParOf" srcId="{E58C77AE-5235-47EF-A13A-DAF66C3508E1}" destId="{DDF4E8D0-B32F-4D41-8C91-1729FF605800}" srcOrd="7" destOrd="0" presId="urn:microsoft.com/office/officeart/2005/8/layout/process4"/>
    <dgm:cxn modelId="{0F563008-1E39-4283-8127-CE345198BA84}" type="presParOf" srcId="{E58C77AE-5235-47EF-A13A-DAF66C3508E1}" destId="{D5F9B192-D23B-42EE-8FF4-9049F0D1136A}" srcOrd="8" destOrd="0" presId="urn:microsoft.com/office/officeart/2005/8/layout/process4"/>
    <dgm:cxn modelId="{4DAF73FD-AFF2-43D9-BB24-BA084E9B4455}" type="presParOf" srcId="{D5F9B192-D23B-42EE-8FF4-9049F0D1136A}" destId="{67DD483F-2580-48E2-BD72-E9F12121B6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6499-F9B0-4486-8164-322D02B1D4E8}">
      <dsp:nvSpPr>
        <dsp:cNvPr id="0" name=""/>
        <dsp:cNvSpPr/>
      </dsp:nvSpPr>
      <dsp:spPr>
        <a:xfrm>
          <a:off x="0" y="5465900"/>
          <a:ext cx="8316416" cy="10134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Развивай в себе навыки сотрудничества, диалогического общения с другими людьми, независимо от их возраста, опыта, социального положения и профессионального статуса.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0" y="5465900"/>
        <a:ext cx="8316416" cy="1013487"/>
      </dsp:txXfrm>
    </dsp:sp>
    <dsp:sp modelId="{33867539-D0E5-4589-801E-B71016E750C3}">
      <dsp:nvSpPr>
        <dsp:cNvPr id="0" name=""/>
        <dsp:cNvSpPr/>
      </dsp:nvSpPr>
      <dsp:spPr>
        <a:xfrm rot="10800000">
          <a:off x="0" y="4426114"/>
          <a:ext cx="8316416" cy="1050026"/>
        </a:xfrm>
        <a:prstGeom prst="upArrowCallout">
          <a:avLst/>
        </a:prstGeom>
        <a:solidFill>
          <a:schemeClr val="accent5">
            <a:hueOff val="2970924"/>
            <a:satOff val="-15130"/>
            <a:lumOff val="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Старайся понять другого человека, развивай в себе активное </a:t>
          </a:r>
          <a:r>
            <a:rPr lang="ru-RU" sz="2400" b="1" kern="1200" dirty="0" err="1" smtClean="0">
              <a:solidFill>
                <a:srgbClr val="002060"/>
              </a:solidFill>
            </a:rPr>
            <a:t>эмпатическое</a:t>
          </a:r>
          <a:r>
            <a:rPr lang="ru-RU" sz="2400" b="1" kern="1200" dirty="0" smtClean="0">
              <a:solidFill>
                <a:srgbClr val="002060"/>
              </a:solidFill>
            </a:rPr>
            <a:t> слушание</a:t>
          </a:r>
          <a:r>
            <a:rPr lang="ru-RU" sz="1300" b="1" kern="1200" dirty="0" smtClean="0"/>
            <a:t>.</a:t>
          </a:r>
          <a:endParaRPr lang="ru-RU" sz="1300" kern="1200" dirty="0"/>
        </a:p>
      </dsp:txBody>
      <dsp:txXfrm rot="10800000">
        <a:off x="0" y="4426114"/>
        <a:ext cx="8316416" cy="682275"/>
      </dsp:txXfrm>
    </dsp:sp>
    <dsp:sp modelId="{638E29A1-ADD5-4FC1-919D-3AC542A48D41}">
      <dsp:nvSpPr>
        <dsp:cNvPr id="0" name=""/>
        <dsp:cNvSpPr/>
      </dsp:nvSpPr>
      <dsp:spPr>
        <a:xfrm rot="10800000">
          <a:off x="0" y="3386328"/>
          <a:ext cx="8316416" cy="1050026"/>
        </a:xfrm>
        <a:prstGeom prst="upArrowCallout">
          <a:avLst/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Не допускай унижения своего личного и профессионального достоинства.</a:t>
          </a:r>
          <a:endParaRPr lang="ru-RU" sz="2400" kern="1200" dirty="0">
            <a:solidFill>
              <a:srgbClr val="002060"/>
            </a:solidFill>
          </a:endParaRPr>
        </a:p>
      </dsp:txBody>
      <dsp:txXfrm rot="10800000">
        <a:off x="0" y="3386328"/>
        <a:ext cx="8316416" cy="682275"/>
      </dsp:txXfrm>
    </dsp:sp>
    <dsp:sp modelId="{DC4C44C6-D1B4-48EC-84B2-6B51823848D9}">
      <dsp:nvSpPr>
        <dsp:cNvPr id="0" name=""/>
        <dsp:cNvSpPr/>
      </dsp:nvSpPr>
      <dsp:spPr>
        <a:xfrm rot="10800000">
          <a:off x="0" y="2346542"/>
          <a:ext cx="8316416" cy="1050026"/>
        </a:xfrm>
        <a:prstGeom prst="upArrowCallout">
          <a:avLst/>
        </a:prstGeom>
        <a:solidFill>
          <a:schemeClr val="accent5">
            <a:hueOff val="8912770"/>
            <a:satOff val="-45390"/>
            <a:lumOff val="8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Не оценивай, не суди, избегай прямых советов и нравоучений.</a:t>
          </a:r>
          <a:endParaRPr lang="ru-RU" sz="2400" kern="1200" dirty="0">
            <a:solidFill>
              <a:srgbClr val="002060"/>
            </a:solidFill>
          </a:endParaRPr>
        </a:p>
      </dsp:txBody>
      <dsp:txXfrm rot="10800000">
        <a:off x="0" y="2346542"/>
        <a:ext cx="8316416" cy="682275"/>
      </dsp:txXfrm>
    </dsp:sp>
    <dsp:sp modelId="{67DD483F-2580-48E2-BD72-E9F12121B61D}">
      <dsp:nvSpPr>
        <dsp:cNvPr id="0" name=""/>
        <dsp:cNvSpPr/>
      </dsp:nvSpPr>
      <dsp:spPr>
        <a:xfrm rot="10800000">
          <a:off x="0" y="0"/>
          <a:ext cx="8316416" cy="2355451"/>
        </a:xfrm>
        <a:prstGeom prst="upArrowCallou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002060"/>
              </a:solidFill>
              <a:latin typeface="Monotype Corsiva" pitchFamily="66" charset="0"/>
            </a:rPr>
            <a:t>Мои заповеди:</a:t>
          </a:r>
          <a:r>
            <a:rPr lang="ru-RU" sz="1300" kern="1200" dirty="0" smtClean="0"/>
            <a:t/>
          </a:r>
          <a:br>
            <a:rPr lang="ru-RU" sz="1300" kern="1200" dirty="0" smtClean="0"/>
          </a:br>
          <a:endParaRPr lang="ru-RU" sz="1300" kern="1200" dirty="0"/>
        </a:p>
      </dsp:txBody>
      <dsp:txXfrm rot="10800000">
        <a:off x="0" y="0"/>
        <a:ext cx="8316416" cy="1530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66B-3A81-4D07-AC3A-0CE5CA7F22E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2D11-0F9F-4B0A-A2A7-A174D9B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66B-3A81-4D07-AC3A-0CE5CA7F22E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2D11-0F9F-4B0A-A2A7-A174D9B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66B-3A81-4D07-AC3A-0CE5CA7F22E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2D11-0F9F-4B0A-A2A7-A174D9B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66B-3A81-4D07-AC3A-0CE5CA7F22E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2D11-0F9F-4B0A-A2A7-A174D9B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66B-3A81-4D07-AC3A-0CE5CA7F22E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2D11-0F9F-4B0A-A2A7-A174D9B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66B-3A81-4D07-AC3A-0CE5CA7F22E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2D11-0F9F-4B0A-A2A7-A174D9B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66B-3A81-4D07-AC3A-0CE5CA7F22E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2D11-0F9F-4B0A-A2A7-A174D9B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66B-3A81-4D07-AC3A-0CE5CA7F22E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2D11-0F9F-4B0A-A2A7-A174D9B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66B-3A81-4D07-AC3A-0CE5CA7F22E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2D11-0F9F-4B0A-A2A7-A174D9B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66B-3A81-4D07-AC3A-0CE5CA7F22E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2D11-0F9F-4B0A-A2A7-A174D9B02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F66B-3A81-4D07-AC3A-0CE5CA7F22E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022D11-0F9F-4B0A-A2A7-A174D9B02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52F66B-3A81-4D07-AC3A-0CE5CA7F22E6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022D11-0F9F-4B0A-A2A7-A174D9B0203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1;&#1099;&#1096;&#1082;&#1086;&#1074;&#1072;%20&#8470;2&#1055;&#1077;&#1076;%20-%20&#1087;&#1089;&#1080;&#1093;&#1086;&#1083;\Dlya+prezentaciy+-+muzyka+3_(mp3top100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1;&#1099;&#1096;&#1082;&#1086;&#1074;&#1072;%20&#8470;2&#1055;&#1077;&#1076;%20-%20&#1087;&#1089;&#1080;&#1093;&#1086;&#1083;\video-2013-11-16-15-33-06.mp4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60649"/>
            <a:ext cx="6948264" cy="2880319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 – психолог МБДОУ №29</a:t>
            </a:r>
            <a:endParaRPr lang="ru-RU" sz="66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573016"/>
            <a:ext cx="4248472" cy="236070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  <a:latin typeface="Monotype Corsiva" pitchFamily="66" charset="0"/>
              </a:rPr>
              <a:t>Лышкова</a:t>
            </a:r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  <a:latin typeface="Monotype Corsiva" pitchFamily="66" charset="0"/>
              </a:rPr>
              <a:t>Екатерина</a:t>
            </a:r>
          </a:p>
          <a:p>
            <a:pPr algn="ctr"/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  <a:latin typeface="Monotype Corsiva" pitchFamily="66" charset="0"/>
              </a:rPr>
              <a:t> Михайловна</a:t>
            </a:r>
            <a:endParaRPr lang="ru-RU" sz="5400" b="1" dirty="0">
              <a:ln>
                <a:solidFill>
                  <a:srgbClr val="C00000"/>
                </a:solidFill>
              </a:ln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G:\DCIM\104_PANA\PICT0035.JPG"/>
          <p:cNvPicPr>
            <a:picLocks noChangeAspect="1" noChangeArrowheads="1"/>
          </p:cNvPicPr>
          <p:nvPr/>
        </p:nvPicPr>
        <p:blipFill>
          <a:blip r:embed="rId4" cstate="print"/>
          <a:srcRect l="12743" t="10194" r="10798"/>
          <a:stretch>
            <a:fillRect/>
          </a:stretch>
        </p:blipFill>
        <p:spPr bwMode="auto">
          <a:xfrm>
            <a:off x="611560" y="3068960"/>
            <a:ext cx="4040314" cy="355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Dlya+prezentaciy+-+muzyka+3_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55575" y="704086"/>
            <a:ext cx="7848872" cy="15727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04664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Развитие личности ребенка,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одна из главных задач психолога. 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219" name="Picture 3" descr="G:\DCIM\104_PANA\P1040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060848"/>
            <a:ext cx="5940152" cy="445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3024336" cy="4536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Я считаю, что делать надо только то, что духовно поднимает тебя, и будь уверен, что этим самым ты более всего можешь быть полезен обществу.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707087" cy="19442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Радость и успех психолога в радости и успехе его воспитанников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Если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мои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дети радуются, значит у меня все получается.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43" name="Picture 3" descr="G:\DCIM\104_PANA\P1040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G:\DCIM\104_PANA\P10408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010" y="3284984"/>
            <a:ext cx="447599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Documents and Settings\user\Мои документы\в школу 18 ноября 2009\для презентаций\для презентаций\52769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267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563072" cy="20162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Педагог должен быть актером, поскольку перед ним каждый день находится целый зал наполненный самой изысканной публикой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video-2013-11-16-15-33-0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2564904"/>
            <a:ext cx="593244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63272" cy="2232248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  <a:t>Моя душа, как это солнце!</a:t>
            </a:r>
            <a:b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  <a:t>Иначе разве может быть?</a:t>
            </a:r>
            <a:b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  <a:t>Психологу, я знаю точно,</a:t>
            </a:r>
            <a:b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  <a:t>Без солнца в сердце не прожить</a:t>
            </a:r>
            <a:r>
              <a:rPr lang="ru-RU" sz="3600" dirty="0" smtClean="0">
                <a:solidFill>
                  <a:srgbClr val="660033"/>
                </a:solidFill>
                <a:latin typeface="Monotype Corsiva" pitchFamily="66" charset="0"/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48880"/>
            <a:ext cx="8892480" cy="45091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3900" b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900" b="1" dirty="0" smtClean="0">
                <a:solidFill>
                  <a:srgbClr val="660066"/>
                </a:solidFill>
                <a:latin typeface="Monotype Corsiva" pitchFamily="66" charset="0"/>
              </a:rPr>
              <a:t>Мы находим и развиваем в себе самые яркие, самые нужные способности.</a:t>
            </a:r>
            <a:endParaRPr lang="ru-RU" sz="39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G:\DCIM\104_PANA\P1040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DCIM\104_PANA\P1040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2348880"/>
            <a:ext cx="4427983" cy="332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84076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  <a:t>Я согласна с мыслью о том, что каждый человек знает, что ему нужно, чтобы справиться с проблемой, только он не знает, что он об этом знает.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G:\DCIM\104_PANA\P1040857.JPG"/>
          <p:cNvPicPr>
            <a:picLocks noChangeAspect="1" noChangeArrowheads="1"/>
          </p:cNvPicPr>
          <p:nvPr/>
        </p:nvPicPr>
        <p:blipFill>
          <a:blip r:embed="rId3" cstate="print"/>
          <a:srcRect t="3532" r="7276"/>
          <a:stretch>
            <a:fillRect/>
          </a:stretch>
        </p:blipFill>
        <p:spPr bwMode="auto">
          <a:xfrm>
            <a:off x="4103440" y="2924944"/>
            <a:ext cx="504056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DCIM\104_PANA\P1040895.JPG"/>
          <p:cNvPicPr>
            <a:picLocks noChangeAspect="1" noChangeArrowheads="1"/>
          </p:cNvPicPr>
          <p:nvPr/>
        </p:nvPicPr>
        <p:blipFill>
          <a:blip r:embed="rId4" cstate="print"/>
          <a:srcRect b="10238"/>
          <a:stretch>
            <a:fillRect/>
          </a:stretch>
        </p:blipFill>
        <p:spPr bwMode="auto">
          <a:xfrm>
            <a:off x="0" y="2678832"/>
            <a:ext cx="3491880" cy="417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лако 4"/>
          <p:cNvSpPr/>
          <p:nvPr/>
        </p:nvSpPr>
        <p:spPr>
          <a:xfrm>
            <a:off x="2699792" y="1976675"/>
            <a:ext cx="2954021" cy="2532445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660033"/>
                </a:solidFill>
              </a:rPr>
              <a:t>                    Помочь каждому ребенку,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660033"/>
                </a:solidFill>
              </a:rPr>
              <a:t> дело каждого психолога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19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273630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88640"/>
            <a:ext cx="6840760" cy="61359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Мы учимся общаться, и учимся выбирать для себя главное…</a:t>
            </a:r>
            <a:endParaRPr lang="ru-RU" sz="4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G:\DCIM\104_PANA\P1040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DCIM\104_PANA\P1040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&amp;Acy;&amp;ncy;&amp;icy;&amp;mcy;&amp;acy;&amp;tscy;&amp;icy;&amp;yacy; &amp;Dcy;&amp;iecy;&amp;tcy;&amp;i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4098" y="1412776"/>
            <a:ext cx="2713470" cy="1878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6840760" cy="216024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660033"/>
                </a:solidFill>
                <a:latin typeface="Monotype Corsiva" pitchFamily="66" charset="0"/>
              </a:rPr>
              <a:t>Всякий раз, помогая людям, я чувствую важность своей работы, а понимание, того, что мы строим жизнь по собственному выбору, помогает сохранять верность себе, своим принципам</a:t>
            </a:r>
            <a:endParaRPr lang="ru-RU" sz="32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2448272" cy="450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Работа с родителями увеличивает успех развития их детей,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Monotype Corsiva" pitchFamily="66" charset="0"/>
              </a:rPr>
              <a:t>и помогает им, быстрее раскрыться</a:t>
            </a:r>
            <a:endParaRPr lang="ru-RU" sz="28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6145" name="Picture 1" descr="G:\DCIM\104_PANA\P1040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3" y="2555522"/>
            <a:ext cx="5544616" cy="4158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779096" cy="273630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660066"/>
                </a:solidFill>
                <a:latin typeface="Monotype Corsiva" pitchFamily="66" charset="0"/>
              </a:rPr>
              <a:t>Ни один человек не счастлив, пока он не считает себя счастливым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4097" name="Picture 1" descr="G:\DCIM\104_PANA\P1040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86862"/>
            <a:ext cx="6228184" cy="4671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2636912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Я СЧАСТЛИВА, </a:t>
            </a:r>
            <a:b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ВЕДЬ МОИ МЕЧТЫ СБЫВАЮТСЯ!!!</a:t>
            </a:r>
            <a:endParaRPr lang="ru-RU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31748" name="Picture 4" descr="http://uld8.mycdn.me/getImage?photoId=389980277880&amp;photoType=0"/>
          <p:cNvPicPr>
            <a:picLocks noChangeAspect="1" noChangeArrowheads="1"/>
          </p:cNvPicPr>
          <p:nvPr/>
        </p:nvPicPr>
        <p:blipFill>
          <a:blip r:embed="rId3" cstate="print"/>
          <a:srcRect t="9561"/>
          <a:stretch>
            <a:fillRect/>
          </a:stretch>
        </p:blipFill>
        <p:spPr bwMode="auto">
          <a:xfrm>
            <a:off x="2483768" y="2657567"/>
            <a:ext cx="6192688" cy="4200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forumsmile.ru/u/e/e/a/eea7e89864e80191ab3a60e8397babf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93146"/>
            <a:ext cx="2364854" cy="2364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pic>
        <p:nvPicPr>
          <p:cNvPr id="32770" name="Picture 2" descr="http://4put.ru/pictures/max/75/2309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65618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convex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Мое профессиональное кредо:</a:t>
            </a:r>
            <a:endParaRPr lang="ru-RU" sz="60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916832"/>
            <a:ext cx="7704856" cy="483209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98000"/>
                  <a:shade val="25000"/>
                  <a:satMod val="250000"/>
                </a:schemeClr>
              </a:gs>
              <a:gs pos="68000">
                <a:schemeClr val="accent4">
                  <a:tint val="86000"/>
                  <a:satMod val="115000"/>
                </a:schemeClr>
              </a:gs>
              <a:gs pos="100000">
                <a:schemeClr val="accent4">
                  <a:tint val="50000"/>
                  <a:satMod val="150000"/>
                </a:schemeClr>
              </a:gs>
            </a:gsLst>
            <a:lin ang="16200000" scaled="1"/>
            <a:tileRect/>
          </a:gradFill>
          <a:ln w="381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"Не ограждать ребенка от</a:t>
            </a:r>
            <a:b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трудностей, не решать его проблемы</a:t>
            </a:r>
            <a:b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вместо него, а помочь ребенку</a:t>
            </a:r>
            <a:b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делать осознанный и ответственный</a:t>
            </a:r>
            <a:b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выбор на своем жизненном пути»</a:t>
            </a:r>
            <a:endParaRPr lang="ru-RU" sz="44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8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385169"/>
            <a:ext cx="1403648" cy="179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827584" y="188640"/>
          <a:ext cx="831641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pic>
        <p:nvPicPr>
          <p:cNvPr id="4099" name="Picture 3" descr="G:\DCIM\104_PANA\P10408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1263"/>
            <a:ext cx="3142316" cy="2356737"/>
          </a:xfrm>
          <a:prstGeom prst="rect">
            <a:avLst/>
          </a:prstGeom>
          <a:noFill/>
        </p:spPr>
      </p:pic>
      <p:pic>
        <p:nvPicPr>
          <p:cNvPr id="4101" name="Picture 5" descr="G:\DCIM\104_PANA\P1040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3915" y="2852936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G:\DCIM\104_PANA\P10408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72816"/>
            <a:ext cx="396764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83568" y="3018727"/>
            <a:ext cx="8208912" cy="280076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и это мои первые достижения</a:t>
            </a:r>
            <a:endParaRPr lang="ru-RU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328498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Я только начинаю познавать все тайны и радости моей профессии….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</a:br>
            <a:endParaRPr lang="ru-RU" sz="36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7" cy="6048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/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53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53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5300" b="1" dirty="0" smtClean="0">
                <a:solidFill>
                  <a:srgbClr val="660033"/>
                </a:solidFill>
                <a:latin typeface="Monotype Corsiva" pitchFamily="66" charset="0"/>
              </a:rPr>
              <a:t>Психология стала для меня и профессией и хобби и главным делом моей жизни</a:t>
            </a:r>
            <a:br>
              <a:rPr lang="ru-RU" sz="53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7300" dirty="0" smtClean="0">
                <a:solidFill>
                  <a:srgbClr val="660033"/>
                </a:solidFill>
                <a:latin typeface="Monotype Corsiva" pitchFamily="66" charset="0"/>
              </a:rPr>
              <a:t>И в этом деле, я не одна!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236296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  <a:t>Рядом моя семья</a:t>
            </a:r>
            <a:br>
              <a:rPr lang="ru-RU" sz="60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660033"/>
                </a:solidFill>
                <a:latin typeface="Monotype Corsiva" pitchFamily="66" charset="0"/>
              </a:rPr>
              <a:t>Которая, помогает идти мне по жизни, с высоко поднятой головой. </a:t>
            </a:r>
            <a:br>
              <a:rPr lang="ru-RU" sz="3200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660033"/>
                </a:solidFill>
                <a:latin typeface="Monotype Corsiva" pitchFamily="66" charset="0"/>
              </a:rPr>
              <a:t>Это моя поддержка, моя опора, моя крепость.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6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pic>
        <p:nvPicPr>
          <p:cNvPr id="6147" name="Picture 3" descr="G:\DCIM\104_PANA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88840"/>
            <a:ext cx="7172729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08920"/>
            <a:ext cx="2880320" cy="4149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660033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660033"/>
                </a:solidFill>
                <a:latin typeface="Monotype Corsiva" pitchFamily="66" charset="0"/>
              </a:rPr>
              <a:t>Которые помогают мне верить в себя</a:t>
            </a:r>
            <a:br>
              <a:rPr lang="ru-RU" sz="3100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660033"/>
                </a:solidFill>
                <a:latin typeface="Monotype Corsiva" pitchFamily="66" charset="0"/>
              </a:rPr>
              <a:t>Благодаря им я чувствую себя нужной</a:t>
            </a:r>
            <a:br>
              <a:rPr lang="ru-RU" sz="3100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660033"/>
                </a:solidFill>
                <a:latin typeface="Monotype Corsiva" pitchFamily="66" charset="0"/>
              </a:rPr>
              <a:t>Их поддержка, делает меня сильнее…. </a:t>
            </a:r>
            <a:r>
              <a:rPr lang="ru-RU" sz="3100" dirty="0" smtClean="0">
                <a:latin typeface="Monotype Corsiva" pitchFamily="66" charset="0"/>
              </a:rPr>
              <a:t/>
            </a:r>
            <a:br>
              <a:rPr lang="ru-RU" sz="3100" dirty="0" smtClean="0">
                <a:latin typeface="Monotype Corsiva" pitchFamily="66" charset="0"/>
              </a:rPr>
            </a:br>
            <a:endParaRPr lang="ru-RU" sz="31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71" name="Picture 3" descr="G:\DCIM\104_PANA\P1040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6300192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23728" y="332656"/>
            <a:ext cx="6732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  <a:latin typeface="Monotype Corsiva" pitchFamily="66" charset="0"/>
              </a:rPr>
              <a:t>Рядом дети, которых </a:t>
            </a:r>
            <a:br>
              <a:rPr lang="ru-RU" sz="54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660033"/>
                </a:solidFill>
                <a:latin typeface="Monotype Corsiva" pitchFamily="66" charset="0"/>
              </a:rPr>
              <a:t>я люблю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51720" y="0"/>
            <a:ext cx="6635080" cy="1412776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>Мои коллеги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Люди, которые всегда придут на помощь</a:t>
            </a:r>
          </a:p>
          <a:p>
            <a:pPr algn="ctr">
              <a:buNone/>
            </a:pP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21" name="Picture 1" descr="G:\DCIM\104_PANA\P1040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52816"/>
            <a:ext cx="5832648" cy="500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http://animo2.ucoz.ru/_ph/56/1/412876003.jpg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4641" y="3933056"/>
            <a:ext cx="2659359" cy="2659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F43~1\AppData\Local\Temp\HamsterArc{16122eeb-fe8d-429f-9047-c41b462e2a38}\5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696744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Я благодарна им за </a:t>
            </a:r>
            <a:b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ТО, ЧТО ОНИ РЯДОМ!</a:t>
            </a: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pic>
        <p:nvPicPr>
          <p:cNvPr id="8195" name="Picture 3" descr="G:\DCIM\104_PANA\P10001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7632848" cy="5529324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&amp;ocy;&amp;gcy;&amp;rcy;&amp;ocy;&amp;mcy;&amp;ncy;&amp;ocy;&amp;iecy; &amp;scy;&amp;pcy;&amp;acy;&amp;scy;&amp;icy;&amp;bcy;&amp;o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797725"/>
            <a:ext cx="2915816" cy="406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535</TotalTime>
  <Words>316</Words>
  <Application>Microsoft Office PowerPoint</Application>
  <PresentationFormat>Экран (4:3)</PresentationFormat>
  <Paragraphs>49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Педагог – психолог МБДОУ №29</vt:lpstr>
      <vt:lpstr>Мое профессиональное кредо:</vt:lpstr>
      <vt:lpstr>Презентация PowerPoint</vt:lpstr>
      <vt:lpstr>Я только начинаю познавать все тайны и радости моей профессии…. </vt:lpstr>
      <vt:lpstr>                          Психология стала для меня и профессией и хобби и главным делом моей жизни  И в этом деле, я не одна!  </vt:lpstr>
      <vt:lpstr> Рядом моя семья Которая, помогает идти мне по жизни, с высоко поднятой головой.  Это моя поддержка, моя опора, моя крепость. </vt:lpstr>
      <vt:lpstr>   Которые помогают мне верить в себя Благодаря им я чувствую себя нужной Их поддержка, делает меня сильнее….  </vt:lpstr>
      <vt:lpstr>Мои коллеги</vt:lpstr>
      <vt:lpstr> Я благодарна им за  ТО, ЧТО ОНИ РЯДОМ!</vt:lpstr>
      <vt:lpstr> </vt:lpstr>
      <vt:lpstr>Радость и успех психолога в радости и успехе его воспитанников </vt:lpstr>
      <vt:lpstr>Педагог должен быть актером, поскольку перед ним каждый день находится целый зал наполненный самой изысканной публикой</vt:lpstr>
      <vt:lpstr> Моя душа, как это солнце! Иначе разве может быть? Психологу, я знаю точно, Без солнца в сердце не прожить. </vt:lpstr>
      <vt:lpstr>Я согласна с мыслью о том, что каждый человек знает, что ему нужно, чтобы справиться с проблемой, только он не знает, что он об этом знает. </vt:lpstr>
      <vt:lpstr> </vt:lpstr>
      <vt:lpstr>Всякий раз, помогая людям, я чувствую важность своей работы, а понимание, того, что мы строим жизнь по собственному выбору, помогает сохранять верность себе, своим принципам</vt:lpstr>
      <vt:lpstr>Ни один человек не счастлив, пока он не считает себя счастливым </vt:lpstr>
      <vt:lpstr> Я СЧАСТЛИВА,  ВЕДЬ МОИ МЕЧТЫ СБЫВАЮТСЯ!!!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 – психолог МБДОУ №29</dc:title>
  <dc:creator>Admin</dc:creator>
  <cp:lastModifiedBy>Наталья</cp:lastModifiedBy>
  <cp:revision>59</cp:revision>
  <dcterms:created xsi:type="dcterms:W3CDTF">2013-11-08T04:54:03Z</dcterms:created>
  <dcterms:modified xsi:type="dcterms:W3CDTF">2013-11-19T01:15:50Z</dcterms:modified>
</cp:coreProperties>
</file>